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8C2855" w14:textId="2EA8A559" w:rsidR="007232B1" w:rsidRPr="005F2E1F" w:rsidRDefault="00FC5418">
      <w:pPr>
        <w:jc w:val="center"/>
        <w:rPr>
          <w:rFonts w:cs="Arial"/>
          <w:b/>
          <w:sz w:val="52"/>
          <w:szCs w:val="52"/>
        </w:rPr>
      </w:pPr>
      <w:r w:rsidRPr="005F2E1F">
        <w:rPr>
          <w:rFonts w:cs="Arial"/>
          <w:b/>
          <w:noProof/>
          <w:sz w:val="52"/>
          <w:szCs w:val="52"/>
        </w:rPr>
        <w:drawing>
          <wp:inline distT="0" distB="0" distL="0" distR="0" wp14:anchorId="207349CE" wp14:editId="29E62862">
            <wp:extent cx="5822950" cy="2228850"/>
            <wp:effectExtent l="19050" t="19050" r="6350" b="0"/>
            <wp:docPr id="201185957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4" cstate="print">
                      <a:extLst>
                        <a:ext uri="{28A0092B-C50C-407E-A947-70E740481C1C}">
                          <a14:useLocalDpi xmlns:a14="http://schemas.microsoft.com/office/drawing/2010/main" val="0"/>
                        </a:ext>
                      </a:extLst>
                    </a:blip>
                    <a:srcRect t="13372" b="35611"/>
                    <a:stretch/>
                  </pic:blipFill>
                  <pic:spPr bwMode="auto">
                    <a:xfrm>
                      <a:off x="0" y="0"/>
                      <a:ext cx="5822950" cy="2228850"/>
                    </a:xfrm>
                    <a:prstGeom prst="rect">
                      <a:avLst/>
                    </a:prstGeom>
                    <a:noFill/>
                    <a:ln w="12700">
                      <a:solidFill>
                        <a:schemeClr val="tx1"/>
                      </a:solidFill>
                    </a:ln>
                    <a:extLst>
                      <a:ext uri="{53640926-AAD7-44D8-BBD7-CCE9431645EC}">
                        <a14:shadowObscured xmlns:a14="http://schemas.microsoft.com/office/drawing/2010/main"/>
                      </a:ext>
                    </a:extLst>
                  </pic:spPr>
                </pic:pic>
              </a:graphicData>
            </a:graphic>
          </wp:inline>
        </w:drawing>
      </w:r>
    </w:p>
    <w:p w14:paraId="498C2856" w14:textId="77777777" w:rsidR="007232B1" w:rsidRPr="005F2E1F" w:rsidRDefault="007232B1">
      <w:pPr>
        <w:jc w:val="center"/>
        <w:rPr>
          <w:rFonts w:cs="Arial"/>
          <w:b/>
          <w:sz w:val="52"/>
          <w:szCs w:val="52"/>
        </w:rPr>
      </w:pPr>
    </w:p>
    <w:p w14:paraId="498C2857" w14:textId="2360AE5B" w:rsidR="007232B1" w:rsidRPr="00CD1B1C" w:rsidRDefault="00CD1B1C">
      <w:pPr>
        <w:jc w:val="center"/>
        <w:rPr>
          <w:rFonts w:cs="Arial"/>
          <w:b/>
          <w:sz w:val="52"/>
          <w:szCs w:val="52"/>
          <w:u w:val="single"/>
        </w:rPr>
      </w:pPr>
      <w:r w:rsidRPr="00CD1B1C">
        <w:rPr>
          <w:rFonts w:cs="Arial"/>
          <w:b/>
          <w:sz w:val="52"/>
          <w:szCs w:val="52"/>
          <w:u w:val="single"/>
        </w:rPr>
        <w:t xml:space="preserve">Nanda </w:t>
      </w:r>
      <w:r w:rsidR="00DE4F20">
        <w:rPr>
          <w:rFonts w:cs="Arial"/>
          <w:b/>
          <w:sz w:val="52"/>
          <w:szCs w:val="52"/>
          <w:u w:val="single"/>
        </w:rPr>
        <w:t>Country</w:t>
      </w:r>
      <w:r w:rsidRPr="00CD1B1C">
        <w:rPr>
          <w:rFonts w:cs="Arial"/>
          <w:b/>
          <w:sz w:val="52"/>
          <w:szCs w:val="52"/>
          <w:u w:val="single"/>
        </w:rPr>
        <w:t xml:space="preserve"> </w:t>
      </w:r>
      <w:r w:rsidR="00BB1943" w:rsidRPr="00CD1B1C">
        <w:rPr>
          <w:rFonts w:cs="Arial"/>
          <w:b/>
          <w:sz w:val="52"/>
          <w:szCs w:val="52"/>
          <w:u w:val="single"/>
        </w:rPr>
        <w:t>Bush Blitz</w:t>
      </w:r>
    </w:p>
    <w:p w14:paraId="498C2858" w14:textId="23E817C7" w:rsidR="007232B1" w:rsidRPr="00CD1B1C" w:rsidRDefault="00CD1B1C">
      <w:pPr>
        <w:autoSpaceDE w:val="0"/>
        <w:autoSpaceDN w:val="0"/>
        <w:adjustRightInd w:val="0"/>
        <w:jc w:val="center"/>
        <w:rPr>
          <w:rFonts w:cs="Arial"/>
          <w:b/>
          <w:bCs/>
          <w:i/>
          <w:iCs/>
          <w:sz w:val="52"/>
          <w:szCs w:val="52"/>
        </w:rPr>
      </w:pPr>
      <w:r w:rsidRPr="00CD1B1C">
        <w:rPr>
          <w:rFonts w:cs="Arial"/>
          <w:b/>
          <w:bCs/>
          <w:i/>
          <w:iCs/>
          <w:sz w:val="52"/>
          <w:szCs w:val="52"/>
        </w:rPr>
        <w:t>Flora</w:t>
      </w:r>
    </w:p>
    <w:p w14:paraId="498C2859" w14:textId="7559F1F3" w:rsidR="007232B1" w:rsidRPr="00CD1B1C" w:rsidRDefault="00CD1B1C">
      <w:pPr>
        <w:autoSpaceDE w:val="0"/>
        <w:autoSpaceDN w:val="0"/>
        <w:adjustRightInd w:val="0"/>
        <w:jc w:val="center"/>
        <w:rPr>
          <w:rFonts w:cs="Arial"/>
          <w:b/>
          <w:bCs/>
          <w:i/>
          <w:iCs/>
          <w:sz w:val="26"/>
          <w:szCs w:val="26"/>
        </w:rPr>
      </w:pPr>
      <w:r w:rsidRPr="00CD1B1C">
        <w:rPr>
          <w:rFonts w:cs="Arial"/>
          <w:b/>
          <w:bCs/>
          <w:i/>
          <w:iCs/>
          <w:sz w:val="26"/>
          <w:szCs w:val="26"/>
        </w:rPr>
        <w:t>21</w:t>
      </w:r>
      <w:r w:rsidR="18E733E1" w:rsidRPr="0C1269FB">
        <w:rPr>
          <w:rFonts w:cs="Arial"/>
          <w:b/>
          <w:bCs/>
          <w:i/>
          <w:iCs/>
          <w:sz w:val="26"/>
          <w:szCs w:val="26"/>
        </w:rPr>
        <w:t>–</w:t>
      </w:r>
      <w:r w:rsidRPr="00CD1B1C">
        <w:rPr>
          <w:rFonts w:cs="Arial"/>
          <w:b/>
          <w:bCs/>
          <w:i/>
          <w:iCs/>
          <w:sz w:val="26"/>
          <w:szCs w:val="26"/>
        </w:rPr>
        <w:t>31 October 2024</w:t>
      </w:r>
    </w:p>
    <w:p w14:paraId="498C285A" w14:textId="66B9A661" w:rsidR="007232B1" w:rsidRPr="00CD1B1C" w:rsidRDefault="00BB1943" w:rsidP="00D564CB">
      <w:pPr>
        <w:tabs>
          <w:tab w:val="center" w:pos="4592"/>
          <w:tab w:val="left" w:pos="7740"/>
        </w:tabs>
        <w:autoSpaceDE w:val="0"/>
        <w:autoSpaceDN w:val="0"/>
        <w:adjustRightInd w:val="0"/>
        <w:jc w:val="center"/>
        <w:rPr>
          <w:rFonts w:cs="Arial"/>
          <w:b/>
          <w:bCs/>
          <w:i/>
          <w:iCs/>
          <w:sz w:val="26"/>
          <w:szCs w:val="26"/>
        </w:rPr>
      </w:pPr>
      <w:r w:rsidRPr="1BD9E8EB">
        <w:rPr>
          <w:rFonts w:cs="Arial"/>
          <w:b/>
          <w:bCs/>
          <w:i/>
          <w:iCs/>
          <w:sz w:val="26"/>
          <w:szCs w:val="26"/>
        </w:rPr>
        <w:t>Submitted:</w:t>
      </w:r>
      <w:r w:rsidR="00896F5B" w:rsidRPr="1BD9E8EB">
        <w:rPr>
          <w:rFonts w:cs="Arial"/>
          <w:b/>
          <w:bCs/>
          <w:i/>
          <w:iCs/>
          <w:sz w:val="26"/>
          <w:szCs w:val="26"/>
        </w:rPr>
        <w:t xml:space="preserve"> </w:t>
      </w:r>
      <w:r w:rsidR="002245DB">
        <w:rPr>
          <w:rFonts w:cs="Arial"/>
          <w:b/>
          <w:bCs/>
          <w:i/>
          <w:iCs/>
          <w:sz w:val="26"/>
          <w:szCs w:val="26"/>
        </w:rPr>
        <w:t>28</w:t>
      </w:r>
      <w:r w:rsidR="6182CDB6" w:rsidRPr="1BD9E8EB">
        <w:rPr>
          <w:rFonts w:cs="Arial"/>
          <w:b/>
          <w:bCs/>
          <w:i/>
          <w:iCs/>
          <w:sz w:val="26"/>
          <w:szCs w:val="26"/>
        </w:rPr>
        <w:t xml:space="preserve"> February</w:t>
      </w:r>
      <w:r w:rsidR="00CD1B1C" w:rsidRPr="1BD9E8EB">
        <w:rPr>
          <w:rFonts w:cs="Arial"/>
          <w:b/>
          <w:bCs/>
          <w:i/>
          <w:iCs/>
          <w:sz w:val="26"/>
          <w:szCs w:val="26"/>
        </w:rPr>
        <w:t xml:space="preserve"> 2024</w:t>
      </w:r>
    </w:p>
    <w:p w14:paraId="498C285B" w14:textId="2A18182D" w:rsidR="007232B1" w:rsidRPr="00CD1B1C" w:rsidRDefault="00CD1B1C" w:rsidP="6FB7E547">
      <w:pPr>
        <w:autoSpaceDE w:val="0"/>
        <w:autoSpaceDN w:val="0"/>
        <w:adjustRightInd w:val="0"/>
        <w:jc w:val="center"/>
        <w:rPr>
          <w:rFonts w:cs="Arial"/>
          <w:b/>
          <w:bCs/>
          <w:i/>
          <w:iCs/>
          <w:sz w:val="26"/>
          <w:szCs w:val="26"/>
        </w:rPr>
      </w:pPr>
      <w:r w:rsidRPr="6FB7E547">
        <w:rPr>
          <w:rFonts w:cs="Arial"/>
          <w:b/>
          <w:bCs/>
          <w:i/>
          <w:iCs/>
          <w:sz w:val="26"/>
          <w:szCs w:val="26"/>
        </w:rPr>
        <w:t>Shelley A. James, Benjamin Anderson, Renee Gugiatti &amp;</w:t>
      </w:r>
      <w:r w:rsidR="6E144F7F" w:rsidRPr="6FB7E547">
        <w:rPr>
          <w:rFonts w:cs="Arial"/>
          <w:b/>
          <w:bCs/>
          <w:i/>
          <w:iCs/>
          <w:sz w:val="26"/>
          <w:szCs w:val="26"/>
        </w:rPr>
        <w:t xml:space="preserve"> </w:t>
      </w:r>
      <w:r w:rsidRPr="6FB7E547">
        <w:rPr>
          <w:rFonts w:cs="Arial"/>
          <w:b/>
          <w:bCs/>
          <w:i/>
          <w:iCs/>
          <w:sz w:val="26"/>
          <w:szCs w:val="26"/>
        </w:rPr>
        <w:t>Kylie Sadgrove</w:t>
      </w:r>
    </w:p>
    <w:p w14:paraId="498C285C" w14:textId="77777777" w:rsidR="007232B1" w:rsidRPr="00CD1B1C" w:rsidRDefault="007232B1">
      <w:pPr>
        <w:autoSpaceDE w:val="0"/>
        <w:autoSpaceDN w:val="0"/>
        <w:adjustRightInd w:val="0"/>
        <w:jc w:val="center"/>
        <w:rPr>
          <w:rFonts w:cs="Arial"/>
          <w:b/>
          <w:bCs/>
          <w:i/>
          <w:iCs/>
          <w:sz w:val="26"/>
          <w:szCs w:val="26"/>
        </w:rPr>
      </w:pPr>
    </w:p>
    <w:p w14:paraId="498C285D" w14:textId="77777777" w:rsidR="007232B1" w:rsidRPr="00653082" w:rsidRDefault="007232B1">
      <w:pPr>
        <w:autoSpaceDE w:val="0"/>
        <w:autoSpaceDN w:val="0"/>
        <w:adjustRightInd w:val="0"/>
        <w:jc w:val="center"/>
        <w:rPr>
          <w:rFonts w:cs="Arial"/>
          <w:bCs/>
          <w:iCs/>
          <w:sz w:val="26"/>
          <w:szCs w:val="26"/>
        </w:rPr>
      </w:pPr>
    </w:p>
    <w:p w14:paraId="6B959709" w14:textId="77777777" w:rsidR="009E06D0" w:rsidRDefault="009E06D0" w:rsidP="009E06D0">
      <w:pPr>
        <w:pBdr>
          <w:top w:val="single" w:sz="4" w:space="1" w:color="auto"/>
          <w:left w:val="single" w:sz="4" w:space="4" w:color="auto"/>
          <w:bottom w:val="single" w:sz="4" w:space="1" w:color="auto"/>
          <w:right w:val="single" w:sz="4" w:space="4" w:color="auto"/>
        </w:pBdr>
        <w:autoSpaceDE w:val="0"/>
        <w:autoSpaceDN w:val="0"/>
        <w:adjustRightInd w:val="0"/>
        <w:jc w:val="center"/>
        <w:rPr>
          <w:rFonts w:cs="Arial"/>
          <w:bCs/>
          <w:iCs/>
          <w:sz w:val="26"/>
          <w:szCs w:val="26"/>
        </w:rPr>
      </w:pPr>
      <w:r w:rsidRPr="005E1A32">
        <w:rPr>
          <w:rFonts w:cs="Arial"/>
          <w:bCs/>
          <w:iCs/>
          <w:sz w:val="26"/>
          <w:szCs w:val="26"/>
        </w:rPr>
        <w:t>Nomenclature and taxonomy used in this report is consistent with:</w:t>
      </w:r>
    </w:p>
    <w:p w14:paraId="64D035E5" w14:textId="1E0E00C0" w:rsidR="009E06D0" w:rsidRPr="009E06D0" w:rsidRDefault="009E06D0" w:rsidP="009E06D0">
      <w:pPr>
        <w:pBdr>
          <w:top w:val="single" w:sz="4" w:space="1" w:color="auto"/>
          <w:left w:val="single" w:sz="4" w:space="4" w:color="auto"/>
          <w:bottom w:val="single" w:sz="4" w:space="1" w:color="auto"/>
          <w:right w:val="single" w:sz="4" w:space="4" w:color="auto"/>
        </w:pBdr>
        <w:autoSpaceDE w:val="0"/>
        <w:autoSpaceDN w:val="0"/>
        <w:adjustRightInd w:val="0"/>
        <w:spacing w:after="0" w:line="360" w:lineRule="auto"/>
        <w:jc w:val="center"/>
        <w:rPr>
          <w:rFonts w:cs="Arial"/>
          <w:bCs/>
          <w:iCs/>
          <w:color w:val="0000FF"/>
          <w:sz w:val="18"/>
          <w:szCs w:val="18"/>
        </w:rPr>
      </w:pPr>
      <w:hyperlink r:id="rId15" w:history="1">
        <w:r w:rsidRPr="00356DFC">
          <w:rPr>
            <w:rStyle w:val="Hyperlink"/>
            <w:rFonts w:cs="Arial"/>
            <w:bCs/>
            <w:iCs/>
            <w:sz w:val="26"/>
            <w:szCs w:val="26"/>
          </w:rPr>
          <w:t>The Australian Plant Name Index</w:t>
        </w:r>
      </w:hyperlink>
      <w:r w:rsidRPr="00882664">
        <w:rPr>
          <w:rFonts w:cs="Arial"/>
          <w:bCs/>
          <w:iCs/>
          <w:sz w:val="26"/>
          <w:szCs w:val="26"/>
        </w:rPr>
        <w:t xml:space="preserve"> (APNI)</w:t>
      </w:r>
    </w:p>
    <w:p w14:paraId="22B07553" w14:textId="0A1F31B5" w:rsidR="009E06D0" w:rsidRPr="009E06D0" w:rsidRDefault="009E06D0" w:rsidP="009E06D0">
      <w:pPr>
        <w:pBdr>
          <w:top w:val="single" w:sz="4" w:space="1" w:color="auto"/>
          <w:left w:val="single" w:sz="4" w:space="4" w:color="auto"/>
          <w:bottom w:val="single" w:sz="4" w:space="1" w:color="auto"/>
          <w:right w:val="single" w:sz="4" w:space="4" w:color="auto"/>
        </w:pBdr>
        <w:autoSpaceDE w:val="0"/>
        <w:autoSpaceDN w:val="0"/>
        <w:adjustRightInd w:val="0"/>
        <w:spacing w:after="0" w:line="360" w:lineRule="auto"/>
        <w:jc w:val="center"/>
        <w:rPr>
          <w:rFonts w:cs="Arial"/>
          <w:bCs/>
          <w:iCs/>
          <w:color w:val="0000FF"/>
          <w:sz w:val="18"/>
          <w:szCs w:val="18"/>
          <w:u w:val="single"/>
        </w:rPr>
      </w:pPr>
      <w:hyperlink r:id="rId16" w:history="1">
        <w:r w:rsidRPr="00792A26">
          <w:rPr>
            <w:rStyle w:val="Hyperlink"/>
            <w:rFonts w:cs="Arial"/>
            <w:bCs/>
            <w:iCs/>
            <w:sz w:val="26"/>
            <w:szCs w:val="26"/>
          </w:rPr>
          <w:t>The Australian Plant Census</w:t>
        </w:r>
      </w:hyperlink>
      <w:r w:rsidRPr="0064258E">
        <w:rPr>
          <w:rFonts w:cs="Arial"/>
          <w:bCs/>
          <w:iCs/>
          <w:sz w:val="26"/>
          <w:szCs w:val="26"/>
        </w:rPr>
        <w:t xml:space="preserve"> (APC)</w:t>
      </w:r>
    </w:p>
    <w:p w14:paraId="6691B08A" w14:textId="047DD27D" w:rsidR="009E06D0" w:rsidRDefault="009E06D0" w:rsidP="009E06D0">
      <w:pPr>
        <w:pBdr>
          <w:top w:val="single" w:sz="4" w:space="1" w:color="auto"/>
          <w:left w:val="single" w:sz="4" w:space="4" w:color="auto"/>
          <w:bottom w:val="single" w:sz="4" w:space="1" w:color="auto"/>
          <w:right w:val="single" w:sz="4" w:space="4" w:color="auto"/>
        </w:pBdr>
        <w:autoSpaceDE w:val="0"/>
        <w:autoSpaceDN w:val="0"/>
        <w:adjustRightInd w:val="0"/>
        <w:spacing w:after="0" w:line="360" w:lineRule="auto"/>
        <w:jc w:val="center"/>
        <w:rPr>
          <w:rFonts w:cs="Arial"/>
          <w:bCs/>
          <w:iCs/>
          <w:color w:val="0000FF"/>
          <w:sz w:val="18"/>
          <w:szCs w:val="18"/>
          <w:u w:val="single"/>
        </w:rPr>
      </w:pPr>
      <w:hyperlink r:id="rId17" w:history="1">
        <w:proofErr w:type="spellStart"/>
        <w:r w:rsidRPr="007C1CAD">
          <w:rPr>
            <w:rStyle w:val="Hyperlink"/>
            <w:rFonts w:cs="Arial"/>
            <w:bCs/>
            <w:iCs/>
            <w:sz w:val="26"/>
            <w:szCs w:val="26"/>
          </w:rPr>
          <w:t>Florabase</w:t>
        </w:r>
        <w:proofErr w:type="spellEnd"/>
      </w:hyperlink>
    </w:p>
    <w:p w14:paraId="498C286C" w14:textId="77777777" w:rsidR="00E3355B" w:rsidRPr="00653082" w:rsidRDefault="00E3355B" w:rsidP="00E3355B">
      <w:pPr>
        <w:rPr>
          <w:rFonts w:cs="Arial"/>
          <w:bCs/>
        </w:rPr>
      </w:pPr>
    </w:p>
    <w:p w14:paraId="498C286D" w14:textId="2CFBF8D3" w:rsidR="007232B1" w:rsidRPr="00B834AA" w:rsidRDefault="1E9D8923" w:rsidP="007E591B">
      <w:pPr>
        <w:pStyle w:val="Heading1"/>
      </w:pPr>
      <w:bookmarkStart w:id="0" w:name="_Toc566867386"/>
      <w:r>
        <w:br w:type="page"/>
      </w:r>
      <w:bookmarkStart w:id="1" w:name="_Toc191544979"/>
      <w:bookmarkStart w:id="2" w:name="_Toc191548389"/>
      <w:bookmarkStart w:id="3" w:name="_Toc227323780"/>
      <w:r w:rsidR="007232B1">
        <w:lastRenderedPageBreak/>
        <w:t>Contents</w:t>
      </w:r>
      <w:bookmarkEnd w:id="0"/>
      <w:bookmarkEnd w:id="1"/>
      <w:bookmarkEnd w:id="2"/>
      <w:bookmarkEnd w:id="3"/>
    </w:p>
    <w:p w14:paraId="35069729" w14:textId="19B5973B" w:rsidR="001C7260" w:rsidRDefault="51AF658D">
      <w:pPr>
        <w:pStyle w:val="TOC1"/>
        <w:tabs>
          <w:tab w:val="right" w:leader="dot" w:pos="9174"/>
        </w:tabs>
        <w:rPr>
          <w:rFonts w:asciiTheme="minorHAnsi" w:eastAsiaTheme="minorEastAsia" w:hAnsiTheme="minorHAnsi" w:cstheme="minorBidi"/>
          <w:noProof/>
          <w:kern w:val="2"/>
          <w:sz w:val="24"/>
          <w14:ligatures w14:val="standardContextual"/>
        </w:rPr>
      </w:pPr>
      <w:r>
        <w:fldChar w:fldCharType="begin"/>
      </w:r>
      <w:r w:rsidR="00BB54D5">
        <w:instrText>TOC \o "1-3" \z \u \h</w:instrText>
      </w:r>
      <w:r>
        <w:fldChar w:fldCharType="separate"/>
      </w:r>
      <w:hyperlink w:anchor="_Toc227323780" w:history="1">
        <w:r w:rsidR="001C7260" w:rsidRPr="00E17921">
          <w:rPr>
            <w:rStyle w:val="Hyperlink"/>
            <w:noProof/>
          </w:rPr>
          <w:t>Contents</w:t>
        </w:r>
        <w:r w:rsidR="001C7260">
          <w:rPr>
            <w:noProof/>
            <w:webHidden/>
          </w:rPr>
          <w:tab/>
        </w:r>
        <w:r w:rsidR="001C7260">
          <w:rPr>
            <w:noProof/>
            <w:webHidden/>
          </w:rPr>
          <w:fldChar w:fldCharType="begin"/>
        </w:r>
        <w:r w:rsidR="001C7260">
          <w:rPr>
            <w:noProof/>
            <w:webHidden/>
          </w:rPr>
          <w:instrText xml:space="preserve"> PAGEREF _Toc227323780 \h </w:instrText>
        </w:r>
        <w:r w:rsidR="001C7260">
          <w:rPr>
            <w:noProof/>
            <w:webHidden/>
          </w:rPr>
        </w:r>
        <w:r w:rsidR="001C7260">
          <w:rPr>
            <w:noProof/>
            <w:webHidden/>
          </w:rPr>
          <w:fldChar w:fldCharType="separate"/>
        </w:r>
        <w:r w:rsidR="00AC3011">
          <w:rPr>
            <w:noProof/>
            <w:webHidden/>
          </w:rPr>
          <w:t>2</w:t>
        </w:r>
        <w:r w:rsidR="001C7260">
          <w:rPr>
            <w:noProof/>
            <w:webHidden/>
          </w:rPr>
          <w:fldChar w:fldCharType="end"/>
        </w:r>
      </w:hyperlink>
    </w:p>
    <w:p w14:paraId="58E1D35D" w14:textId="3CE7F30E" w:rsidR="001C7260" w:rsidRDefault="001C7260">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781" w:history="1">
        <w:r w:rsidRPr="00E17921">
          <w:rPr>
            <w:rStyle w:val="Hyperlink"/>
            <w:noProof/>
          </w:rPr>
          <w:t>List of contributors</w:t>
        </w:r>
        <w:r>
          <w:rPr>
            <w:noProof/>
            <w:webHidden/>
          </w:rPr>
          <w:tab/>
        </w:r>
        <w:r>
          <w:rPr>
            <w:noProof/>
            <w:webHidden/>
          </w:rPr>
          <w:fldChar w:fldCharType="begin"/>
        </w:r>
        <w:r>
          <w:rPr>
            <w:noProof/>
            <w:webHidden/>
          </w:rPr>
          <w:instrText xml:space="preserve"> PAGEREF _Toc227323781 \h </w:instrText>
        </w:r>
        <w:r>
          <w:rPr>
            <w:noProof/>
            <w:webHidden/>
          </w:rPr>
        </w:r>
        <w:r>
          <w:rPr>
            <w:noProof/>
            <w:webHidden/>
          </w:rPr>
          <w:fldChar w:fldCharType="separate"/>
        </w:r>
        <w:r w:rsidR="00AC3011">
          <w:rPr>
            <w:noProof/>
            <w:webHidden/>
          </w:rPr>
          <w:t>3</w:t>
        </w:r>
        <w:r>
          <w:rPr>
            <w:noProof/>
            <w:webHidden/>
          </w:rPr>
          <w:fldChar w:fldCharType="end"/>
        </w:r>
      </w:hyperlink>
    </w:p>
    <w:p w14:paraId="6A767DF6" w14:textId="0725B2B8" w:rsidR="001C7260" w:rsidRDefault="001C7260">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782" w:history="1">
        <w:r w:rsidRPr="00E17921">
          <w:rPr>
            <w:rStyle w:val="Hyperlink"/>
            <w:noProof/>
          </w:rPr>
          <w:t>Abstract</w:t>
        </w:r>
        <w:r>
          <w:rPr>
            <w:noProof/>
            <w:webHidden/>
          </w:rPr>
          <w:tab/>
        </w:r>
        <w:r>
          <w:rPr>
            <w:noProof/>
            <w:webHidden/>
          </w:rPr>
          <w:fldChar w:fldCharType="begin"/>
        </w:r>
        <w:r>
          <w:rPr>
            <w:noProof/>
            <w:webHidden/>
          </w:rPr>
          <w:instrText xml:space="preserve"> PAGEREF _Toc227323782 \h </w:instrText>
        </w:r>
        <w:r>
          <w:rPr>
            <w:noProof/>
            <w:webHidden/>
          </w:rPr>
        </w:r>
        <w:r>
          <w:rPr>
            <w:noProof/>
            <w:webHidden/>
          </w:rPr>
          <w:fldChar w:fldCharType="separate"/>
        </w:r>
        <w:r w:rsidR="00AC3011">
          <w:rPr>
            <w:noProof/>
            <w:webHidden/>
          </w:rPr>
          <w:t>5</w:t>
        </w:r>
        <w:r>
          <w:rPr>
            <w:noProof/>
            <w:webHidden/>
          </w:rPr>
          <w:fldChar w:fldCharType="end"/>
        </w:r>
      </w:hyperlink>
    </w:p>
    <w:p w14:paraId="5ECB24C6" w14:textId="322CCAF2" w:rsidR="001C7260" w:rsidRDefault="001C7260">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783" w:history="1">
        <w:r w:rsidRPr="00E17921">
          <w:rPr>
            <w:rStyle w:val="Hyperlink"/>
            <w:noProof/>
          </w:rPr>
          <w:t>1.</w:t>
        </w:r>
        <w:r>
          <w:rPr>
            <w:rFonts w:asciiTheme="minorHAnsi" w:eastAsiaTheme="minorEastAsia" w:hAnsiTheme="minorHAnsi" w:cstheme="minorBidi"/>
            <w:noProof/>
            <w:kern w:val="2"/>
            <w:sz w:val="24"/>
            <w14:ligatures w14:val="standardContextual"/>
          </w:rPr>
          <w:tab/>
        </w:r>
        <w:r w:rsidRPr="00E17921">
          <w:rPr>
            <w:rStyle w:val="Hyperlink"/>
            <w:noProof/>
          </w:rPr>
          <w:t>Introduction</w:t>
        </w:r>
        <w:r>
          <w:rPr>
            <w:noProof/>
            <w:webHidden/>
          </w:rPr>
          <w:tab/>
        </w:r>
        <w:r>
          <w:rPr>
            <w:noProof/>
            <w:webHidden/>
          </w:rPr>
          <w:fldChar w:fldCharType="begin"/>
        </w:r>
        <w:r>
          <w:rPr>
            <w:noProof/>
            <w:webHidden/>
          </w:rPr>
          <w:instrText xml:space="preserve"> PAGEREF _Toc227323783 \h </w:instrText>
        </w:r>
        <w:r>
          <w:rPr>
            <w:noProof/>
            <w:webHidden/>
          </w:rPr>
        </w:r>
        <w:r>
          <w:rPr>
            <w:noProof/>
            <w:webHidden/>
          </w:rPr>
          <w:fldChar w:fldCharType="separate"/>
        </w:r>
        <w:r w:rsidR="00AC3011">
          <w:rPr>
            <w:noProof/>
            <w:webHidden/>
          </w:rPr>
          <w:t>5</w:t>
        </w:r>
        <w:r>
          <w:rPr>
            <w:noProof/>
            <w:webHidden/>
          </w:rPr>
          <w:fldChar w:fldCharType="end"/>
        </w:r>
      </w:hyperlink>
    </w:p>
    <w:p w14:paraId="324EBB0A" w14:textId="70123E03" w:rsidR="001C7260" w:rsidRDefault="001C7260">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784" w:history="1">
        <w:r w:rsidRPr="00E17921">
          <w:rPr>
            <w:rStyle w:val="Hyperlink"/>
            <w:noProof/>
          </w:rPr>
          <w:t>2.</w:t>
        </w:r>
        <w:r>
          <w:rPr>
            <w:rFonts w:asciiTheme="minorHAnsi" w:eastAsiaTheme="minorEastAsia" w:hAnsiTheme="minorHAnsi" w:cstheme="minorBidi"/>
            <w:noProof/>
            <w:kern w:val="2"/>
            <w:sz w:val="24"/>
            <w14:ligatures w14:val="standardContextual"/>
          </w:rPr>
          <w:tab/>
        </w:r>
        <w:r w:rsidRPr="00E17921">
          <w:rPr>
            <w:rStyle w:val="Hyperlink"/>
            <w:noProof/>
          </w:rPr>
          <w:t>Methods</w:t>
        </w:r>
        <w:r>
          <w:rPr>
            <w:noProof/>
            <w:webHidden/>
          </w:rPr>
          <w:tab/>
        </w:r>
        <w:r>
          <w:rPr>
            <w:noProof/>
            <w:webHidden/>
          </w:rPr>
          <w:fldChar w:fldCharType="begin"/>
        </w:r>
        <w:r>
          <w:rPr>
            <w:noProof/>
            <w:webHidden/>
          </w:rPr>
          <w:instrText xml:space="preserve"> PAGEREF _Toc227323784 \h </w:instrText>
        </w:r>
        <w:r>
          <w:rPr>
            <w:noProof/>
            <w:webHidden/>
          </w:rPr>
        </w:r>
        <w:r>
          <w:rPr>
            <w:noProof/>
            <w:webHidden/>
          </w:rPr>
          <w:fldChar w:fldCharType="separate"/>
        </w:r>
        <w:r w:rsidR="00AC3011">
          <w:rPr>
            <w:noProof/>
            <w:webHidden/>
          </w:rPr>
          <w:t>5</w:t>
        </w:r>
        <w:r>
          <w:rPr>
            <w:noProof/>
            <w:webHidden/>
          </w:rPr>
          <w:fldChar w:fldCharType="end"/>
        </w:r>
      </w:hyperlink>
    </w:p>
    <w:p w14:paraId="116A32D2" w14:textId="21ECB49F" w:rsidR="001C7260" w:rsidRDefault="001C7260">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785" w:history="1">
        <w:r w:rsidRPr="00E17921">
          <w:rPr>
            <w:rStyle w:val="Hyperlink"/>
            <w:noProof/>
          </w:rPr>
          <w:t>2.1</w:t>
        </w:r>
        <w:r>
          <w:rPr>
            <w:rFonts w:asciiTheme="minorHAnsi" w:eastAsiaTheme="minorEastAsia" w:hAnsiTheme="minorHAnsi" w:cstheme="minorBidi"/>
            <w:noProof/>
            <w:kern w:val="2"/>
            <w:sz w:val="24"/>
            <w14:ligatures w14:val="standardContextual"/>
          </w:rPr>
          <w:tab/>
        </w:r>
        <w:r w:rsidRPr="00E17921">
          <w:rPr>
            <w:rStyle w:val="Hyperlink"/>
            <w:noProof/>
          </w:rPr>
          <w:t>Site selection</w:t>
        </w:r>
        <w:r>
          <w:rPr>
            <w:noProof/>
            <w:webHidden/>
          </w:rPr>
          <w:tab/>
        </w:r>
        <w:r>
          <w:rPr>
            <w:noProof/>
            <w:webHidden/>
          </w:rPr>
          <w:fldChar w:fldCharType="begin"/>
        </w:r>
        <w:r>
          <w:rPr>
            <w:noProof/>
            <w:webHidden/>
          </w:rPr>
          <w:instrText xml:space="preserve"> PAGEREF _Toc227323785 \h </w:instrText>
        </w:r>
        <w:r>
          <w:rPr>
            <w:noProof/>
            <w:webHidden/>
          </w:rPr>
        </w:r>
        <w:r>
          <w:rPr>
            <w:noProof/>
            <w:webHidden/>
          </w:rPr>
          <w:fldChar w:fldCharType="separate"/>
        </w:r>
        <w:r w:rsidR="00AC3011">
          <w:rPr>
            <w:noProof/>
            <w:webHidden/>
          </w:rPr>
          <w:t>5</w:t>
        </w:r>
        <w:r>
          <w:rPr>
            <w:noProof/>
            <w:webHidden/>
          </w:rPr>
          <w:fldChar w:fldCharType="end"/>
        </w:r>
      </w:hyperlink>
    </w:p>
    <w:p w14:paraId="322C6101" w14:textId="165B4FB8" w:rsidR="001C7260" w:rsidRDefault="001C7260">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786" w:history="1">
        <w:r w:rsidRPr="00E17921">
          <w:rPr>
            <w:rStyle w:val="Hyperlink"/>
            <w:noProof/>
          </w:rPr>
          <w:t>2.2</w:t>
        </w:r>
        <w:r>
          <w:rPr>
            <w:rFonts w:asciiTheme="minorHAnsi" w:eastAsiaTheme="minorEastAsia" w:hAnsiTheme="minorHAnsi" w:cstheme="minorBidi"/>
            <w:noProof/>
            <w:kern w:val="2"/>
            <w:sz w:val="24"/>
            <w14:ligatures w14:val="standardContextual"/>
          </w:rPr>
          <w:tab/>
        </w:r>
        <w:r w:rsidRPr="00E17921">
          <w:rPr>
            <w:rStyle w:val="Hyperlink"/>
            <w:noProof/>
          </w:rPr>
          <w:t>Survey techniques</w:t>
        </w:r>
        <w:r>
          <w:rPr>
            <w:noProof/>
            <w:webHidden/>
          </w:rPr>
          <w:tab/>
        </w:r>
        <w:r>
          <w:rPr>
            <w:noProof/>
            <w:webHidden/>
          </w:rPr>
          <w:fldChar w:fldCharType="begin"/>
        </w:r>
        <w:r>
          <w:rPr>
            <w:noProof/>
            <w:webHidden/>
          </w:rPr>
          <w:instrText xml:space="preserve"> PAGEREF _Toc227323786 \h </w:instrText>
        </w:r>
        <w:r>
          <w:rPr>
            <w:noProof/>
            <w:webHidden/>
          </w:rPr>
        </w:r>
        <w:r>
          <w:rPr>
            <w:noProof/>
            <w:webHidden/>
          </w:rPr>
          <w:fldChar w:fldCharType="separate"/>
        </w:r>
        <w:r w:rsidR="00AC3011">
          <w:rPr>
            <w:noProof/>
            <w:webHidden/>
          </w:rPr>
          <w:t>7</w:t>
        </w:r>
        <w:r>
          <w:rPr>
            <w:noProof/>
            <w:webHidden/>
          </w:rPr>
          <w:fldChar w:fldCharType="end"/>
        </w:r>
      </w:hyperlink>
    </w:p>
    <w:p w14:paraId="6B923E79" w14:textId="5C0B65FC" w:rsidR="001C7260" w:rsidRDefault="001C7260">
      <w:pPr>
        <w:pStyle w:val="TOC3"/>
        <w:tabs>
          <w:tab w:val="right" w:leader="dot" w:pos="9174"/>
        </w:tabs>
        <w:rPr>
          <w:rFonts w:asciiTheme="minorHAnsi" w:eastAsiaTheme="minorEastAsia" w:hAnsiTheme="minorHAnsi" w:cstheme="minorBidi"/>
          <w:noProof/>
          <w:kern w:val="2"/>
          <w:sz w:val="24"/>
          <w14:ligatures w14:val="standardContextual"/>
        </w:rPr>
      </w:pPr>
      <w:hyperlink w:anchor="_Toc227323787" w:history="1">
        <w:r w:rsidRPr="00E17921">
          <w:rPr>
            <w:rStyle w:val="Hyperlink"/>
            <w:noProof/>
          </w:rPr>
          <w:t>2.2.1 Methods used at standard survey sites</w:t>
        </w:r>
        <w:r>
          <w:rPr>
            <w:noProof/>
            <w:webHidden/>
          </w:rPr>
          <w:tab/>
        </w:r>
        <w:r>
          <w:rPr>
            <w:noProof/>
            <w:webHidden/>
          </w:rPr>
          <w:fldChar w:fldCharType="begin"/>
        </w:r>
        <w:r>
          <w:rPr>
            <w:noProof/>
            <w:webHidden/>
          </w:rPr>
          <w:instrText xml:space="preserve"> PAGEREF _Toc227323787 \h </w:instrText>
        </w:r>
        <w:r>
          <w:rPr>
            <w:noProof/>
            <w:webHidden/>
          </w:rPr>
        </w:r>
        <w:r>
          <w:rPr>
            <w:noProof/>
            <w:webHidden/>
          </w:rPr>
          <w:fldChar w:fldCharType="separate"/>
        </w:r>
        <w:r w:rsidR="00AC3011">
          <w:rPr>
            <w:noProof/>
            <w:webHidden/>
          </w:rPr>
          <w:t>8</w:t>
        </w:r>
        <w:r>
          <w:rPr>
            <w:noProof/>
            <w:webHidden/>
          </w:rPr>
          <w:fldChar w:fldCharType="end"/>
        </w:r>
      </w:hyperlink>
    </w:p>
    <w:p w14:paraId="6473A35D" w14:textId="0AF68AA1" w:rsidR="001C7260" w:rsidRDefault="001C7260">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788" w:history="1">
        <w:r w:rsidRPr="00E17921">
          <w:rPr>
            <w:rStyle w:val="Hyperlink"/>
            <w:noProof/>
          </w:rPr>
          <w:t>2.3</w:t>
        </w:r>
        <w:r>
          <w:rPr>
            <w:rFonts w:asciiTheme="minorHAnsi" w:eastAsiaTheme="minorEastAsia" w:hAnsiTheme="minorHAnsi" w:cstheme="minorBidi"/>
            <w:noProof/>
            <w:kern w:val="2"/>
            <w:sz w:val="24"/>
            <w14:ligatures w14:val="standardContextual"/>
          </w:rPr>
          <w:tab/>
        </w:r>
        <w:r w:rsidRPr="00E17921">
          <w:rPr>
            <w:rStyle w:val="Hyperlink"/>
            <w:noProof/>
          </w:rPr>
          <w:t>Identifying the collections</w:t>
        </w:r>
        <w:r>
          <w:rPr>
            <w:noProof/>
            <w:webHidden/>
          </w:rPr>
          <w:tab/>
        </w:r>
        <w:r>
          <w:rPr>
            <w:noProof/>
            <w:webHidden/>
          </w:rPr>
          <w:fldChar w:fldCharType="begin"/>
        </w:r>
        <w:r>
          <w:rPr>
            <w:noProof/>
            <w:webHidden/>
          </w:rPr>
          <w:instrText xml:space="preserve"> PAGEREF _Toc227323788 \h </w:instrText>
        </w:r>
        <w:r>
          <w:rPr>
            <w:noProof/>
            <w:webHidden/>
          </w:rPr>
        </w:r>
        <w:r>
          <w:rPr>
            <w:noProof/>
            <w:webHidden/>
          </w:rPr>
          <w:fldChar w:fldCharType="separate"/>
        </w:r>
        <w:r w:rsidR="00AC3011">
          <w:rPr>
            <w:noProof/>
            <w:webHidden/>
          </w:rPr>
          <w:t>8</w:t>
        </w:r>
        <w:r>
          <w:rPr>
            <w:noProof/>
            <w:webHidden/>
          </w:rPr>
          <w:fldChar w:fldCharType="end"/>
        </w:r>
      </w:hyperlink>
    </w:p>
    <w:p w14:paraId="434F06EB" w14:textId="057B2958" w:rsidR="001C7260" w:rsidRDefault="001C7260">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789" w:history="1">
        <w:r w:rsidRPr="00E17921">
          <w:rPr>
            <w:rStyle w:val="Hyperlink"/>
            <w:noProof/>
          </w:rPr>
          <w:t>3.</w:t>
        </w:r>
        <w:r>
          <w:rPr>
            <w:rFonts w:asciiTheme="minorHAnsi" w:eastAsiaTheme="minorEastAsia" w:hAnsiTheme="minorHAnsi" w:cstheme="minorBidi"/>
            <w:noProof/>
            <w:kern w:val="2"/>
            <w:sz w:val="24"/>
            <w14:ligatures w14:val="standardContextual"/>
          </w:rPr>
          <w:tab/>
        </w:r>
        <w:r w:rsidRPr="00E17921">
          <w:rPr>
            <w:rStyle w:val="Hyperlink"/>
            <w:noProof/>
          </w:rPr>
          <w:t>Results and Discussion</w:t>
        </w:r>
        <w:r>
          <w:rPr>
            <w:noProof/>
            <w:webHidden/>
          </w:rPr>
          <w:tab/>
        </w:r>
        <w:r>
          <w:rPr>
            <w:noProof/>
            <w:webHidden/>
          </w:rPr>
          <w:fldChar w:fldCharType="begin"/>
        </w:r>
        <w:r>
          <w:rPr>
            <w:noProof/>
            <w:webHidden/>
          </w:rPr>
          <w:instrText xml:space="preserve"> PAGEREF _Toc227323789 \h </w:instrText>
        </w:r>
        <w:r>
          <w:rPr>
            <w:noProof/>
            <w:webHidden/>
          </w:rPr>
        </w:r>
        <w:r>
          <w:rPr>
            <w:noProof/>
            <w:webHidden/>
          </w:rPr>
          <w:fldChar w:fldCharType="separate"/>
        </w:r>
        <w:r w:rsidR="00AC3011">
          <w:rPr>
            <w:noProof/>
            <w:webHidden/>
          </w:rPr>
          <w:t>13</w:t>
        </w:r>
        <w:r>
          <w:rPr>
            <w:noProof/>
            <w:webHidden/>
          </w:rPr>
          <w:fldChar w:fldCharType="end"/>
        </w:r>
      </w:hyperlink>
    </w:p>
    <w:p w14:paraId="49C940EF" w14:textId="1DFBA5E8" w:rsidR="001C7260" w:rsidRDefault="001C7260">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790" w:history="1">
        <w:r w:rsidRPr="00E17921">
          <w:rPr>
            <w:rStyle w:val="Hyperlink"/>
            <w:noProof/>
          </w:rPr>
          <w:t>3.1</w:t>
        </w:r>
        <w:r>
          <w:rPr>
            <w:rFonts w:asciiTheme="minorHAnsi" w:eastAsiaTheme="minorEastAsia" w:hAnsiTheme="minorHAnsi" w:cstheme="minorBidi"/>
            <w:noProof/>
            <w:kern w:val="2"/>
            <w:sz w:val="24"/>
            <w14:ligatures w14:val="standardContextual"/>
          </w:rPr>
          <w:tab/>
        </w:r>
        <w:r w:rsidRPr="00E17921">
          <w:rPr>
            <w:rStyle w:val="Hyperlink"/>
            <w:noProof/>
          </w:rPr>
          <w:t>Un-named or not formalised taxa</w:t>
        </w:r>
        <w:r>
          <w:rPr>
            <w:noProof/>
            <w:webHidden/>
          </w:rPr>
          <w:tab/>
        </w:r>
        <w:r>
          <w:rPr>
            <w:noProof/>
            <w:webHidden/>
          </w:rPr>
          <w:fldChar w:fldCharType="begin"/>
        </w:r>
        <w:r>
          <w:rPr>
            <w:noProof/>
            <w:webHidden/>
          </w:rPr>
          <w:instrText xml:space="preserve"> PAGEREF _Toc227323790 \h </w:instrText>
        </w:r>
        <w:r>
          <w:rPr>
            <w:noProof/>
            <w:webHidden/>
          </w:rPr>
        </w:r>
        <w:r>
          <w:rPr>
            <w:noProof/>
            <w:webHidden/>
          </w:rPr>
          <w:fldChar w:fldCharType="separate"/>
        </w:r>
        <w:r w:rsidR="00AC3011">
          <w:rPr>
            <w:noProof/>
            <w:webHidden/>
          </w:rPr>
          <w:t>13</w:t>
        </w:r>
        <w:r>
          <w:rPr>
            <w:noProof/>
            <w:webHidden/>
          </w:rPr>
          <w:fldChar w:fldCharType="end"/>
        </w:r>
      </w:hyperlink>
    </w:p>
    <w:p w14:paraId="48CCE950" w14:textId="778B7438" w:rsidR="001C7260" w:rsidRDefault="001C7260">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791" w:history="1">
        <w:r w:rsidRPr="00E17921">
          <w:rPr>
            <w:rStyle w:val="Hyperlink"/>
            <w:noProof/>
          </w:rPr>
          <w:t>3.2</w:t>
        </w:r>
        <w:r>
          <w:rPr>
            <w:rFonts w:asciiTheme="minorHAnsi" w:eastAsiaTheme="minorEastAsia" w:hAnsiTheme="minorHAnsi" w:cstheme="minorBidi"/>
            <w:noProof/>
            <w:kern w:val="2"/>
            <w:sz w:val="24"/>
            <w14:ligatures w14:val="standardContextual"/>
          </w:rPr>
          <w:tab/>
        </w:r>
        <w:r w:rsidRPr="00E17921">
          <w:rPr>
            <w:rStyle w:val="Hyperlink"/>
            <w:noProof/>
          </w:rPr>
          <w:t>Species new to science</w:t>
        </w:r>
        <w:r>
          <w:rPr>
            <w:noProof/>
            <w:webHidden/>
          </w:rPr>
          <w:tab/>
        </w:r>
        <w:r>
          <w:rPr>
            <w:noProof/>
            <w:webHidden/>
          </w:rPr>
          <w:fldChar w:fldCharType="begin"/>
        </w:r>
        <w:r>
          <w:rPr>
            <w:noProof/>
            <w:webHidden/>
          </w:rPr>
          <w:instrText xml:space="preserve"> PAGEREF _Toc227323791 \h </w:instrText>
        </w:r>
        <w:r>
          <w:rPr>
            <w:noProof/>
            <w:webHidden/>
          </w:rPr>
        </w:r>
        <w:r>
          <w:rPr>
            <w:noProof/>
            <w:webHidden/>
          </w:rPr>
          <w:fldChar w:fldCharType="separate"/>
        </w:r>
        <w:r w:rsidR="00AC3011">
          <w:rPr>
            <w:noProof/>
            <w:webHidden/>
          </w:rPr>
          <w:t>13</w:t>
        </w:r>
        <w:r>
          <w:rPr>
            <w:noProof/>
            <w:webHidden/>
          </w:rPr>
          <w:fldChar w:fldCharType="end"/>
        </w:r>
      </w:hyperlink>
    </w:p>
    <w:p w14:paraId="781F8FC1" w14:textId="7C8ACD0C" w:rsidR="001C7260" w:rsidRDefault="001C7260">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792" w:history="1">
        <w:r w:rsidRPr="00E17921">
          <w:rPr>
            <w:rStyle w:val="Hyperlink"/>
            <w:noProof/>
          </w:rPr>
          <w:t>3.3</w:t>
        </w:r>
        <w:r>
          <w:rPr>
            <w:rFonts w:asciiTheme="minorHAnsi" w:eastAsiaTheme="minorEastAsia" w:hAnsiTheme="minorHAnsi" w:cstheme="minorBidi"/>
            <w:noProof/>
            <w:kern w:val="2"/>
            <w:sz w:val="24"/>
            <w14:ligatures w14:val="standardContextual"/>
          </w:rPr>
          <w:tab/>
        </w:r>
        <w:r w:rsidRPr="00E17921">
          <w:rPr>
            <w:rStyle w:val="Hyperlink"/>
            <w:noProof/>
          </w:rPr>
          <w:t>Introduced species</w:t>
        </w:r>
        <w:r>
          <w:rPr>
            <w:noProof/>
            <w:webHidden/>
          </w:rPr>
          <w:tab/>
        </w:r>
        <w:r>
          <w:rPr>
            <w:noProof/>
            <w:webHidden/>
          </w:rPr>
          <w:fldChar w:fldCharType="begin"/>
        </w:r>
        <w:r>
          <w:rPr>
            <w:noProof/>
            <w:webHidden/>
          </w:rPr>
          <w:instrText xml:space="preserve"> PAGEREF _Toc227323792 \h </w:instrText>
        </w:r>
        <w:r>
          <w:rPr>
            <w:noProof/>
            <w:webHidden/>
          </w:rPr>
        </w:r>
        <w:r>
          <w:rPr>
            <w:noProof/>
            <w:webHidden/>
          </w:rPr>
          <w:fldChar w:fldCharType="separate"/>
        </w:r>
        <w:r w:rsidR="00AC3011">
          <w:rPr>
            <w:noProof/>
            <w:webHidden/>
          </w:rPr>
          <w:t>14</w:t>
        </w:r>
        <w:r>
          <w:rPr>
            <w:noProof/>
            <w:webHidden/>
          </w:rPr>
          <w:fldChar w:fldCharType="end"/>
        </w:r>
      </w:hyperlink>
    </w:p>
    <w:p w14:paraId="6DDADC51" w14:textId="5732963A" w:rsidR="001C7260" w:rsidRDefault="001C7260">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793" w:history="1">
        <w:r w:rsidRPr="00E17921">
          <w:rPr>
            <w:rStyle w:val="Hyperlink"/>
            <w:noProof/>
          </w:rPr>
          <w:t>3.4</w:t>
        </w:r>
        <w:r>
          <w:rPr>
            <w:rFonts w:asciiTheme="minorHAnsi" w:eastAsiaTheme="minorEastAsia" w:hAnsiTheme="minorHAnsi" w:cstheme="minorBidi"/>
            <w:noProof/>
            <w:kern w:val="2"/>
            <w:sz w:val="24"/>
            <w14:ligatures w14:val="standardContextual"/>
          </w:rPr>
          <w:tab/>
        </w:r>
        <w:r w:rsidRPr="00E17921">
          <w:rPr>
            <w:rStyle w:val="Hyperlink"/>
            <w:noProof/>
          </w:rPr>
          <w:t>Threatened species</w:t>
        </w:r>
        <w:r>
          <w:rPr>
            <w:noProof/>
            <w:webHidden/>
          </w:rPr>
          <w:tab/>
        </w:r>
        <w:r>
          <w:rPr>
            <w:noProof/>
            <w:webHidden/>
          </w:rPr>
          <w:fldChar w:fldCharType="begin"/>
        </w:r>
        <w:r>
          <w:rPr>
            <w:noProof/>
            <w:webHidden/>
          </w:rPr>
          <w:instrText xml:space="preserve"> PAGEREF _Toc227323793 \h </w:instrText>
        </w:r>
        <w:r>
          <w:rPr>
            <w:noProof/>
            <w:webHidden/>
          </w:rPr>
        </w:r>
        <w:r>
          <w:rPr>
            <w:noProof/>
            <w:webHidden/>
          </w:rPr>
          <w:fldChar w:fldCharType="separate"/>
        </w:r>
        <w:r w:rsidR="00AC3011">
          <w:rPr>
            <w:noProof/>
            <w:webHidden/>
          </w:rPr>
          <w:t>15</w:t>
        </w:r>
        <w:r>
          <w:rPr>
            <w:noProof/>
            <w:webHidden/>
          </w:rPr>
          <w:fldChar w:fldCharType="end"/>
        </w:r>
      </w:hyperlink>
    </w:p>
    <w:p w14:paraId="0042FD5A" w14:textId="6169FC7B" w:rsidR="001C7260" w:rsidRDefault="001C7260">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794" w:history="1">
        <w:r w:rsidRPr="00E17921">
          <w:rPr>
            <w:rStyle w:val="Hyperlink"/>
            <w:noProof/>
          </w:rPr>
          <w:t xml:space="preserve">3.5 </w:t>
        </w:r>
        <w:r>
          <w:rPr>
            <w:rFonts w:asciiTheme="minorHAnsi" w:eastAsiaTheme="minorEastAsia" w:hAnsiTheme="minorHAnsi" w:cstheme="minorBidi"/>
            <w:noProof/>
            <w:kern w:val="2"/>
            <w:sz w:val="24"/>
            <w14:ligatures w14:val="standardContextual"/>
          </w:rPr>
          <w:tab/>
        </w:r>
        <w:r w:rsidRPr="00E17921">
          <w:rPr>
            <w:rStyle w:val="Hyperlink"/>
            <w:noProof/>
          </w:rPr>
          <w:t>Range extensions</w:t>
        </w:r>
        <w:r>
          <w:rPr>
            <w:noProof/>
            <w:webHidden/>
          </w:rPr>
          <w:tab/>
        </w:r>
        <w:r>
          <w:rPr>
            <w:noProof/>
            <w:webHidden/>
          </w:rPr>
          <w:fldChar w:fldCharType="begin"/>
        </w:r>
        <w:r>
          <w:rPr>
            <w:noProof/>
            <w:webHidden/>
          </w:rPr>
          <w:instrText xml:space="preserve"> PAGEREF _Toc227323794 \h </w:instrText>
        </w:r>
        <w:r>
          <w:rPr>
            <w:noProof/>
            <w:webHidden/>
          </w:rPr>
        </w:r>
        <w:r>
          <w:rPr>
            <w:noProof/>
            <w:webHidden/>
          </w:rPr>
          <w:fldChar w:fldCharType="separate"/>
        </w:r>
        <w:r w:rsidR="00AC3011">
          <w:rPr>
            <w:noProof/>
            <w:webHidden/>
          </w:rPr>
          <w:t>17</w:t>
        </w:r>
        <w:r>
          <w:rPr>
            <w:noProof/>
            <w:webHidden/>
          </w:rPr>
          <w:fldChar w:fldCharType="end"/>
        </w:r>
      </w:hyperlink>
    </w:p>
    <w:p w14:paraId="24FE04CB" w14:textId="5EA0EE9A" w:rsidR="001C7260" w:rsidRDefault="001C7260">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795" w:history="1">
        <w:r w:rsidRPr="00E17921">
          <w:rPr>
            <w:rStyle w:val="Hyperlink"/>
            <w:noProof/>
          </w:rPr>
          <w:t>3.6</w:t>
        </w:r>
        <w:r>
          <w:rPr>
            <w:rFonts w:asciiTheme="minorHAnsi" w:eastAsiaTheme="minorEastAsia" w:hAnsiTheme="minorHAnsi" w:cstheme="minorBidi"/>
            <w:noProof/>
            <w:kern w:val="2"/>
            <w:sz w:val="24"/>
            <w14:ligatures w14:val="standardContextual"/>
          </w:rPr>
          <w:tab/>
        </w:r>
        <w:r w:rsidRPr="00E17921">
          <w:rPr>
            <w:rStyle w:val="Hyperlink"/>
            <w:noProof/>
          </w:rPr>
          <w:t>Genetic information</w:t>
        </w:r>
        <w:r>
          <w:rPr>
            <w:noProof/>
            <w:webHidden/>
          </w:rPr>
          <w:tab/>
        </w:r>
        <w:r>
          <w:rPr>
            <w:noProof/>
            <w:webHidden/>
          </w:rPr>
          <w:fldChar w:fldCharType="begin"/>
        </w:r>
        <w:r>
          <w:rPr>
            <w:noProof/>
            <w:webHidden/>
          </w:rPr>
          <w:instrText xml:space="preserve"> PAGEREF _Toc227323795 \h </w:instrText>
        </w:r>
        <w:r>
          <w:rPr>
            <w:noProof/>
            <w:webHidden/>
          </w:rPr>
        </w:r>
        <w:r>
          <w:rPr>
            <w:noProof/>
            <w:webHidden/>
          </w:rPr>
          <w:fldChar w:fldCharType="separate"/>
        </w:r>
        <w:r w:rsidR="00AC3011">
          <w:rPr>
            <w:noProof/>
            <w:webHidden/>
          </w:rPr>
          <w:t>22</w:t>
        </w:r>
        <w:r>
          <w:rPr>
            <w:noProof/>
            <w:webHidden/>
          </w:rPr>
          <w:fldChar w:fldCharType="end"/>
        </w:r>
      </w:hyperlink>
    </w:p>
    <w:p w14:paraId="400AA1D6" w14:textId="7C87CFE4" w:rsidR="001C7260" w:rsidRDefault="001C7260">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796" w:history="1">
        <w:r w:rsidRPr="00E17921">
          <w:rPr>
            <w:rStyle w:val="Hyperlink"/>
            <w:noProof/>
          </w:rPr>
          <w:t>4.</w:t>
        </w:r>
        <w:r>
          <w:rPr>
            <w:rFonts w:asciiTheme="minorHAnsi" w:eastAsiaTheme="minorEastAsia" w:hAnsiTheme="minorHAnsi" w:cstheme="minorBidi"/>
            <w:noProof/>
            <w:kern w:val="2"/>
            <w:sz w:val="24"/>
            <w14:ligatures w14:val="standardContextual"/>
          </w:rPr>
          <w:tab/>
        </w:r>
        <w:r w:rsidRPr="00E17921">
          <w:rPr>
            <w:rStyle w:val="Hyperlink"/>
            <w:noProof/>
          </w:rPr>
          <w:t>Information on species lists</w:t>
        </w:r>
        <w:r>
          <w:rPr>
            <w:noProof/>
            <w:webHidden/>
          </w:rPr>
          <w:tab/>
        </w:r>
        <w:r>
          <w:rPr>
            <w:noProof/>
            <w:webHidden/>
          </w:rPr>
          <w:fldChar w:fldCharType="begin"/>
        </w:r>
        <w:r>
          <w:rPr>
            <w:noProof/>
            <w:webHidden/>
          </w:rPr>
          <w:instrText xml:space="preserve"> PAGEREF _Toc227323796 \h </w:instrText>
        </w:r>
        <w:r>
          <w:rPr>
            <w:noProof/>
            <w:webHidden/>
          </w:rPr>
        </w:r>
        <w:r>
          <w:rPr>
            <w:noProof/>
            <w:webHidden/>
          </w:rPr>
          <w:fldChar w:fldCharType="separate"/>
        </w:r>
        <w:r w:rsidR="00AC3011">
          <w:rPr>
            <w:noProof/>
            <w:webHidden/>
          </w:rPr>
          <w:t>22</w:t>
        </w:r>
        <w:r>
          <w:rPr>
            <w:noProof/>
            <w:webHidden/>
          </w:rPr>
          <w:fldChar w:fldCharType="end"/>
        </w:r>
      </w:hyperlink>
    </w:p>
    <w:p w14:paraId="72EF588B" w14:textId="784EDBE8" w:rsidR="001C7260" w:rsidRDefault="001C7260">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797" w:history="1">
        <w:r w:rsidRPr="00E17921">
          <w:rPr>
            <w:rStyle w:val="Hyperlink"/>
            <w:noProof/>
          </w:rPr>
          <w:t>5.</w:t>
        </w:r>
        <w:r>
          <w:rPr>
            <w:rFonts w:asciiTheme="minorHAnsi" w:eastAsiaTheme="minorEastAsia" w:hAnsiTheme="minorHAnsi" w:cstheme="minorBidi"/>
            <w:noProof/>
            <w:kern w:val="2"/>
            <w:sz w:val="24"/>
            <w14:ligatures w14:val="standardContextual"/>
          </w:rPr>
          <w:tab/>
        </w:r>
        <w:r w:rsidRPr="00E17921">
          <w:rPr>
            <w:rStyle w:val="Hyperlink"/>
            <w:noProof/>
          </w:rPr>
          <w:t>Information for land managers</w:t>
        </w:r>
        <w:r>
          <w:rPr>
            <w:noProof/>
            <w:webHidden/>
          </w:rPr>
          <w:tab/>
        </w:r>
        <w:r>
          <w:rPr>
            <w:noProof/>
            <w:webHidden/>
          </w:rPr>
          <w:fldChar w:fldCharType="begin"/>
        </w:r>
        <w:r>
          <w:rPr>
            <w:noProof/>
            <w:webHidden/>
          </w:rPr>
          <w:instrText xml:space="preserve"> PAGEREF _Toc227323797 \h </w:instrText>
        </w:r>
        <w:r>
          <w:rPr>
            <w:noProof/>
            <w:webHidden/>
          </w:rPr>
        </w:r>
        <w:r>
          <w:rPr>
            <w:noProof/>
            <w:webHidden/>
          </w:rPr>
          <w:fldChar w:fldCharType="separate"/>
        </w:r>
        <w:r w:rsidR="00AC3011">
          <w:rPr>
            <w:noProof/>
            <w:webHidden/>
          </w:rPr>
          <w:t>22</w:t>
        </w:r>
        <w:r>
          <w:rPr>
            <w:noProof/>
            <w:webHidden/>
          </w:rPr>
          <w:fldChar w:fldCharType="end"/>
        </w:r>
      </w:hyperlink>
    </w:p>
    <w:p w14:paraId="6324C97A" w14:textId="24BA7E4E" w:rsidR="001C7260" w:rsidRDefault="001C7260">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798" w:history="1">
        <w:r w:rsidRPr="00E17921">
          <w:rPr>
            <w:rStyle w:val="Hyperlink"/>
            <w:noProof/>
          </w:rPr>
          <w:t>6.</w:t>
        </w:r>
        <w:r>
          <w:rPr>
            <w:rFonts w:asciiTheme="minorHAnsi" w:eastAsiaTheme="minorEastAsia" w:hAnsiTheme="minorHAnsi" w:cstheme="minorBidi"/>
            <w:noProof/>
            <w:kern w:val="2"/>
            <w:sz w:val="24"/>
            <w14:ligatures w14:val="standardContextual"/>
          </w:rPr>
          <w:tab/>
        </w:r>
        <w:r w:rsidRPr="00E17921">
          <w:rPr>
            <w:rStyle w:val="Hyperlink"/>
            <w:noProof/>
          </w:rPr>
          <w:t>Other significant findings</w:t>
        </w:r>
        <w:r>
          <w:rPr>
            <w:noProof/>
            <w:webHidden/>
          </w:rPr>
          <w:tab/>
        </w:r>
        <w:r>
          <w:rPr>
            <w:noProof/>
            <w:webHidden/>
          </w:rPr>
          <w:fldChar w:fldCharType="begin"/>
        </w:r>
        <w:r>
          <w:rPr>
            <w:noProof/>
            <w:webHidden/>
          </w:rPr>
          <w:instrText xml:space="preserve"> PAGEREF _Toc227323798 \h </w:instrText>
        </w:r>
        <w:r>
          <w:rPr>
            <w:noProof/>
            <w:webHidden/>
          </w:rPr>
        </w:r>
        <w:r>
          <w:rPr>
            <w:noProof/>
            <w:webHidden/>
          </w:rPr>
          <w:fldChar w:fldCharType="separate"/>
        </w:r>
        <w:r w:rsidR="00AC3011">
          <w:rPr>
            <w:noProof/>
            <w:webHidden/>
          </w:rPr>
          <w:t>23</w:t>
        </w:r>
        <w:r>
          <w:rPr>
            <w:noProof/>
            <w:webHidden/>
          </w:rPr>
          <w:fldChar w:fldCharType="end"/>
        </w:r>
      </w:hyperlink>
    </w:p>
    <w:p w14:paraId="15522643" w14:textId="1A0A3847" w:rsidR="001C7260" w:rsidRDefault="001C7260">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799" w:history="1">
        <w:r w:rsidRPr="00E17921">
          <w:rPr>
            <w:rStyle w:val="Hyperlink"/>
            <w:noProof/>
          </w:rPr>
          <w:t>7.</w:t>
        </w:r>
        <w:r>
          <w:rPr>
            <w:rFonts w:asciiTheme="minorHAnsi" w:eastAsiaTheme="minorEastAsia" w:hAnsiTheme="minorHAnsi" w:cstheme="minorBidi"/>
            <w:noProof/>
            <w:kern w:val="2"/>
            <w:sz w:val="24"/>
            <w14:ligatures w14:val="standardContextual"/>
          </w:rPr>
          <w:tab/>
        </w:r>
        <w:r w:rsidRPr="00E17921">
          <w:rPr>
            <w:rStyle w:val="Hyperlink"/>
            <w:noProof/>
          </w:rPr>
          <w:t>Conclusions</w:t>
        </w:r>
        <w:r>
          <w:rPr>
            <w:noProof/>
            <w:webHidden/>
          </w:rPr>
          <w:tab/>
        </w:r>
        <w:r>
          <w:rPr>
            <w:noProof/>
            <w:webHidden/>
          </w:rPr>
          <w:fldChar w:fldCharType="begin"/>
        </w:r>
        <w:r>
          <w:rPr>
            <w:noProof/>
            <w:webHidden/>
          </w:rPr>
          <w:instrText xml:space="preserve"> PAGEREF _Toc227323799 \h </w:instrText>
        </w:r>
        <w:r>
          <w:rPr>
            <w:noProof/>
            <w:webHidden/>
          </w:rPr>
        </w:r>
        <w:r>
          <w:rPr>
            <w:noProof/>
            <w:webHidden/>
          </w:rPr>
          <w:fldChar w:fldCharType="separate"/>
        </w:r>
        <w:r w:rsidR="00AC3011">
          <w:rPr>
            <w:noProof/>
            <w:webHidden/>
          </w:rPr>
          <w:t>24</w:t>
        </w:r>
        <w:r>
          <w:rPr>
            <w:noProof/>
            <w:webHidden/>
          </w:rPr>
          <w:fldChar w:fldCharType="end"/>
        </w:r>
      </w:hyperlink>
    </w:p>
    <w:p w14:paraId="0B92A31F" w14:textId="32F8AC47" w:rsidR="001C7260" w:rsidRDefault="001C7260">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800" w:history="1">
        <w:r w:rsidRPr="00E17921">
          <w:rPr>
            <w:rStyle w:val="Hyperlink"/>
            <w:noProof/>
          </w:rPr>
          <w:t>Acknowledgements</w:t>
        </w:r>
        <w:r>
          <w:rPr>
            <w:noProof/>
            <w:webHidden/>
          </w:rPr>
          <w:tab/>
        </w:r>
        <w:r>
          <w:rPr>
            <w:noProof/>
            <w:webHidden/>
          </w:rPr>
          <w:fldChar w:fldCharType="begin"/>
        </w:r>
        <w:r>
          <w:rPr>
            <w:noProof/>
            <w:webHidden/>
          </w:rPr>
          <w:instrText xml:space="preserve"> PAGEREF _Toc227323800 \h </w:instrText>
        </w:r>
        <w:r>
          <w:rPr>
            <w:noProof/>
            <w:webHidden/>
          </w:rPr>
        </w:r>
        <w:r>
          <w:rPr>
            <w:noProof/>
            <w:webHidden/>
          </w:rPr>
          <w:fldChar w:fldCharType="separate"/>
        </w:r>
        <w:r w:rsidR="00AC3011">
          <w:rPr>
            <w:noProof/>
            <w:webHidden/>
          </w:rPr>
          <w:t>24</w:t>
        </w:r>
        <w:r>
          <w:rPr>
            <w:noProof/>
            <w:webHidden/>
          </w:rPr>
          <w:fldChar w:fldCharType="end"/>
        </w:r>
      </w:hyperlink>
    </w:p>
    <w:p w14:paraId="13889A61" w14:textId="5CF58A5D" w:rsidR="001C7260" w:rsidRDefault="001C7260">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801" w:history="1">
        <w:r w:rsidRPr="00E17921">
          <w:rPr>
            <w:rStyle w:val="Hyperlink"/>
            <w:noProof/>
          </w:rPr>
          <w:t>References</w:t>
        </w:r>
        <w:r>
          <w:rPr>
            <w:noProof/>
            <w:webHidden/>
          </w:rPr>
          <w:tab/>
        </w:r>
        <w:r>
          <w:rPr>
            <w:noProof/>
            <w:webHidden/>
          </w:rPr>
          <w:fldChar w:fldCharType="begin"/>
        </w:r>
        <w:r>
          <w:rPr>
            <w:noProof/>
            <w:webHidden/>
          </w:rPr>
          <w:instrText xml:space="preserve"> PAGEREF _Toc227323801 \h </w:instrText>
        </w:r>
        <w:r>
          <w:rPr>
            <w:noProof/>
            <w:webHidden/>
          </w:rPr>
        </w:r>
        <w:r>
          <w:rPr>
            <w:noProof/>
            <w:webHidden/>
          </w:rPr>
          <w:fldChar w:fldCharType="separate"/>
        </w:r>
        <w:r w:rsidR="00AC3011">
          <w:rPr>
            <w:noProof/>
            <w:webHidden/>
          </w:rPr>
          <w:t>25</w:t>
        </w:r>
        <w:r>
          <w:rPr>
            <w:noProof/>
            <w:webHidden/>
          </w:rPr>
          <w:fldChar w:fldCharType="end"/>
        </w:r>
      </w:hyperlink>
    </w:p>
    <w:p w14:paraId="7A9744F7" w14:textId="270DCE8D" w:rsidR="001C7260" w:rsidRDefault="001C7260">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802" w:history="1">
        <w:r w:rsidRPr="00E17921">
          <w:rPr>
            <w:rStyle w:val="Hyperlink"/>
            <w:noProof/>
          </w:rPr>
          <w:t>Appendices</w:t>
        </w:r>
        <w:r>
          <w:rPr>
            <w:noProof/>
            <w:webHidden/>
          </w:rPr>
          <w:tab/>
        </w:r>
        <w:r>
          <w:rPr>
            <w:noProof/>
            <w:webHidden/>
          </w:rPr>
          <w:fldChar w:fldCharType="begin"/>
        </w:r>
        <w:r>
          <w:rPr>
            <w:noProof/>
            <w:webHidden/>
          </w:rPr>
          <w:instrText xml:space="preserve"> PAGEREF _Toc227323802 \h </w:instrText>
        </w:r>
        <w:r>
          <w:rPr>
            <w:noProof/>
            <w:webHidden/>
          </w:rPr>
        </w:r>
        <w:r>
          <w:rPr>
            <w:noProof/>
            <w:webHidden/>
          </w:rPr>
          <w:fldChar w:fldCharType="separate"/>
        </w:r>
        <w:r w:rsidR="00AC3011">
          <w:rPr>
            <w:noProof/>
            <w:webHidden/>
          </w:rPr>
          <w:t>26</w:t>
        </w:r>
        <w:r>
          <w:rPr>
            <w:noProof/>
            <w:webHidden/>
          </w:rPr>
          <w:fldChar w:fldCharType="end"/>
        </w:r>
      </w:hyperlink>
    </w:p>
    <w:p w14:paraId="183DADBF" w14:textId="096EBFD9" w:rsidR="001C7260" w:rsidRDefault="001C7260">
      <w:pPr>
        <w:pStyle w:val="TOC2"/>
        <w:tabs>
          <w:tab w:val="right" w:leader="dot" w:pos="9174"/>
        </w:tabs>
        <w:rPr>
          <w:rFonts w:asciiTheme="minorHAnsi" w:eastAsiaTheme="minorEastAsia" w:hAnsiTheme="minorHAnsi" w:cstheme="minorBidi"/>
          <w:noProof/>
          <w:kern w:val="2"/>
          <w:sz w:val="24"/>
          <w14:ligatures w14:val="standardContextual"/>
        </w:rPr>
      </w:pPr>
      <w:hyperlink w:anchor="_Toc227323803" w:history="1">
        <w:r w:rsidRPr="00E17921">
          <w:rPr>
            <w:rStyle w:val="Hyperlink"/>
            <w:noProof/>
          </w:rPr>
          <w:t>Appendix 1. List of Flora recorded during the Nanda Country Bush Blitz</w:t>
        </w:r>
        <w:r>
          <w:rPr>
            <w:noProof/>
            <w:webHidden/>
          </w:rPr>
          <w:tab/>
        </w:r>
        <w:r>
          <w:rPr>
            <w:noProof/>
            <w:webHidden/>
          </w:rPr>
          <w:fldChar w:fldCharType="begin"/>
        </w:r>
        <w:r>
          <w:rPr>
            <w:noProof/>
            <w:webHidden/>
          </w:rPr>
          <w:instrText xml:space="preserve"> PAGEREF _Toc227323803 \h </w:instrText>
        </w:r>
        <w:r>
          <w:rPr>
            <w:noProof/>
            <w:webHidden/>
          </w:rPr>
        </w:r>
        <w:r>
          <w:rPr>
            <w:noProof/>
            <w:webHidden/>
          </w:rPr>
          <w:fldChar w:fldCharType="separate"/>
        </w:r>
        <w:r w:rsidR="00AC3011">
          <w:rPr>
            <w:noProof/>
            <w:webHidden/>
          </w:rPr>
          <w:t>26</w:t>
        </w:r>
        <w:r>
          <w:rPr>
            <w:noProof/>
            <w:webHidden/>
          </w:rPr>
          <w:fldChar w:fldCharType="end"/>
        </w:r>
      </w:hyperlink>
    </w:p>
    <w:p w14:paraId="7A317EA1" w14:textId="113F2F2A" w:rsidR="51AF658D" w:rsidRDefault="51AF658D" w:rsidP="51AF658D">
      <w:pPr>
        <w:pStyle w:val="TOC2"/>
        <w:tabs>
          <w:tab w:val="right" w:leader="dot" w:pos="9165"/>
        </w:tabs>
      </w:pPr>
      <w:r>
        <w:fldChar w:fldCharType="end"/>
      </w:r>
    </w:p>
    <w:p w14:paraId="498C2886" w14:textId="3BAF8522" w:rsidR="007232B1" w:rsidRPr="00B834AA" w:rsidRDefault="007232B1" w:rsidP="00CA308B">
      <w:pPr>
        <w:tabs>
          <w:tab w:val="left" w:pos="1755"/>
        </w:tabs>
        <w:rPr>
          <w:rFonts w:cs="Arial"/>
        </w:rPr>
      </w:pPr>
    </w:p>
    <w:p w14:paraId="511608D3" w14:textId="77777777" w:rsidR="00DB6491" w:rsidRDefault="00DB6491">
      <w:pPr>
        <w:spacing w:after="0"/>
        <w:rPr>
          <w:rFonts w:cs="Arial"/>
          <w:b/>
          <w:bCs/>
          <w:kern w:val="32"/>
          <w:sz w:val="32"/>
          <w:szCs w:val="32"/>
        </w:rPr>
      </w:pPr>
      <w:r>
        <w:br w:type="page"/>
      </w:r>
    </w:p>
    <w:p w14:paraId="498C2887" w14:textId="57A0DB9D" w:rsidR="00E3355B" w:rsidRPr="00B834AA" w:rsidRDefault="00E3355B" w:rsidP="00E3355B">
      <w:pPr>
        <w:pStyle w:val="Heading1"/>
      </w:pPr>
      <w:bookmarkStart w:id="4" w:name="_Toc227323781"/>
      <w:r>
        <w:lastRenderedPageBreak/>
        <w:t>List of contributors</w:t>
      </w:r>
      <w:bookmarkEnd w:id="4"/>
    </w:p>
    <w:tbl>
      <w:tblPr>
        <w:tblW w:w="5001"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4"/>
        <w:gridCol w:w="2233"/>
        <w:gridCol w:w="2017"/>
        <w:gridCol w:w="2092"/>
      </w:tblGrid>
      <w:tr w:rsidR="008F63A6" w:rsidRPr="00742269" w14:paraId="498C288A" w14:textId="77777777" w:rsidTr="00BC62B0">
        <w:trPr>
          <w:trHeight w:val="479"/>
          <w:tblHeader/>
        </w:trPr>
        <w:tc>
          <w:tcPr>
            <w:tcW w:w="5000" w:type="pct"/>
            <w:gridSpan w:val="4"/>
            <w:vAlign w:val="center"/>
          </w:tcPr>
          <w:p w14:paraId="498C2889" w14:textId="7E3EFF9D" w:rsidR="008F63A6" w:rsidRPr="00742269" w:rsidRDefault="00016E50" w:rsidP="003E1A3E">
            <w:pPr>
              <w:keepNext/>
              <w:keepLines/>
              <w:spacing w:before="60" w:after="60"/>
              <w:rPr>
                <w:rFonts w:cs="Arial"/>
                <w:b/>
                <w:bCs/>
                <w:sz w:val="20"/>
                <w:szCs w:val="20"/>
              </w:rPr>
            </w:pPr>
            <w:r>
              <w:rPr>
                <w:rFonts w:cs="Arial"/>
                <w:b/>
                <w:bCs/>
                <w:sz w:val="20"/>
                <w:szCs w:val="20"/>
              </w:rPr>
              <w:t xml:space="preserve">Table 1. </w:t>
            </w:r>
            <w:r w:rsidR="008F63A6" w:rsidRPr="00742269">
              <w:rPr>
                <w:rFonts w:cs="Arial"/>
                <w:b/>
                <w:bCs/>
                <w:sz w:val="20"/>
                <w:szCs w:val="20"/>
              </w:rPr>
              <w:t>List of contributors to this report</w:t>
            </w:r>
            <w:r w:rsidR="009D7430">
              <w:rPr>
                <w:rFonts w:cs="Arial"/>
                <w:b/>
                <w:bCs/>
                <w:sz w:val="20"/>
                <w:szCs w:val="20"/>
              </w:rPr>
              <w:t xml:space="preserve"> (* principal authors).</w:t>
            </w:r>
          </w:p>
        </w:tc>
      </w:tr>
      <w:tr w:rsidR="008F63A6" w:rsidRPr="00742269" w14:paraId="498C288F" w14:textId="77777777" w:rsidTr="00BC62B0">
        <w:trPr>
          <w:trHeight w:val="577"/>
          <w:tblHeader/>
        </w:trPr>
        <w:tc>
          <w:tcPr>
            <w:tcW w:w="1544" w:type="pct"/>
            <w:vAlign w:val="center"/>
          </w:tcPr>
          <w:p w14:paraId="498C288B" w14:textId="77777777" w:rsidR="00E3355B" w:rsidRPr="00742269" w:rsidRDefault="00E3355B" w:rsidP="003E1A3E">
            <w:pPr>
              <w:keepNext/>
              <w:keepLines/>
              <w:spacing w:before="60" w:after="60"/>
              <w:rPr>
                <w:rFonts w:cs="Arial"/>
                <w:b/>
                <w:bCs/>
                <w:i/>
                <w:iCs/>
                <w:sz w:val="20"/>
                <w:szCs w:val="20"/>
              </w:rPr>
            </w:pPr>
            <w:r w:rsidRPr="00742269">
              <w:rPr>
                <w:rFonts w:cs="Arial"/>
                <w:b/>
                <w:bCs/>
                <w:sz w:val="20"/>
                <w:szCs w:val="20"/>
              </w:rPr>
              <w:t>Name</w:t>
            </w:r>
          </w:p>
        </w:tc>
        <w:tc>
          <w:tcPr>
            <w:tcW w:w="1217" w:type="pct"/>
            <w:vAlign w:val="center"/>
          </w:tcPr>
          <w:p w14:paraId="498C288C" w14:textId="77777777" w:rsidR="00E3355B" w:rsidRPr="00742269" w:rsidRDefault="00E861D1" w:rsidP="003E1A3E">
            <w:pPr>
              <w:keepNext/>
              <w:keepLines/>
              <w:spacing w:before="60" w:after="60"/>
              <w:rPr>
                <w:rFonts w:cs="Arial"/>
                <w:b/>
                <w:bCs/>
                <w:sz w:val="20"/>
                <w:szCs w:val="20"/>
              </w:rPr>
            </w:pPr>
            <w:r w:rsidRPr="00742269">
              <w:rPr>
                <w:rFonts w:cs="Arial"/>
                <w:b/>
                <w:bCs/>
                <w:sz w:val="20"/>
                <w:szCs w:val="20"/>
              </w:rPr>
              <w:t>Institution/a</w:t>
            </w:r>
            <w:r w:rsidR="00E3355B" w:rsidRPr="00742269">
              <w:rPr>
                <w:rFonts w:cs="Arial"/>
                <w:b/>
                <w:bCs/>
                <w:sz w:val="20"/>
                <w:szCs w:val="20"/>
              </w:rPr>
              <w:t>ffiliation</w:t>
            </w:r>
          </w:p>
        </w:tc>
        <w:tc>
          <w:tcPr>
            <w:tcW w:w="1099" w:type="pct"/>
            <w:vAlign w:val="center"/>
          </w:tcPr>
          <w:p w14:paraId="498C288D" w14:textId="77777777" w:rsidR="00E3355B" w:rsidRPr="00742269" w:rsidRDefault="008F63A6" w:rsidP="003E1A3E">
            <w:pPr>
              <w:keepNext/>
              <w:keepLines/>
              <w:spacing w:before="60" w:after="60"/>
              <w:rPr>
                <w:rFonts w:cs="Arial"/>
                <w:b/>
                <w:bCs/>
                <w:sz w:val="20"/>
                <w:szCs w:val="20"/>
              </w:rPr>
            </w:pPr>
            <w:r w:rsidRPr="00742269">
              <w:rPr>
                <w:rFonts w:cs="Arial"/>
                <w:b/>
                <w:bCs/>
                <w:sz w:val="20"/>
                <w:szCs w:val="20"/>
              </w:rPr>
              <w:t>Qualifications/a</w:t>
            </w:r>
            <w:r w:rsidR="00E3355B" w:rsidRPr="00742269">
              <w:rPr>
                <w:rFonts w:cs="Arial"/>
                <w:b/>
                <w:bCs/>
                <w:sz w:val="20"/>
                <w:szCs w:val="20"/>
              </w:rPr>
              <w:t>rea of expertise</w:t>
            </w:r>
          </w:p>
        </w:tc>
        <w:tc>
          <w:tcPr>
            <w:tcW w:w="1140" w:type="pct"/>
            <w:vAlign w:val="center"/>
          </w:tcPr>
          <w:p w14:paraId="498C288E" w14:textId="77777777" w:rsidR="00E3355B" w:rsidRPr="00742269" w:rsidRDefault="00E3355B" w:rsidP="003E1A3E">
            <w:pPr>
              <w:keepNext/>
              <w:keepLines/>
              <w:spacing w:before="60" w:after="60"/>
              <w:rPr>
                <w:rFonts w:cs="Arial"/>
                <w:b/>
                <w:bCs/>
                <w:sz w:val="20"/>
                <w:szCs w:val="20"/>
              </w:rPr>
            </w:pPr>
            <w:r w:rsidRPr="00742269">
              <w:rPr>
                <w:rFonts w:cs="Arial"/>
                <w:b/>
                <w:bCs/>
                <w:sz w:val="20"/>
                <w:szCs w:val="20"/>
              </w:rPr>
              <w:t>Level/form of contribution</w:t>
            </w:r>
          </w:p>
        </w:tc>
      </w:tr>
      <w:tr w:rsidR="00BC62B0" w:rsidRPr="00742269" w14:paraId="15945281" w14:textId="77777777" w:rsidTr="00BC62B0">
        <w:trPr>
          <w:trHeight w:val="410"/>
        </w:trPr>
        <w:tc>
          <w:tcPr>
            <w:tcW w:w="1544" w:type="pct"/>
            <w:vAlign w:val="center"/>
          </w:tcPr>
          <w:p w14:paraId="74A0B526" w14:textId="7CE132C3" w:rsidR="00BC62B0" w:rsidRPr="1BD9E8EB" w:rsidRDefault="00BC62B0" w:rsidP="00BC62B0">
            <w:pPr>
              <w:spacing w:before="60" w:after="60"/>
              <w:rPr>
                <w:rFonts w:cs="Arial"/>
                <w:i/>
                <w:iCs/>
                <w:sz w:val="20"/>
                <w:szCs w:val="20"/>
              </w:rPr>
            </w:pPr>
            <w:r w:rsidRPr="1BD9E8EB">
              <w:rPr>
                <w:rFonts w:cs="Arial"/>
                <w:i/>
                <w:iCs/>
                <w:sz w:val="20"/>
                <w:szCs w:val="20"/>
              </w:rPr>
              <w:t>Benjamin Anderson*</w:t>
            </w:r>
          </w:p>
        </w:tc>
        <w:tc>
          <w:tcPr>
            <w:tcW w:w="1217" w:type="pct"/>
            <w:vAlign w:val="center"/>
          </w:tcPr>
          <w:p w14:paraId="54527242" w14:textId="447208F4" w:rsidR="00BC62B0" w:rsidRPr="00F269C4" w:rsidRDefault="00BC62B0" w:rsidP="00BC62B0">
            <w:pPr>
              <w:spacing w:before="60" w:after="60"/>
              <w:rPr>
                <w:rFonts w:cs="Arial"/>
                <w:i/>
                <w:iCs/>
                <w:sz w:val="20"/>
                <w:szCs w:val="20"/>
              </w:rPr>
            </w:pPr>
            <w:r w:rsidRPr="00F269C4">
              <w:rPr>
                <w:rFonts w:cs="Arial"/>
                <w:i/>
                <w:iCs/>
                <w:sz w:val="20"/>
                <w:szCs w:val="20"/>
              </w:rPr>
              <w:t>DBCA</w:t>
            </w:r>
            <w:r w:rsidR="00CB1501" w:rsidRPr="00CB1501">
              <w:rPr>
                <w:rFonts w:cs="Arial"/>
                <w:vertAlign w:val="superscript"/>
              </w:rPr>
              <w:t>†</w:t>
            </w:r>
            <w:r w:rsidRPr="00F269C4">
              <w:rPr>
                <w:rFonts w:cs="Arial"/>
                <w:i/>
                <w:iCs/>
                <w:sz w:val="20"/>
                <w:szCs w:val="20"/>
              </w:rPr>
              <w:t xml:space="preserve"> – Western Australian Herbarium</w:t>
            </w:r>
          </w:p>
        </w:tc>
        <w:tc>
          <w:tcPr>
            <w:tcW w:w="1099" w:type="pct"/>
            <w:vAlign w:val="center"/>
          </w:tcPr>
          <w:p w14:paraId="79F626C3" w14:textId="5C10DDAC" w:rsidR="00BC62B0" w:rsidRPr="00F269C4" w:rsidRDefault="00BC62B0" w:rsidP="00BC62B0">
            <w:pPr>
              <w:spacing w:before="60" w:after="60"/>
              <w:rPr>
                <w:rFonts w:cs="Arial"/>
                <w:i/>
                <w:iCs/>
                <w:sz w:val="20"/>
                <w:szCs w:val="20"/>
              </w:rPr>
            </w:pPr>
            <w:r w:rsidRPr="00F269C4">
              <w:rPr>
                <w:rFonts w:cs="Arial"/>
                <w:i/>
                <w:iCs/>
                <w:sz w:val="20"/>
                <w:szCs w:val="20"/>
              </w:rPr>
              <w:t>Botanist</w:t>
            </w:r>
          </w:p>
        </w:tc>
        <w:tc>
          <w:tcPr>
            <w:tcW w:w="1140" w:type="pct"/>
            <w:vAlign w:val="center"/>
          </w:tcPr>
          <w:p w14:paraId="733A1068" w14:textId="0E14E8F4" w:rsidR="00BC62B0" w:rsidRPr="00F269C4" w:rsidRDefault="00BC62B0" w:rsidP="00BC62B0">
            <w:pPr>
              <w:spacing w:before="60" w:after="60"/>
              <w:rPr>
                <w:rFonts w:cs="Arial"/>
                <w:i/>
                <w:iCs/>
                <w:sz w:val="20"/>
                <w:szCs w:val="20"/>
              </w:rPr>
            </w:pPr>
            <w:r w:rsidRPr="00F269C4">
              <w:rPr>
                <w:rFonts w:cs="Arial"/>
                <w:i/>
                <w:iCs/>
                <w:sz w:val="20"/>
                <w:szCs w:val="20"/>
              </w:rPr>
              <w:t>Survey participant/report author</w:t>
            </w:r>
          </w:p>
        </w:tc>
      </w:tr>
      <w:tr w:rsidR="00BC62B0" w:rsidRPr="00742269" w14:paraId="1CFC9DD0" w14:textId="77777777" w:rsidTr="00BC62B0">
        <w:trPr>
          <w:trHeight w:val="410"/>
        </w:trPr>
        <w:tc>
          <w:tcPr>
            <w:tcW w:w="1544" w:type="pct"/>
            <w:vAlign w:val="center"/>
          </w:tcPr>
          <w:p w14:paraId="175F5BB7" w14:textId="3E47B22A" w:rsidR="00BC62B0" w:rsidRPr="1BD9E8EB" w:rsidRDefault="00BC62B0" w:rsidP="00BC62B0">
            <w:pPr>
              <w:spacing w:before="60" w:after="60"/>
              <w:rPr>
                <w:rFonts w:cs="Arial"/>
                <w:i/>
                <w:iCs/>
                <w:sz w:val="20"/>
                <w:szCs w:val="20"/>
              </w:rPr>
            </w:pPr>
            <w:r w:rsidRPr="00F269C4">
              <w:rPr>
                <w:rFonts w:cs="Arial"/>
                <w:i/>
                <w:iCs/>
                <w:sz w:val="20"/>
                <w:szCs w:val="20"/>
              </w:rPr>
              <w:t>Renee Gugiatti*</w:t>
            </w:r>
          </w:p>
        </w:tc>
        <w:tc>
          <w:tcPr>
            <w:tcW w:w="1217" w:type="pct"/>
            <w:vAlign w:val="center"/>
          </w:tcPr>
          <w:p w14:paraId="404E412A" w14:textId="5F8ADDC8" w:rsidR="00BC62B0" w:rsidRPr="00F269C4" w:rsidRDefault="00BC62B0" w:rsidP="00BC62B0">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1526CAC1" w14:textId="6D6B2A67" w:rsidR="00BC62B0" w:rsidRPr="00F269C4" w:rsidRDefault="00BC62B0" w:rsidP="00BC62B0">
            <w:pPr>
              <w:spacing w:before="60" w:after="60"/>
              <w:rPr>
                <w:rFonts w:cs="Arial"/>
                <w:i/>
                <w:iCs/>
                <w:sz w:val="20"/>
                <w:szCs w:val="20"/>
              </w:rPr>
            </w:pPr>
            <w:r w:rsidRPr="00F269C4">
              <w:rPr>
                <w:rFonts w:cs="Arial"/>
                <w:i/>
                <w:iCs/>
                <w:sz w:val="20"/>
                <w:szCs w:val="20"/>
              </w:rPr>
              <w:t>Technical Officer</w:t>
            </w:r>
          </w:p>
        </w:tc>
        <w:tc>
          <w:tcPr>
            <w:tcW w:w="1140" w:type="pct"/>
            <w:vAlign w:val="center"/>
          </w:tcPr>
          <w:p w14:paraId="0C3D0BDC" w14:textId="4346AF13" w:rsidR="00BC62B0" w:rsidRPr="00F269C4" w:rsidRDefault="00BC62B0" w:rsidP="00BC62B0">
            <w:pPr>
              <w:spacing w:before="60" w:after="60"/>
              <w:rPr>
                <w:rFonts w:cs="Arial"/>
                <w:i/>
                <w:iCs/>
                <w:sz w:val="20"/>
                <w:szCs w:val="20"/>
              </w:rPr>
            </w:pPr>
            <w:r w:rsidRPr="00F269C4">
              <w:rPr>
                <w:rFonts w:cs="Arial"/>
                <w:i/>
                <w:iCs/>
                <w:sz w:val="20"/>
                <w:szCs w:val="20"/>
              </w:rPr>
              <w:t>Survey participant/report author</w:t>
            </w:r>
          </w:p>
        </w:tc>
      </w:tr>
      <w:tr w:rsidR="00BC62B0" w:rsidRPr="00742269" w14:paraId="3BDE1C91" w14:textId="77777777" w:rsidTr="00BC62B0">
        <w:trPr>
          <w:trHeight w:val="410"/>
        </w:trPr>
        <w:tc>
          <w:tcPr>
            <w:tcW w:w="1544" w:type="pct"/>
            <w:vAlign w:val="center"/>
          </w:tcPr>
          <w:p w14:paraId="6F57FCF4" w14:textId="03425828" w:rsidR="00BC62B0" w:rsidRPr="1BD9E8EB" w:rsidRDefault="00BC62B0" w:rsidP="00BC62B0">
            <w:pPr>
              <w:spacing w:before="60" w:after="60"/>
              <w:rPr>
                <w:rFonts w:cs="Arial"/>
                <w:i/>
                <w:iCs/>
                <w:sz w:val="20"/>
                <w:szCs w:val="20"/>
              </w:rPr>
            </w:pPr>
            <w:r w:rsidRPr="1BD9E8EB">
              <w:rPr>
                <w:rFonts w:cs="Arial"/>
                <w:i/>
                <w:iCs/>
                <w:sz w:val="20"/>
                <w:szCs w:val="20"/>
              </w:rPr>
              <w:t>Shelley A. James*</w:t>
            </w:r>
          </w:p>
        </w:tc>
        <w:tc>
          <w:tcPr>
            <w:tcW w:w="1217" w:type="pct"/>
            <w:vAlign w:val="center"/>
          </w:tcPr>
          <w:p w14:paraId="1D90138E" w14:textId="233CA61D" w:rsidR="00BC62B0" w:rsidRPr="00F269C4" w:rsidRDefault="00BC62B0" w:rsidP="00BC62B0">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3B4AEC41" w14:textId="68BD6720" w:rsidR="00BC62B0" w:rsidRPr="00F269C4" w:rsidRDefault="00BC62B0" w:rsidP="00BC62B0">
            <w:pPr>
              <w:spacing w:before="60" w:after="60"/>
              <w:rPr>
                <w:rFonts w:cs="Arial"/>
                <w:i/>
                <w:iCs/>
                <w:sz w:val="20"/>
                <w:szCs w:val="20"/>
              </w:rPr>
            </w:pPr>
            <w:r w:rsidRPr="00F269C4">
              <w:rPr>
                <w:rFonts w:cs="Arial"/>
                <w:i/>
                <w:iCs/>
                <w:sz w:val="20"/>
                <w:szCs w:val="20"/>
              </w:rPr>
              <w:t>Collections Manager/Botanist</w:t>
            </w:r>
          </w:p>
        </w:tc>
        <w:tc>
          <w:tcPr>
            <w:tcW w:w="1140" w:type="pct"/>
            <w:vAlign w:val="center"/>
          </w:tcPr>
          <w:p w14:paraId="44563FE5" w14:textId="452A1722" w:rsidR="00BC62B0" w:rsidRPr="00F269C4" w:rsidRDefault="00BC62B0" w:rsidP="00BC62B0">
            <w:pPr>
              <w:spacing w:before="60" w:after="60"/>
              <w:rPr>
                <w:rFonts w:cs="Arial"/>
                <w:i/>
                <w:iCs/>
                <w:sz w:val="20"/>
                <w:szCs w:val="20"/>
              </w:rPr>
            </w:pPr>
            <w:r w:rsidRPr="00F269C4">
              <w:rPr>
                <w:rFonts w:cs="Arial"/>
                <w:i/>
                <w:iCs/>
                <w:sz w:val="20"/>
                <w:szCs w:val="20"/>
              </w:rPr>
              <w:t>Survey participant/report author</w:t>
            </w:r>
          </w:p>
        </w:tc>
      </w:tr>
      <w:tr w:rsidR="00BC62B0" w:rsidRPr="00742269" w14:paraId="498C2899" w14:textId="77777777" w:rsidTr="00BC62B0">
        <w:trPr>
          <w:trHeight w:val="410"/>
        </w:trPr>
        <w:tc>
          <w:tcPr>
            <w:tcW w:w="1544" w:type="pct"/>
            <w:vAlign w:val="center"/>
          </w:tcPr>
          <w:p w14:paraId="498C2895" w14:textId="547A0834" w:rsidR="00BC62B0" w:rsidRPr="00F269C4" w:rsidRDefault="00BC62B0" w:rsidP="00BC62B0">
            <w:pPr>
              <w:spacing w:before="60" w:after="60"/>
              <w:rPr>
                <w:rFonts w:cs="Arial"/>
                <w:i/>
                <w:iCs/>
                <w:sz w:val="20"/>
                <w:szCs w:val="20"/>
              </w:rPr>
            </w:pPr>
            <w:r w:rsidRPr="1BD9E8EB">
              <w:rPr>
                <w:rFonts w:cs="Arial"/>
                <w:i/>
                <w:iCs/>
                <w:sz w:val="20"/>
                <w:szCs w:val="20"/>
              </w:rPr>
              <w:t>Kylie Sadgrove</w:t>
            </w:r>
            <w:r w:rsidRPr="5C63CA9E">
              <w:rPr>
                <w:rFonts w:cs="Arial"/>
                <w:i/>
                <w:iCs/>
                <w:sz w:val="20"/>
                <w:szCs w:val="20"/>
              </w:rPr>
              <w:t>*</w:t>
            </w:r>
          </w:p>
        </w:tc>
        <w:tc>
          <w:tcPr>
            <w:tcW w:w="1217" w:type="pct"/>
            <w:vAlign w:val="center"/>
          </w:tcPr>
          <w:p w14:paraId="498C2896" w14:textId="13C9D620" w:rsidR="00BC62B0" w:rsidRPr="00F269C4" w:rsidRDefault="00BC62B0" w:rsidP="00BC62B0">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498C2897" w14:textId="41283934" w:rsidR="00BC62B0" w:rsidRPr="00F269C4" w:rsidRDefault="00BC62B0" w:rsidP="00BC62B0">
            <w:pPr>
              <w:spacing w:before="60" w:after="60"/>
              <w:rPr>
                <w:rFonts w:cs="Arial"/>
                <w:i/>
                <w:iCs/>
                <w:sz w:val="20"/>
                <w:szCs w:val="20"/>
              </w:rPr>
            </w:pPr>
            <w:r w:rsidRPr="00F269C4">
              <w:rPr>
                <w:rFonts w:cs="Arial"/>
                <w:i/>
                <w:iCs/>
                <w:sz w:val="20"/>
                <w:szCs w:val="20"/>
              </w:rPr>
              <w:t>Identification Botanist</w:t>
            </w:r>
          </w:p>
        </w:tc>
        <w:tc>
          <w:tcPr>
            <w:tcW w:w="1140" w:type="pct"/>
            <w:vAlign w:val="center"/>
          </w:tcPr>
          <w:p w14:paraId="498C2898" w14:textId="3F2766D8" w:rsidR="00BC62B0" w:rsidRPr="00F269C4" w:rsidRDefault="00BC62B0" w:rsidP="00BC62B0">
            <w:pPr>
              <w:spacing w:before="60" w:after="60"/>
              <w:rPr>
                <w:rFonts w:cs="Arial"/>
                <w:i/>
                <w:iCs/>
                <w:sz w:val="20"/>
                <w:szCs w:val="20"/>
              </w:rPr>
            </w:pPr>
            <w:r w:rsidRPr="00F269C4">
              <w:rPr>
                <w:rFonts w:cs="Arial"/>
                <w:i/>
                <w:iCs/>
                <w:sz w:val="20"/>
                <w:szCs w:val="20"/>
              </w:rPr>
              <w:t>Survey participant/report author</w:t>
            </w:r>
          </w:p>
        </w:tc>
      </w:tr>
      <w:tr w:rsidR="007E7FD7" w:rsidRPr="00742269" w14:paraId="7E6CCD9F" w14:textId="77777777" w:rsidTr="00BC62B0">
        <w:trPr>
          <w:trHeight w:val="410"/>
        </w:trPr>
        <w:tc>
          <w:tcPr>
            <w:tcW w:w="1544" w:type="pct"/>
            <w:vAlign w:val="center"/>
          </w:tcPr>
          <w:p w14:paraId="4B4DC15B" w14:textId="201AA7FF" w:rsidR="007E7FD7" w:rsidRPr="1BD9E8EB" w:rsidRDefault="007E7FD7" w:rsidP="007E7FD7">
            <w:pPr>
              <w:spacing w:before="60" w:after="60"/>
              <w:rPr>
                <w:rFonts w:cs="Arial"/>
                <w:i/>
                <w:iCs/>
                <w:sz w:val="20"/>
                <w:szCs w:val="20"/>
              </w:rPr>
            </w:pPr>
            <w:r w:rsidRPr="00F269C4">
              <w:rPr>
                <w:rFonts w:cs="Arial"/>
                <w:i/>
                <w:iCs/>
                <w:sz w:val="20"/>
                <w:szCs w:val="20"/>
              </w:rPr>
              <w:t>Alanna Chant</w:t>
            </w:r>
          </w:p>
        </w:tc>
        <w:tc>
          <w:tcPr>
            <w:tcW w:w="1217" w:type="pct"/>
            <w:vAlign w:val="center"/>
          </w:tcPr>
          <w:p w14:paraId="00FF9BC6" w14:textId="39ABB81B" w:rsidR="007E7FD7" w:rsidRPr="00F269C4" w:rsidRDefault="007E7FD7" w:rsidP="007E7FD7">
            <w:pPr>
              <w:spacing w:before="60" w:after="60"/>
              <w:rPr>
                <w:rFonts w:cs="Arial"/>
                <w:i/>
                <w:iCs/>
                <w:sz w:val="20"/>
                <w:szCs w:val="20"/>
              </w:rPr>
            </w:pPr>
            <w:r w:rsidRPr="00F269C4">
              <w:rPr>
                <w:rFonts w:cs="Arial"/>
                <w:i/>
                <w:iCs/>
                <w:sz w:val="20"/>
                <w:szCs w:val="20"/>
              </w:rPr>
              <w:t>DBCA – Parks and Wildlife</w:t>
            </w:r>
          </w:p>
        </w:tc>
        <w:tc>
          <w:tcPr>
            <w:tcW w:w="1099" w:type="pct"/>
            <w:vAlign w:val="center"/>
          </w:tcPr>
          <w:p w14:paraId="6907BAFE" w14:textId="0BC2AED1" w:rsidR="007E7FD7" w:rsidRPr="00F269C4" w:rsidRDefault="007E7FD7" w:rsidP="007E7FD7">
            <w:pPr>
              <w:spacing w:before="60" w:after="60"/>
              <w:rPr>
                <w:rFonts w:cs="Arial"/>
                <w:i/>
                <w:iCs/>
                <w:sz w:val="20"/>
                <w:szCs w:val="20"/>
              </w:rPr>
            </w:pPr>
            <w:r w:rsidRPr="00F269C4">
              <w:rPr>
                <w:rFonts w:cs="Arial"/>
                <w:i/>
                <w:iCs/>
                <w:sz w:val="20"/>
                <w:szCs w:val="20"/>
              </w:rPr>
              <w:t>Flora Conservation Officer</w:t>
            </w:r>
          </w:p>
        </w:tc>
        <w:tc>
          <w:tcPr>
            <w:tcW w:w="1140" w:type="pct"/>
            <w:vAlign w:val="center"/>
          </w:tcPr>
          <w:p w14:paraId="689D87BA" w14:textId="46B93495" w:rsidR="007E7FD7" w:rsidRPr="00F269C4" w:rsidRDefault="007E7FD7" w:rsidP="007E7FD7">
            <w:pPr>
              <w:spacing w:before="60" w:after="60"/>
              <w:rPr>
                <w:rFonts w:cs="Arial"/>
                <w:i/>
                <w:iCs/>
                <w:sz w:val="20"/>
                <w:szCs w:val="20"/>
              </w:rPr>
            </w:pPr>
            <w:r w:rsidRPr="00F269C4">
              <w:rPr>
                <w:rFonts w:cs="Arial"/>
                <w:i/>
                <w:iCs/>
                <w:sz w:val="20"/>
                <w:szCs w:val="20"/>
              </w:rPr>
              <w:t>Survey participant</w:t>
            </w:r>
          </w:p>
        </w:tc>
      </w:tr>
      <w:tr w:rsidR="007E7FD7" w:rsidRPr="00742269" w14:paraId="0D6AEFCD" w14:textId="77777777" w:rsidTr="00BC62B0">
        <w:trPr>
          <w:trHeight w:val="410"/>
        </w:trPr>
        <w:tc>
          <w:tcPr>
            <w:tcW w:w="1544" w:type="pct"/>
            <w:vAlign w:val="center"/>
          </w:tcPr>
          <w:p w14:paraId="29F4ECA6" w14:textId="53B83D9F" w:rsidR="007E7FD7" w:rsidRPr="00F269C4" w:rsidRDefault="007E7FD7" w:rsidP="007E7FD7">
            <w:pPr>
              <w:spacing w:before="60" w:after="60"/>
              <w:rPr>
                <w:rFonts w:cs="Arial"/>
                <w:i/>
                <w:iCs/>
                <w:sz w:val="20"/>
                <w:szCs w:val="20"/>
              </w:rPr>
            </w:pPr>
            <w:r w:rsidRPr="00F269C4">
              <w:rPr>
                <w:rFonts w:cs="Arial"/>
                <w:i/>
                <w:iCs/>
                <w:sz w:val="20"/>
                <w:szCs w:val="20"/>
              </w:rPr>
              <w:t>Jess Gillespie</w:t>
            </w:r>
          </w:p>
        </w:tc>
        <w:tc>
          <w:tcPr>
            <w:tcW w:w="1217" w:type="pct"/>
            <w:vAlign w:val="center"/>
          </w:tcPr>
          <w:p w14:paraId="342757A6" w14:textId="5E20D82C" w:rsidR="007E7FD7" w:rsidRPr="00F269C4" w:rsidRDefault="007E7FD7" w:rsidP="007E7FD7">
            <w:pPr>
              <w:spacing w:before="60" w:after="60"/>
              <w:rPr>
                <w:rFonts w:cs="Arial"/>
                <w:i/>
                <w:iCs/>
                <w:sz w:val="20"/>
                <w:szCs w:val="20"/>
              </w:rPr>
            </w:pPr>
            <w:r w:rsidRPr="00F269C4">
              <w:rPr>
                <w:rFonts w:cs="Arial"/>
                <w:i/>
                <w:iCs/>
                <w:sz w:val="20"/>
                <w:szCs w:val="20"/>
              </w:rPr>
              <w:t>DBCA – Parks and Wildlife</w:t>
            </w:r>
          </w:p>
        </w:tc>
        <w:tc>
          <w:tcPr>
            <w:tcW w:w="1099" w:type="pct"/>
            <w:vAlign w:val="center"/>
          </w:tcPr>
          <w:p w14:paraId="645A4FBF" w14:textId="2D1200E7" w:rsidR="007E7FD7" w:rsidRPr="00F269C4" w:rsidRDefault="007E7FD7" w:rsidP="007E7FD7">
            <w:pPr>
              <w:spacing w:before="60" w:after="60"/>
              <w:rPr>
                <w:rFonts w:cs="Arial"/>
                <w:i/>
                <w:iCs/>
                <w:sz w:val="20"/>
                <w:szCs w:val="20"/>
              </w:rPr>
            </w:pPr>
            <w:r w:rsidRPr="00F269C4">
              <w:rPr>
                <w:rFonts w:cs="Arial"/>
                <w:i/>
                <w:iCs/>
                <w:sz w:val="20"/>
                <w:szCs w:val="20"/>
              </w:rPr>
              <w:t>Flora Conservation Officer</w:t>
            </w:r>
          </w:p>
        </w:tc>
        <w:tc>
          <w:tcPr>
            <w:tcW w:w="1140" w:type="pct"/>
            <w:vAlign w:val="center"/>
          </w:tcPr>
          <w:p w14:paraId="77B2476C" w14:textId="26B96D7E" w:rsidR="007E7FD7" w:rsidRPr="00F269C4" w:rsidRDefault="007E7FD7" w:rsidP="007E7FD7">
            <w:pPr>
              <w:spacing w:before="60" w:after="60"/>
              <w:rPr>
                <w:rFonts w:cs="Arial"/>
                <w:i/>
                <w:iCs/>
                <w:sz w:val="20"/>
                <w:szCs w:val="20"/>
              </w:rPr>
            </w:pPr>
            <w:r w:rsidRPr="00F269C4">
              <w:rPr>
                <w:rFonts w:cs="Arial"/>
                <w:i/>
                <w:iCs/>
                <w:sz w:val="20"/>
                <w:szCs w:val="20"/>
              </w:rPr>
              <w:t>Survey participant</w:t>
            </w:r>
          </w:p>
        </w:tc>
      </w:tr>
      <w:tr w:rsidR="002621C8" w:rsidRPr="00742269" w14:paraId="33FB8EF1" w14:textId="77777777" w:rsidTr="00BC62B0">
        <w:trPr>
          <w:trHeight w:val="410"/>
        </w:trPr>
        <w:tc>
          <w:tcPr>
            <w:tcW w:w="1544" w:type="pct"/>
            <w:vAlign w:val="center"/>
          </w:tcPr>
          <w:p w14:paraId="6EFCD5E8" w14:textId="5476E73D" w:rsidR="002621C8" w:rsidRPr="00F269C4" w:rsidRDefault="002621C8" w:rsidP="002621C8">
            <w:pPr>
              <w:spacing w:before="60" w:after="60"/>
              <w:rPr>
                <w:rFonts w:cs="Arial"/>
                <w:i/>
                <w:iCs/>
                <w:sz w:val="20"/>
                <w:szCs w:val="20"/>
              </w:rPr>
            </w:pPr>
            <w:r w:rsidRPr="00F269C4">
              <w:rPr>
                <w:rFonts w:cs="Arial"/>
                <w:i/>
                <w:iCs/>
                <w:sz w:val="20"/>
                <w:szCs w:val="20"/>
              </w:rPr>
              <w:t>Tracy Holland</w:t>
            </w:r>
          </w:p>
        </w:tc>
        <w:tc>
          <w:tcPr>
            <w:tcW w:w="1217" w:type="pct"/>
            <w:vAlign w:val="center"/>
          </w:tcPr>
          <w:p w14:paraId="74A71EE3" w14:textId="7091EEB1" w:rsidR="002621C8" w:rsidRPr="00F269C4" w:rsidRDefault="002621C8" w:rsidP="002621C8">
            <w:pPr>
              <w:spacing w:before="60" w:after="60"/>
              <w:rPr>
                <w:rFonts w:cs="Arial"/>
                <w:i/>
                <w:iCs/>
                <w:sz w:val="20"/>
                <w:szCs w:val="20"/>
              </w:rPr>
            </w:pPr>
            <w:r w:rsidRPr="00F269C4">
              <w:rPr>
                <w:rFonts w:cs="Arial"/>
                <w:i/>
                <w:iCs/>
                <w:sz w:val="20"/>
                <w:szCs w:val="20"/>
              </w:rPr>
              <w:t>DBCA – Parks and Wildlife</w:t>
            </w:r>
          </w:p>
        </w:tc>
        <w:tc>
          <w:tcPr>
            <w:tcW w:w="1099" w:type="pct"/>
            <w:vAlign w:val="center"/>
          </w:tcPr>
          <w:p w14:paraId="4A58E32D" w14:textId="297EECD8" w:rsidR="002621C8" w:rsidRPr="00F269C4" w:rsidRDefault="002621C8" w:rsidP="002621C8">
            <w:pPr>
              <w:spacing w:before="60" w:after="60"/>
              <w:rPr>
                <w:rFonts w:cs="Arial"/>
                <w:i/>
                <w:iCs/>
                <w:sz w:val="20"/>
                <w:szCs w:val="20"/>
              </w:rPr>
            </w:pPr>
            <w:r w:rsidRPr="00F269C4">
              <w:rPr>
                <w:rFonts w:cs="Arial"/>
                <w:i/>
                <w:iCs/>
                <w:sz w:val="20"/>
                <w:szCs w:val="20"/>
              </w:rPr>
              <w:t>Flora Conservation Officer</w:t>
            </w:r>
          </w:p>
        </w:tc>
        <w:tc>
          <w:tcPr>
            <w:tcW w:w="1140" w:type="pct"/>
            <w:vAlign w:val="center"/>
          </w:tcPr>
          <w:p w14:paraId="4F1000CD" w14:textId="0550EDB8"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6DF11D73" w14:textId="77777777" w:rsidTr="00BC62B0">
        <w:trPr>
          <w:trHeight w:val="410"/>
        </w:trPr>
        <w:tc>
          <w:tcPr>
            <w:tcW w:w="1544" w:type="pct"/>
            <w:vAlign w:val="center"/>
          </w:tcPr>
          <w:p w14:paraId="46873C3D" w14:textId="7D482F47" w:rsidR="002621C8" w:rsidRPr="1BD9E8EB" w:rsidRDefault="002621C8" w:rsidP="002621C8">
            <w:pPr>
              <w:spacing w:before="60" w:after="60"/>
              <w:rPr>
                <w:rFonts w:cs="Arial"/>
                <w:i/>
                <w:iCs/>
                <w:sz w:val="20"/>
                <w:szCs w:val="20"/>
              </w:rPr>
            </w:pPr>
            <w:r w:rsidRPr="6FB7E547">
              <w:rPr>
                <w:rFonts w:cs="Arial"/>
                <w:i/>
                <w:iCs/>
                <w:sz w:val="20"/>
                <w:szCs w:val="20"/>
              </w:rPr>
              <w:t>Johannes (Casper) Human</w:t>
            </w:r>
          </w:p>
        </w:tc>
        <w:tc>
          <w:tcPr>
            <w:tcW w:w="1217" w:type="pct"/>
            <w:vAlign w:val="center"/>
          </w:tcPr>
          <w:p w14:paraId="4D1EDBAF" w14:textId="554AC48E" w:rsidR="002621C8" w:rsidRPr="00F269C4" w:rsidRDefault="002621C8" w:rsidP="002621C8">
            <w:pPr>
              <w:spacing w:before="60" w:after="60"/>
              <w:rPr>
                <w:rFonts w:cs="Arial"/>
                <w:i/>
                <w:iCs/>
                <w:sz w:val="20"/>
                <w:szCs w:val="20"/>
              </w:rPr>
            </w:pPr>
            <w:r w:rsidRPr="00F269C4">
              <w:rPr>
                <w:rFonts w:cs="Arial"/>
                <w:i/>
                <w:iCs/>
                <w:sz w:val="20"/>
                <w:szCs w:val="20"/>
              </w:rPr>
              <w:t>DBCA – Parks and Wildlife</w:t>
            </w:r>
          </w:p>
        </w:tc>
        <w:tc>
          <w:tcPr>
            <w:tcW w:w="1099" w:type="pct"/>
            <w:vAlign w:val="center"/>
          </w:tcPr>
          <w:p w14:paraId="33DE9527" w14:textId="30636EE7" w:rsidR="002621C8" w:rsidRPr="00F269C4" w:rsidRDefault="002621C8" w:rsidP="002621C8">
            <w:pPr>
              <w:spacing w:before="60" w:after="60"/>
              <w:rPr>
                <w:rFonts w:cs="Arial"/>
                <w:i/>
                <w:iCs/>
                <w:sz w:val="20"/>
                <w:szCs w:val="20"/>
              </w:rPr>
            </w:pPr>
            <w:r w:rsidRPr="00F269C4">
              <w:rPr>
                <w:rFonts w:cs="Arial"/>
                <w:i/>
                <w:iCs/>
                <w:sz w:val="20"/>
                <w:szCs w:val="20"/>
              </w:rPr>
              <w:t>Flora Conservation Officer</w:t>
            </w:r>
          </w:p>
        </w:tc>
        <w:tc>
          <w:tcPr>
            <w:tcW w:w="1140" w:type="pct"/>
            <w:vAlign w:val="center"/>
          </w:tcPr>
          <w:p w14:paraId="7D0CC511" w14:textId="71A25C4C"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6B64C6AB" w14:textId="77777777" w:rsidTr="00BC62B0">
        <w:trPr>
          <w:trHeight w:val="410"/>
        </w:trPr>
        <w:tc>
          <w:tcPr>
            <w:tcW w:w="1544" w:type="pct"/>
            <w:vAlign w:val="center"/>
          </w:tcPr>
          <w:p w14:paraId="407F2377" w14:textId="4EFEBCC8" w:rsidR="002621C8" w:rsidRPr="1BD9E8EB" w:rsidRDefault="002621C8" w:rsidP="002621C8">
            <w:pPr>
              <w:spacing w:before="60" w:after="60"/>
              <w:rPr>
                <w:rFonts w:cs="Arial"/>
                <w:i/>
                <w:iCs/>
                <w:sz w:val="20"/>
                <w:szCs w:val="20"/>
              </w:rPr>
            </w:pPr>
            <w:r w:rsidRPr="00F269C4">
              <w:rPr>
                <w:rFonts w:cs="Arial"/>
                <w:i/>
                <w:iCs/>
                <w:sz w:val="20"/>
                <w:szCs w:val="20"/>
              </w:rPr>
              <w:t>Tyson Isles</w:t>
            </w:r>
          </w:p>
        </w:tc>
        <w:tc>
          <w:tcPr>
            <w:tcW w:w="1217" w:type="pct"/>
            <w:vAlign w:val="center"/>
          </w:tcPr>
          <w:p w14:paraId="68805908" w14:textId="1D9D1488" w:rsidR="002621C8" w:rsidRPr="00F269C4" w:rsidRDefault="002621C8" w:rsidP="002621C8">
            <w:pPr>
              <w:spacing w:before="60" w:after="60"/>
              <w:rPr>
                <w:rFonts w:cs="Arial"/>
                <w:i/>
                <w:iCs/>
                <w:sz w:val="20"/>
                <w:szCs w:val="20"/>
              </w:rPr>
            </w:pPr>
            <w:r w:rsidRPr="00F269C4">
              <w:rPr>
                <w:rFonts w:cs="Arial"/>
                <w:i/>
                <w:iCs/>
                <w:sz w:val="20"/>
                <w:szCs w:val="20"/>
              </w:rPr>
              <w:t>DBCA – Parks and Wildlife</w:t>
            </w:r>
          </w:p>
        </w:tc>
        <w:tc>
          <w:tcPr>
            <w:tcW w:w="1099" w:type="pct"/>
            <w:vAlign w:val="center"/>
          </w:tcPr>
          <w:p w14:paraId="1EE468B7" w14:textId="2E297103" w:rsidR="002621C8" w:rsidRPr="00F269C4" w:rsidRDefault="002621C8" w:rsidP="002621C8">
            <w:pPr>
              <w:spacing w:before="60" w:after="60"/>
              <w:rPr>
                <w:rFonts w:cs="Arial"/>
                <w:i/>
                <w:iCs/>
                <w:sz w:val="20"/>
                <w:szCs w:val="20"/>
              </w:rPr>
            </w:pPr>
            <w:r w:rsidRPr="00F269C4">
              <w:rPr>
                <w:rFonts w:cs="Arial"/>
                <w:i/>
                <w:iCs/>
                <w:sz w:val="20"/>
                <w:szCs w:val="20"/>
              </w:rPr>
              <w:t>Operations</w:t>
            </w:r>
          </w:p>
        </w:tc>
        <w:tc>
          <w:tcPr>
            <w:tcW w:w="1140" w:type="pct"/>
            <w:vAlign w:val="center"/>
          </w:tcPr>
          <w:p w14:paraId="3B920208" w14:textId="06E13E22"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46D4003E" w14:textId="77777777" w:rsidTr="00BC62B0">
        <w:trPr>
          <w:trHeight w:val="410"/>
        </w:trPr>
        <w:tc>
          <w:tcPr>
            <w:tcW w:w="1544" w:type="pct"/>
            <w:vAlign w:val="center"/>
          </w:tcPr>
          <w:p w14:paraId="6DBA225D" w14:textId="60262132" w:rsidR="002621C8" w:rsidRPr="00F269C4" w:rsidRDefault="002621C8" w:rsidP="002621C8">
            <w:pPr>
              <w:spacing w:before="60" w:after="60"/>
              <w:rPr>
                <w:rFonts w:cs="Arial"/>
                <w:i/>
                <w:iCs/>
                <w:sz w:val="20"/>
                <w:szCs w:val="20"/>
              </w:rPr>
            </w:pPr>
            <w:r w:rsidRPr="62ABC1D7">
              <w:rPr>
                <w:rFonts w:cs="Arial"/>
                <w:i/>
                <w:iCs/>
                <w:sz w:val="20"/>
                <w:szCs w:val="20"/>
              </w:rPr>
              <w:t>Victor Mourambine</w:t>
            </w:r>
          </w:p>
        </w:tc>
        <w:tc>
          <w:tcPr>
            <w:tcW w:w="1217" w:type="pct"/>
            <w:vAlign w:val="center"/>
          </w:tcPr>
          <w:p w14:paraId="18C54A4A" w14:textId="31D462F1" w:rsidR="002621C8" w:rsidRPr="00F269C4" w:rsidRDefault="002621C8" w:rsidP="002621C8">
            <w:pPr>
              <w:spacing w:before="60" w:after="60"/>
              <w:rPr>
                <w:rFonts w:cs="Arial"/>
                <w:i/>
                <w:iCs/>
                <w:sz w:val="20"/>
                <w:szCs w:val="20"/>
              </w:rPr>
            </w:pPr>
            <w:r w:rsidRPr="00F269C4">
              <w:rPr>
                <w:rFonts w:cs="Arial"/>
                <w:i/>
                <w:iCs/>
                <w:sz w:val="20"/>
                <w:szCs w:val="20"/>
              </w:rPr>
              <w:t>DBCA – Parks and Wildlife</w:t>
            </w:r>
          </w:p>
        </w:tc>
        <w:tc>
          <w:tcPr>
            <w:tcW w:w="1099" w:type="pct"/>
            <w:vAlign w:val="center"/>
          </w:tcPr>
          <w:p w14:paraId="63BFC023" w14:textId="3BE480FB" w:rsidR="002621C8" w:rsidRPr="00F269C4" w:rsidRDefault="002621C8" w:rsidP="002621C8">
            <w:pPr>
              <w:spacing w:before="60" w:after="60"/>
              <w:rPr>
                <w:rFonts w:cs="Arial"/>
                <w:i/>
                <w:iCs/>
                <w:sz w:val="20"/>
                <w:szCs w:val="20"/>
              </w:rPr>
            </w:pPr>
            <w:r w:rsidRPr="00F269C4">
              <w:rPr>
                <w:rFonts w:cs="Arial"/>
                <w:i/>
                <w:iCs/>
                <w:sz w:val="20"/>
                <w:szCs w:val="20"/>
              </w:rPr>
              <w:t>Nanda, Park Ranger</w:t>
            </w:r>
          </w:p>
        </w:tc>
        <w:tc>
          <w:tcPr>
            <w:tcW w:w="1140" w:type="pct"/>
            <w:vAlign w:val="center"/>
          </w:tcPr>
          <w:p w14:paraId="4E3AF4F3" w14:textId="4834F752"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1270D271" w14:textId="77777777" w:rsidTr="00BC62B0">
        <w:trPr>
          <w:trHeight w:val="410"/>
        </w:trPr>
        <w:tc>
          <w:tcPr>
            <w:tcW w:w="1544" w:type="pct"/>
            <w:vAlign w:val="center"/>
          </w:tcPr>
          <w:p w14:paraId="5D0A90FA" w14:textId="191CCF41" w:rsidR="002621C8" w:rsidRPr="00F269C4" w:rsidRDefault="002621C8" w:rsidP="002621C8">
            <w:pPr>
              <w:spacing w:before="60" w:after="60"/>
              <w:rPr>
                <w:rFonts w:cs="Arial"/>
                <w:i/>
                <w:iCs/>
                <w:sz w:val="20"/>
                <w:szCs w:val="20"/>
              </w:rPr>
            </w:pPr>
            <w:r w:rsidRPr="00F269C4">
              <w:rPr>
                <w:rFonts w:cs="Arial"/>
                <w:i/>
                <w:iCs/>
                <w:sz w:val="20"/>
                <w:szCs w:val="20"/>
              </w:rPr>
              <w:t>Mackay Smith</w:t>
            </w:r>
          </w:p>
        </w:tc>
        <w:tc>
          <w:tcPr>
            <w:tcW w:w="1217" w:type="pct"/>
            <w:vAlign w:val="center"/>
          </w:tcPr>
          <w:p w14:paraId="7968B0D7" w14:textId="0147B913" w:rsidR="002621C8" w:rsidRPr="00F269C4" w:rsidRDefault="002621C8" w:rsidP="002621C8">
            <w:pPr>
              <w:spacing w:before="60" w:after="60"/>
              <w:rPr>
                <w:rFonts w:cs="Arial"/>
                <w:i/>
                <w:iCs/>
                <w:sz w:val="20"/>
                <w:szCs w:val="20"/>
              </w:rPr>
            </w:pPr>
            <w:r w:rsidRPr="00F269C4">
              <w:rPr>
                <w:rFonts w:cs="Arial"/>
                <w:i/>
                <w:iCs/>
                <w:sz w:val="20"/>
                <w:szCs w:val="20"/>
              </w:rPr>
              <w:t>DBCA – Parks and Wildlife</w:t>
            </w:r>
          </w:p>
        </w:tc>
        <w:tc>
          <w:tcPr>
            <w:tcW w:w="1099" w:type="pct"/>
            <w:vAlign w:val="center"/>
          </w:tcPr>
          <w:p w14:paraId="40552922" w14:textId="3793B3D1" w:rsidR="002621C8" w:rsidRPr="00F269C4" w:rsidRDefault="002621C8" w:rsidP="002621C8">
            <w:pPr>
              <w:spacing w:before="60" w:after="60"/>
              <w:rPr>
                <w:rFonts w:cs="Arial"/>
                <w:i/>
                <w:iCs/>
                <w:sz w:val="20"/>
                <w:szCs w:val="20"/>
              </w:rPr>
            </w:pPr>
            <w:r>
              <w:rPr>
                <w:rFonts w:cs="Arial"/>
                <w:i/>
                <w:iCs/>
                <w:sz w:val="20"/>
                <w:szCs w:val="20"/>
              </w:rPr>
              <w:t>Conservation Operations Officer</w:t>
            </w:r>
          </w:p>
        </w:tc>
        <w:tc>
          <w:tcPr>
            <w:tcW w:w="1140" w:type="pct"/>
            <w:vAlign w:val="center"/>
          </w:tcPr>
          <w:p w14:paraId="1E17CF1A" w14:textId="38662F52"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765073D0" w14:textId="77777777" w:rsidTr="00BC62B0">
        <w:trPr>
          <w:trHeight w:val="410"/>
        </w:trPr>
        <w:tc>
          <w:tcPr>
            <w:tcW w:w="1544" w:type="pct"/>
            <w:vAlign w:val="center"/>
          </w:tcPr>
          <w:p w14:paraId="2443960B" w14:textId="056C163C" w:rsidR="002621C8" w:rsidRPr="00F269C4" w:rsidRDefault="002621C8" w:rsidP="002621C8">
            <w:pPr>
              <w:spacing w:before="60" w:after="60"/>
              <w:rPr>
                <w:rFonts w:cs="Arial"/>
                <w:i/>
                <w:iCs/>
                <w:sz w:val="20"/>
                <w:szCs w:val="20"/>
              </w:rPr>
            </w:pPr>
            <w:r w:rsidRPr="00F269C4">
              <w:rPr>
                <w:rFonts w:cs="Arial"/>
                <w:i/>
                <w:iCs/>
                <w:sz w:val="20"/>
                <w:szCs w:val="20"/>
              </w:rPr>
              <w:t>Kurt Wright</w:t>
            </w:r>
          </w:p>
        </w:tc>
        <w:tc>
          <w:tcPr>
            <w:tcW w:w="1217" w:type="pct"/>
            <w:vAlign w:val="center"/>
          </w:tcPr>
          <w:p w14:paraId="4FDFDC1E" w14:textId="1E9DA54F" w:rsidR="002621C8" w:rsidRPr="00F269C4" w:rsidRDefault="002621C8" w:rsidP="002621C8">
            <w:pPr>
              <w:spacing w:before="60" w:after="60"/>
              <w:rPr>
                <w:rFonts w:cs="Arial"/>
                <w:i/>
                <w:iCs/>
                <w:sz w:val="20"/>
                <w:szCs w:val="20"/>
              </w:rPr>
            </w:pPr>
            <w:r w:rsidRPr="00F269C4">
              <w:rPr>
                <w:rFonts w:cs="Arial"/>
                <w:i/>
                <w:iCs/>
                <w:sz w:val="20"/>
                <w:szCs w:val="20"/>
              </w:rPr>
              <w:t>DBCA – Parks and Wildlife</w:t>
            </w:r>
          </w:p>
        </w:tc>
        <w:tc>
          <w:tcPr>
            <w:tcW w:w="1099" w:type="pct"/>
            <w:vAlign w:val="center"/>
          </w:tcPr>
          <w:p w14:paraId="5A0C521C" w14:textId="20DB934E" w:rsidR="002621C8" w:rsidRPr="00F269C4" w:rsidRDefault="002621C8" w:rsidP="002621C8">
            <w:pPr>
              <w:spacing w:before="60" w:after="60"/>
              <w:rPr>
                <w:rFonts w:cs="Arial"/>
                <w:i/>
                <w:iCs/>
                <w:sz w:val="20"/>
                <w:szCs w:val="20"/>
              </w:rPr>
            </w:pPr>
            <w:bookmarkStart w:id="5" w:name="_Hlk181334399"/>
            <w:r w:rsidRPr="00F269C4">
              <w:rPr>
                <w:rFonts w:cs="Arial"/>
                <w:i/>
                <w:iCs/>
                <w:sz w:val="20"/>
                <w:szCs w:val="20"/>
              </w:rPr>
              <w:t>Nanda, Park Ranger</w:t>
            </w:r>
            <w:bookmarkEnd w:id="5"/>
            <w:r w:rsidRPr="00F269C4">
              <w:rPr>
                <w:rFonts w:cs="Arial"/>
                <w:i/>
                <w:iCs/>
                <w:sz w:val="20"/>
                <w:szCs w:val="20"/>
              </w:rPr>
              <w:t>/Acting Flora Conservation Officer</w:t>
            </w:r>
          </w:p>
        </w:tc>
        <w:tc>
          <w:tcPr>
            <w:tcW w:w="1140" w:type="pct"/>
            <w:vAlign w:val="center"/>
          </w:tcPr>
          <w:p w14:paraId="25B6F136" w14:textId="22AED561"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6E8CDF55" w14:textId="77777777" w:rsidTr="00BC62B0">
        <w:trPr>
          <w:trHeight w:val="410"/>
        </w:trPr>
        <w:tc>
          <w:tcPr>
            <w:tcW w:w="1544" w:type="pct"/>
            <w:vAlign w:val="center"/>
          </w:tcPr>
          <w:p w14:paraId="43907746" w14:textId="2025BDF2" w:rsidR="002621C8" w:rsidRPr="00F269C4" w:rsidRDefault="002621C8" w:rsidP="002621C8">
            <w:pPr>
              <w:spacing w:before="60" w:after="60"/>
              <w:rPr>
                <w:rFonts w:cs="Arial"/>
                <w:i/>
                <w:iCs/>
                <w:sz w:val="20"/>
                <w:szCs w:val="20"/>
              </w:rPr>
            </w:pPr>
            <w:r w:rsidRPr="00F269C4">
              <w:rPr>
                <w:rFonts w:cs="Arial"/>
                <w:i/>
                <w:iCs/>
                <w:sz w:val="20"/>
                <w:szCs w:val="20"/>
              </w:rPr>
              <w:t>Kayla Baillie</w:t>
            </w:r>
          </w:p>
        </w:tc>
        <w:tc>
          <w:tcPr>
            <w:tcW w:w="1217" w:type="pct"/>
            <w:vAlign w:val="center"/>
          </w:tcPr>
          <w:p w14:paraId="183C8C81" w14:textId="62B63494" w:rsidR="002621C8" w:rsidRPr="00F269C4" w:rsidRDefault="002621C8" w:rsidP="002621C8">
            <w:pPr>
              <w:spacing w:before="60" w:after="60"/>
              <w:rPr>
                <w:rFonts w:cs="Arial"/>
                <w:i/>
                <w:iCs/>
                <w:sz w:val="20"/>
                <w:szCs w:val="20"/>
              </w:rPr>
            </w:pPr>
            <w:r w:rsidRPr="00F269C4">
              <w:rPr>
                <w:rFonts w:cs="Arial"/>
                <w:i/>
                <w:iCs/>
                <w:sz w:val="20"/>
                <w:szCs w:val="20"/>
              </w:rPr>
              <w:t>B</w:t>
            </w:r>
            <w:r w:rsidRPr="00F269C4">
              <w:rPr>
                <w:i/>
                <w:iCs/>
                <w:sz w:val="20"/>
                <w:szCs w:val="20"/>
              </w:rPr>
              <w:t>HP</w:t>
            </w:r>
          </w:p>
        </w:tc>
        <w:tc>
          <w:tcPr>
            <w:tcW w:w="1099" w:type="pct"/>
            <w:vAlign w:val="center"/>
          </w:tcPr>
          <w:p w14:paraId="65E6DCB2" w14:textId="7D099794" w:rsidR="002621C8" w:rsidRPr="00F269C4" w:rsidRDefault="002621C8" w:rsidP="002621C8">
            <w:pPr>
              <w:spacing w:before="60" w:after="60"/>
              <w:rPr>
                <w:rFonts w:cs="Arial"/>
                <w:i/>
                <w:iCs/>
                <w:sz w:val="20"/>
                <w:szCs w:val="20"/>
              </w:rPr>
            </w:pPr>
            <w:r>
              <w:rPr>
                <w:rFonts w:cs="Arial"/>
                <w:i/>
                <w:iCs/>
                <w:sz w:val="20"/>
                <w:szCs w:val="20"/>
              </w:rPr>
              <w:t>Participant</w:t>
            </w:r>
          </w:p>
        </w:tc>
        <w:tc>
          <w:tcPr>
            <w:tcW w:w="1140" w:type="pct"/>
            <w:vAlign w:val="center"/>
          </w:tcPr>
          <w:p w14:paraId="64AD7C77" w14:textId="18F2030C"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6C39F773" w14:textId="77777777" w:rsidTr="00BC62B0">
        <w:trPr>
          <w:trHeight w:val="410"/>
        </w:trPr>
        <w:tc>
          <w:tcPr>
            <w:tcW w:w="1544" w:type="pct"/>
            <w:vAlign w:val="center"/>
          </w:tcPr>
          <w:p w14:paraId="0E5BA9F3" w14:textId="1923F7C6" w:rsidR="002621C8" w:rsidRPr="00F269C4" w:rsidRDefault="002621C8" w:rsidP="002621C8">
            <w:pPr>
              <w:spacing w:before="60" w:after="60"/>
              <w:rPr>
                <w:rFonts w:cs="Arial"/>
                <w:i/>
                <w:iCs/>
                <w:sz w:val="20"/>
                <w:szCs w:val="20"/>
              </w:rPr>
            </w:pPr>
            <w:r w:rsidRPr="62ABC1D7">
              <w:rPr>
                <w:rFonts w:cs="Arial"/>
                <w:i/>
                <w:iCs/>
                <w:sz w:val="20"/>
                <w:szCs w:val="20"/>
              </w:rPr>
              <w:t>Jonathan Deluao</w:t>
            </w:r>
          </w:p>
        </w:tc>
        <w:tc>
          <w:tcPr>
            <w:tcW w:w="1217" w:type="pct"/>
            <w:vAlign w:val="center"/>
          </w:tcPr>
          <w:p w14:paraId="6D938500" w14:textId="597D3F12" w:rsidR="002621C8" w:rsidRPr="00F269C4" w:rsidRDefault="002621C8" w:rsidP="002621C8">
            <w:pPr>
              <w:spacing w:before="60" w:after="60"/>
              <w:rPr>
                <w:rFonts w:cs="Arial"/>
                <w:i/>
                <w:iCs/>
                <w:sz w:val="20"/>
                <w:szCs w:val="20"/>
              </w:rPr>
            </w:pPr>
            <w:r w:rsidRPr="00F269C4">
              <w:rPr>
                <w:rFonts w:cs="Arial"/>
                <w:i/>
                <w:iCs/>
                <w:sz w:val="20"/>
                <w:szCs w:val="20"/>
              </w:rPr>
              <w:t>B</w:t>
            </w:r>
            <w:r w:rsidRPr="00F269C4">
              <w:rPr>
                <w:i/>
                <w:iCs/>
                <w:sz w:val="20"/>
                <w:szCs w:val="20"/>
              </w:rPr>
              <w:t>HP</w:t>
            </w:r>
          </w:p>
        </w:tc>
        <w:tc>
          <w:tcPr>
            <w:tcW w:w="1099" w:type="pct"/>
            <w:vAlign w:val="center"/>
          </w:tcPr>
          <w:p w14:paraId="4F6233E8" w14:textId="7ACFE8FE" w:rsidR="002621C8" w:rsidRPr="00F269C4" w:rsidRDefault="002621C8" w:rsidP="002621C8">
            <w:pPr>
              <w:spacing w:before="60" w:after="60"/>
              <w:rPr>
                <w:rFonts w:cs="Arial"/>
                <w:i/>
                <w:iCs/>
                <w:sz w:val="20"/>
                <w:szCs w:val="20"/>
              </w:rPr>
            </w:pPr>
            <w:r>
              <w:rPr>
                <w:rFonts w:cs="Arial"/>
                <w:i/>
                <w:iCs/>
                <w:sz w:val="20"/>
                <w:szCs w:val="20"/>
              </w:rPr>
              <w:t>Participant</w:t>
            </w:r>
          </w:p>
        </w:tc>
        <w:tc>
          <w:tcPr>
            <w:tcW w:w="1140" w:type="pct"/>
            <w:vAlign w:val="center"/>
          </w:tcPr>
          <w:p w14:paraId="056E1C22" w14:textId="14071847"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1928F540" w14:textId="77777777" w:rsidTr="00BC62B0">
        <w:trPr>
          <w:trHeight w:val="410"/>
        </w:trPr>
        <w:tc>
          <w:tcPr>
            <w:tcW w:w="1544" w:type="pct"/>
            <w:vAlign w:val="center"/>
          </w:tcPr>
          <w:p w14:paraId="2D086D67" w14:textId="49A5A624" w:rsidR="002621C8" w:rsidRPr="00F269C4" w:rsidRDefault="002621C8" w:rsidP="002621C8">
            <w:pPr>
              <w:spacing w:before="60" w:after="60"/>
              <w:rPr>
                <w:rFonts w:cs="Arial"/>
                <w:i/>
                <w:iCs/>
                <w:sz w:val="20"/>
                <w:szCs w:val="20"/>
              </w:rPr>
            </w:pPr>
            <w:r w:rsidRPr="00F269C4">
              <w:rPr>
                <w:rFonts w:cs="Arial"/>
                <w:i/>
                <w:iCs/>
                <w:sz w:val="20"/>
                <w:szCs w:val="20"/>
              </w:rPr>
              <w:t>Emily Dennis</w:t>
            </w:r>
          </w:p>
        </w:tc>
        <w:tc>
          <w:tcPr>
            <w:tcW w:w="1217" w:type="pct"/>
            <w:vAlign w:val="center"/>
          </w:tcPr>
          <w:p w14:paraId="3759DBBD" w14:textId="1EECA1AF" w:rsidR="002621C8" w:rsidRPr="00F269C4" w:rsidRDefault="002621C8" w:rsidP="002621C8">
            <w:pPr>
              <w:spacing w:before="60" w:after="60"/>
              <w:rPr>
                <w:rFonts w:cs="Arial"/>
                <w:i/>
                <w:iCs/>
                <w:sz w:val="20"/>
                <w:szCs w:val="20"/>
              </w:rPr>
            </w:pPr>
            <w:r w:rsidRPr="00F269C4">
              <w:rPr>
                <w:rFonts w:cs="Arial"/>
                <w:i/>
                <w:iCs/>
                <w:sz w:val="20"/>
                <w:szCs w:val="20"/>
              </w:rPr>
              <w:t>B</w:t>
            </w:r>
            <w:r w:rsidRPr="00F269C4">
              <w:rPr>
                <w:i/>
                <w:iCs/>
                <w:sz w:val="20"/>
                <w:szCs w:val="20"/>
              </w:rPr>
              <w:t>HP</w:t>
            </w:r>
          </w:p>
        </w:tc>
        <w:tc>
          <w:tcPr>
            <w:tcW w:w="1099" w:type="pct"/>
            <w:vAlign w:val="center"/>
          </w:tcPr>
          <w:p w14:paraId="0D4FBAE7" w14:textId="5A27B976" w:rsidR="002621C8" w:rsidRPr="00F269C4" w:rsidRDefault="002621C8" w:rsidP="002621C8">
            <w:pPr>
              <w:spacing w:before="60" w:after="60"/>
              <w:rPr>
                <w:rFonts w:cs="Arial"/>
                <w:i/>
                <w:iCs/>
                <w:sz w:val="20"/>
                <w:szCs w:val="20"/>
              </w:rPr>
            </w:pPr>
            <w:r>
              <w:rPr>
                <w:rFonts w:cs="Arial"/>
                <w:i/>
                <w:iCs/>
                <w:sz w:val="20"/>
                <w:szCs w:val="20"/>
              </w:rPr>
              <w:t>Participant</w:t>
            </w:r>
          </w:p>
        </w:tc>
        <w:tc>
          <w:tcPr>
            <w:tcW w:w="1140" w:type="pct"/>
            <w:vAlign w:val="center"/>
          </w:tcPr>
          <w:p w14:paraId="46C1F035" w14:textId="22A489E0"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05FAECC4" w14:textId="77777777" w:rsidTr="00BC62B0">
        <w:trPr>
          <w:trHeight w:val="410"/>
        </w:trPr>
        <w:tc>
          <w:tcPr>
            <w:tcW w:w="1544" w:type="pct"/>
            <w:vAlign w:val="center"/>
          </w:tcPr>
          <w:p w14:paraId="5D1A7EA2" w14:textId="3DC77217" w:rsidR="002621C8" w:rsidRPr="00F269C4" w:rsidRDefault="002621C8" w:rsidP="002621C8">
            <w:pPr>
              <w:spacing w:before="60" w:after="60"/>
              <w:rPr>
                <w:rFonts w:cs="Arial"/>
                <w:i/>
                <w:iCs/>
                <w:sz w:val="20"/>
                <w:szCs w:val="20"/>
              </w:rPr>
            </w:pPr>
            <w:r w:rsidRPr="00F269C4">
              <w:rPr>
                <w:rFonts w:cs="Arial"/>
                <w:i/>
                <w:iCs/>
                <w:sz w:val="20"/>
                <w:szCs w:val="20"/>
              </w:rPr>
              <w:t xml:space="preserve">Celine Verheyden </w:t>
            </w:r>
          </w:p>
        </w:tc>
        <w:tc>
          <w:tcPr>
            <w:tcW w:w="1217" w:type="pct"/>
            <w:vAlign w:val="center"/>
          </w:tcPr>
          <w:p w14:paraId="5C78E989" w14:textId="295DF599" w:rsidR="002621C8" w:rsidRPr="00F269C4" w:rsidRDefault="002621C8" w:rsidP="002621C8">
            <w:pPr>
              <w:spacing w:before="60" w:after="60"/>
              <w:rPr>
                <w:rFonts w:cs="Arial"/>
                <w:i/>
                <w:iCs/>
                <w:sz w:val="20"/>
                <w:szCs w:val="20"/>
              </w:rPr>
            </w:pPr>
            <w:r w:rsidRPr="00F269C4">
              <w:rPr>
                <w:rFonts w:cs="Arial"/>
                <w:i/>
                <w:iCs/>
                <w:sz w:val="20"/>
                <w:szCs w:val="20"/>
              </w:rPr>
              <w:t>B</w:t>
            </w:r>
            <w:r w:rsidRPr="00F269C4">
              <w:rPr>
                <w:i/>
                <w:iCs/>
                <w:sz w:val="20"/>
                <w:szCs w:val="20"/>
              </w:rPr>
              <w:t>HP</w:t>
            </w:r>
          </w:p>
        </w:tc>
        <w:tc>
          <w:tcPr>
            <w:tcW w:w="1099" w:type="pct"/>
            <w:vAlign w:val="center"/>
          </w:tcPr>
          <w:p w14:paraId="25A4210F" w14:textId="670B0E69" w:rsidR="002621C8" w:rsidRPr="00F269C4" w:rsidRDefault="002621C8" w:rsidP="002621C8">
            <w:pPr>
              <w:spacing w:before="60" w:after="60"/>
              <w:rPr>
                <w:rFonts w:cs="Arial"/>
                <w:i/>
                <w:iCs/>
                <w:sz w:val="20"/>
                <w:szCs w:val="20"/>
              </w:rPr>
            </w:pPr>
            <w:r>
              <w:rPr>
                <w:rFonts w:cs="Arial"/>
                <w:i/>
                <w:iCs/>
                <w:sz w:val="20"/>
                <w:szCs w:val="20"/>
              </w:rPr>
              <w:t>Participant</w:t>
            </w:r>
          </w:p>
        </w:tc>
        <w:tc>
          <w:tcPr>
            <w:tcW w:w="1140" w:type="pct"/>
            <w:vAlign w:val="center"/>
          </w:tcPr>
          <w:p w14:paraId="249512B2" w14:textId="3685AAE8"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2D269876" w14:textId="77777777" w:rsidTr="00BC62B0">
        <w:trPr>
          <w:trHeight w:val="410"/>
        </w:trPr>
        <w:tc>
          <w:tcPr>
            <w:tcW w:w="1544" w:type="pct"/>
            <w:vAlign w:val="center"/>
          </w:tcPr>
          <w:p w14:paraId="1734C459" w14:textId="61BC061F" w:rsidR="002621C8" w:rsidRPr="00F269C4" w:rsidRDefault="002621C8" w:rsidP="002621C8">
            <w:pPr>
              <w:spacing w:before="60" w:after="60"/>
              <w:rPr>
                <w:rFonts w:cs="Arial"/>
                <w:i/>
                <w:iCs/>
                <w:sz w:val="20"/>
                <w:szCs w:val="20"/>
              </w:rPr>
            </w:pPr>
            <w:r w:rsidRPr="00F269C4">
              <w:rPr>
                <w:rFonts w:cs="Arial"/>
                <w:i/>
                <w:iCs/>
                <w:sz w:val="20"/>
                <w:szCs w:val="20"/>
              </w:rPr>
              <w:t>Megan McLeod</w:t>
            </w:r>
          </w:p>
        </w:tc>
        <w:tc>
          <w:tcPr>
            <w:tcW w:w="1217" w:type="pct"/>
            <w:vAlign w:val="center"/>
          </w:tcPr>
          <w:p w14:paraId="5E5D43A7" w14:textId="10770E92" w:rsidR="002621C8" w:rsidRPr="00F269C4" w:rsidRDefault="002621C8" w:rsidP="002621C8">
            <w:pPr>
              <w:spacing w:before="60" w:after="60"/>
              <w:rPr>
                <w:rFonts w:cs="Arial"/>
                <w:i/>
                <w:iCs/>
                <w:sz w:val="20"/>
                <w:szCs w:val="20"/>
              </w:rPr>
            </w:pPr>
            <w:r w:rsidRPr="00F269C4">
              <w:rPr>
                <w:rFonts w:cs="Arial"/>
                <w:i/>
                <w:iCs/>
                <w:sz w:val="20"/>
                <w:szCs w:val="20"/>
              </w:rPr>
              <w:t>Earthwatch</w:t>
            </w:r>
          </w:p>
        </w:tc>
        <w:tc>
          <w:tcPr>
            <w:tcW w:w="1099" w:type="pct"/>
            <w:vAlign w:val="center"/>
          </w:tcPr>
          <w:p w14:paraId="3AF935C9" w14:textId="5BBDAF8A" w:rsidR="002621C8" w:rsidRPr="00F269C4" w:rsidRDefault="002621C8" w:rsidP="002621C8">
            <w:pPr>
              <w:spacing w:before="60" w:after="60"/>
              <w:rPr>
                <w:rFonts w:cs="Arial"/>
                <w:i/>
                <w:iCs/>
                <w:sz w:val="20"/>
                <w:szCs w:val="20"/>
              </w:rPr>
            </w:pPr>
            <w:r>
              <w:rPr>
                <w:rFonts w:cs="Arial"/>
                <w:i/>
                <w:iCs/>
                <w:sz w:val="20"/>
                <w:szCs w:val="20"/>
              </w:rPr>
              <w:t>Participant</w:t>
            </w:r>
          </w:p>
        </w:tc>
        <w:tc>
          <w:tcPr>
            <w:tcW w:w="1140" w:type="pct"/>
            <w:vAlign w:val="center"/>
          </w:tcPr>
          <w:p w14:paraId="05912AE0" w14:textId="169970F5" w:rsidR="002621C8" w:rsidRPr="00F269C4" w:rsidRDefault="002621C8" w:rsidP="002621C8">
            <w:pPr>
              <w:spacing w:before="60" w:after="60"/>
              <w:rPr>
                <w:rFonts w:cs="Arial"/>
                <w:i/>
                <w:iCs/>
                <w:sz w:val="20"/>
                <w:szCs w:val="20"/>
              </w:rPr>
            </w:pPr>
            <w:r w:rsidRPr="00F269C4">
              <w:rPr>
                <w:rFonts w:cs="Arial"/>
                <w:i/>
                <w:iCs/>
                <w:sz w:val="20"/>
                <w:szCs w:val="20"/>
              </w:rPr>
              <w:t>Survey participant</w:t>
            </w:r>
          </w:p>
        </w:tc>
      </w:tr>
      <w:tr w:rsidR="002621C8" w:rsidRPr="00742269" w14:paraId="430DAEE5" w14:textId="77777777" w:rsidTr="00BC62B0">
        <w:trPr>
          <w:trHeight w:val="410"/>
        </w:trPr>
        <w:tc>
          <w:tcPr>
            <w:tcW w:w="1544" w:type="pct"/>
            <w:vAlign w:val="center"/>
          </w:tcPr>
          <w:p w14:paraId="2002E42B" w14:textId="1AC1F7CC" w:rsidR="002621C8" w:rsidRPr="00F269C4" w:rsidRDefault="002621C8" w:rsidP="002621C8">
            <w:pPr>
              <w:spacing w:before="60" w:after="60"/>
              <w:rPr>
                <w:rFonts w:cs="Arial"/>
                <w:i/>
                <w:iCs/>
                <w:sz w:val="20"/>
                <w:szCs w:val="20"/>
              </w:rPr>
            </w:pPr>
            <w:r>
              <w:rPr>
                <w:rFonts w:cs="Arial"/>
                <w:i/>
                <w:iCs/>
                <w:sz w:val="20"/>
                <w:szCs w:val="20"/>
              </w:rPr>
              <w:t>Bill Barker</w:t>
            </w:r>
          </w:p>
        </w:tc>
        <w:tc>
          <w:tcPr>
            <w:tcW w:w="1217" w:type="pct"/>
            <w:vAlign w:val="center"/>
          </w:tcPr>
          <w:p w14:paraId="29F8041D" w14:textId="6485CEC0" w:rsidR="002621C8" w:rsidRPr="00F269C4" w:rsidRDefault="002621C8" w:rsidP="002621C8">
            <w:pPr>
              <w:spacing w:before="60" w:after="60"/>
              <w:rPr>
                <w:rFonts w:cs="Arial"/>
                <w:i/>
                <w:iCs/>
                <w:sz w:val="20"/>
                <w:szCs w:val="20"/>
              </w:rPr>
            </w:pPr>
            <w:r>
              <w:rPr>
                <w:rFonts w:cs="Arial"/>
                <w:i/>
                <w:iCs/>
                <w:sz w:val="20"/>
                <w:szCs w:val="20"/>
              </w:rPr>
              <w:t>State Herbarium of South Australia</w:t>
            </w:r>
          </w:p>
        </w:tc>
        <w:tc>
          <w:tcPr>
            <w:tcW w:w="1099" w:type="pct"/>
            <w:vAlign w:val="center"/>
          </w:tcPr>
          <w:p w14:paraId="2AC292BF" w14:textId="1A07F3CF" w:rsidR="002621C8" w:rsidRDefault="002621C8" w:rsidP="002621C8">
            <w:pPr>
              <w:spacing w:before="60" w:after="60"/>
              <w:rPr>
                <w:rFonts w:cs="Arial"/>
                <w:i/>
                <w:iCs/>
                <w:sz w:val="20"/>
                <w:szCs w:val="20"/>
              </w:rPr>
            </w:pPr>
            <w:r>
              <w:rPr>
                <w:rFonts w:cs="Arial"/>
                <w:i/>
                <w:iCs/>
                <w:sz w:val="20"/>
                <w:szCs w:val="20"/>
              </w:rPr>
              <w:t xml:space="preserve">Research Associate </w:t>
            </w:r>
          </w:p>
        </w:tc>
        <w:tc>
          <w:tcPr>
            <w:tcW w:w="1140" w:type="pct"/>
            <w:vAlign w:val="center"/>
          </w:tcPr>
          <w:p w14:paraId="0584646F" w14:textId="2959B469" w:rsidR="002621C8" w:rsidRPr="00F269C4" w:rsidRDefault="002621C8" w:rsidP="002621C8">
            <w:pPr>
              <w:spacing w:before="60" w:after="60"/>
              <w:rPr>
                <w:rFonts w:cs="Arial"/>
                <w:i/>
                <w:iCs/>
                <w:sz w:val="20"/>
                <w:szCs w:val="20"/>
              </w:rPr>
            </w:pPr>
            <w:r w:rsidRPr="00F269C4">
              <w:rPr>
                <w:rFonts w:cs="Arial"/>
                <w:i/>
                <w:iCs/>
                <w:sz w:val="20"/>
                <w:szCs w:val="20"/>
              </w:rPr>
              <w:t>Identification</w:t>
            </w:r>
          </w:p>
        </w:tc>
      </w:tr>
      <w:tr w:rsidR="002621C8" w:rsidRPr="00742269" w14:paraId="69C498B0" w14:textId="77777777" w:rsidTr="00BC62B0">
        <w:trPr>
          <w:trHeight w:val="410"/>
        </w:trPr>
        <w:tc>
          <w:tcPr>
            <w:tcW w:w="1544" w:type="pct"/>
            <w:vAlign w:val="center"/>
          </w:tcPr>
          <w:p w14:paraId="22C754FE" w14:textId="239E1619" w:rsidR="002621C8" w:rsidRPr="00F269C4" w:rsidRDefault="002621C8" w:rsidP="002621C8">
            <w:pPr>
              <w:spacing w:before="60" w:after="60"/>
              <w:rPr>
                <w:rFonts w:cs="Arial"/>
                <w:i/>
                <w:iCs/>
                <w:sz w:val="20"/>
                <w:szCs w:val="20"/>
              </w:rPr>
            </w:pPr>
            <w:r>
              <w:rPr>
                <w:rFonts w:cs="Arial"/>
                <w:i/>
                <w:iCs/>
                <w:sz w:val="20"/>
                <w:szCs w:val="20"/>
              </w:rPr>
              <w:t>Robert Chinnock</w:t>
            </w:r>
          </w:p>
        </w:tc>
        <w:tc>
          <w:tcPr>
            <w:tcW w:w="1217" w:type="pct"/>
            <w:vAlign w:val="center"/>
          </w:tcPr>
          <w:p w14:paraId="54145BD4" w14:textId="4B53BF71" w:rsidR="002621C8" w:rsidRPr="00F269C4" w:rsidRDefault="002621C8" w:rsidP="002621C8">
            <w:pPr>
              <w:spacing w:before="60" w:after="60"/>
              <w:rPr>
                <w:rFonts w:cs="Arial"/>
                <w:i/>
                <w:iCs/>
                <w:sz w:val="20"/>
                <w:szCs w:val="20"/>
              </w:rPr>
            </w:pPr>
            <w:r>
              <w:rPr>
                <w:rFonts w:cs="Arial"/>
                <w:i/>
                <w:iCs/>
                <w:sz w:val="20"/>
                <w:szCs w:val="20"/>
              </w:rPr>
              <w:t>State Herbarium of South Australia</w:t>
            </w:r>
          </w:p>
        </w:tc>
        <w:tc>
          <w:tcPr>
            <w:tcW w:w="1099" w:type="pct"/>
            <w:vAlign w:val="center"/>
          </w:tcPr>
          <w:p w14:paraId="2C13BFC4" w14:textId="15CF64AB" w:rsidR="002621C8" w:rsidRPr="009A3AE1" w:rsidRDefault="002621C8" w:rsidP="002621C8">
            <w:pPr>
              <w:spacing w:before="60" w:after="60"/>
              <w:rPr>
                <w:rFonts w:cs="Arial"/>
                <w:i/>
                <w:iCs/>
                <w:sz w:val="20"/>
                <w:szCs w:val="20"/>
              </w:rPr>
            </w:pPr>
            <w:r w:rsidRPr="62ABC1D7">
              <w:rPr>
                <w:rFonts w:cs="Arial"/>
                <w:i/>
                <w:iCs/>
                <w:sz w:val="20"/>
                <w:szCs w:val="20"/>
              </w:rPr>
              <w:t>Research Associate (</w:t>
            </w:r>
            <w:proofErr w:type="spellStart"/>
            <w:r w:rsidRPr="00DB280A">
              <w:rPr>
                <w:rFonts w:cs="Arial"/>
                <w:sz w:val="20"/>
                <w:szCs w:val="20"/>
                <w:u w:val="single"/>
              </w:rPr>
              <w:t>Gunniopsis</w:t>
            </w:r>
            <w:proofErr w:type="spellEnd"/>
            <w:r w:rsidRPr="62ABC1D7">
              <w:rPr>
                <w:rFonts w:cs="Arial"/>
                <w:i/>
                <w:iCs/>
                <w:sz w:val="20"/>
                <w:szCs w:val="20"/>
              </w:rPr>
              <w:t>)</w:t>
            </w:r>
          </w:p>
        </w:tc>
        <w:tc>
          <w:tcPr>
            <w:tcW w:w="1140" w:type="pct"/>
            <w:vAlign w:val="center"/>
          </w:tcPr>
          <w:p w14:paraId="0CB07D53" w14:textId="22BF56A5" w:rsidR="002621C8" w:rsidRPr="00F269C4" w:rsidRDefault="002621C8" w:rsidP="002621C8">
            <w:pPr>
              <w:spacing w:before="60" w:after="60"/>
              <w:rPr>
                <w:rFonts w:cs="Arial"/>
                <w:i/>
                <w:iCs/>
                <w:sz w:val="20"/>
                <w:szCs w:val="20"/>
              </w:rPr>
            </w:pPr>
            <w:r w:rsidRPr="00F269C4">
              <w:rPr>
                <w:rFonts w:cs="Arial"/>
                <w:i/>
                <w:iCs/>
                <w:sz w:val="20"/>
                <w:szCs w:val="20"/>
              </w:rPr>
              <w:t>Identification</w:t>
            </w:r>
          </w:p>
        </w:tc>
      </w:tr>
      <w:tr w:rsidR="002621C8" w:rsidRPr="00742269" w14:paraId="7F65B6B8" w14:textId="77777777" w:rsidTr="00BC62B0">
        <w:trPr>
          <w:trHeight w:val="410"/>
        </w:trPr>
        <w:tc>
          <w:tcPr>
            <w:tcW w:w="1544" w:type="pct"/>
            <w:vAlign w:val="center"/>
          </w:tcPr>
          <w:p w14:paraId="33F612C5" w14:textId="58FE5C4A" w:rsidR="002621C8" w:rsidRDefault="002621C8" w:rsidP="002621C8">
            <w:pPr>
              <w:spacing w:before="60" w:after="60"/>
              <w:rPr>
                <w:rFonts w:cs="Arial"/>
                <w:i/>
                <w:iCs/>
                <w:sz w:val="20"/>
                <w:szCs w:val="20"/>
              </w:rPr>
            </w:pPr>
            <w:r>
              <w:rPr>
                <w:rFonts w:cs="Arial"/>
                <w:i/>
                <w:iCs/>
                <w:sz w:val="20"/>
                <w:szCs w:val="20"/>
              </w:rPr>
              <w:t>Skye Coffey</w:t>
            </w:r>
          </w:p>
        </w:tc>
        <w:tc>
          <w:tcPr>
            <w:tcW w:w="1217" w:type="pct"/>
            <w:vAlign w:val="center"/>
          </w:tcPr>
          <w:p w14:paraId="023AF134" w14:textId="118311B8" w:rsidR="002621C8" w:rsidRDefault="002621C8" w:rsidP="002621C8">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2157BAE1" w14:textId="77777777" w:rsidR="002621C8" w:rsidRDefault="002621C8" w:rsidP="002621C8">
            <w:pPr>
              <w:spacing w:before="60" w:after="60"/>
              <w:rPr>
                <w:rFonts w:cs="Arial"/>
                <w:i/>
                <w:iCs/>
                <w:sz w:val="20"/>
                <w:szCs w:val="20"/>
              </w:rPr>
            </w:pPr>
            <w:r>
              <w:rPr>
                <w:rFonts w:cs="Arial"/>
                <w:i/>
                <w:iCs/>
                <w:sz w:val="20"/>
                <w:szCs w:val="20"/>
              </w:rPr>
              <w:t>Technical Officer</w:t>
            </w:r>
          </w:p>
          <w:p w14:paraId="2A43FF01" w14:textId="07F5B127" w:rsidR="002621C8" w:rsidRDefault="002621C8" w:rsidP="002621C8">
            <w:pPr>
              <w:spacing w:before="60" w:after="60"/>
              <w:rPr>
                <w:rFonts w:cs="Arial"/>
                <w:i/>
                <w:iCs/>
                <w:sz w:val="20"/>
                <w:szCs w:val="20"/>
              </w:rPr>
            </w:pPr>
            <w:r>
              <w:rPr>
                <w:rFonts w:cs="Arial"/>
                <w:i/>
                <w:iCs/>
                <w:sz w:val="20"/>
                <w:szCs w:val="20"/>
              </w:rPr>
              <w:t>(</w:t>
            </w:r>
            <w:r w:rsidRPr="00DB280A">
              <w:rPr>
                <w:rFonts w:cs="Arial"/>
                <w:i/>
                <w:sz w:val="20"/>
                <w:szCs w:val="20"/>
              </w:rPr>
              <w:t>Droseraceae</w:t>
            </w:r>
            <w:r>
              <w:rPr>
                <w:rFonts w:cs="Arial"/>
                <w:i/>
                <w:iCs/>
                <w:sz w:val="20"/>
                <w:szCs w:val="20"/>
              </w:rPr>
              <w:t>)</w:t>
            </w:r>
          </w:p>
        </w:tc>
        <w:tc>
          <w:tcPr>
            <w:tcW w:w="1140" w:type="pct"/>
            <w:vAlign w:val="center"/>
          </w:tcPr>
          <w:p w14:paraId="0D9A9C2A" w14:textId="43202AB2" w:rsidR="002621C8" w:rsidRPr="00F269C4" w:rsidRDefault="002621C8" w:rsidP="002621C8">
            <w:pPr>
              <w:spacing w:before="60" w:after="60"/>
              <w:rPr>
                <w:rFonts w:cs="Arial"/>
                <w:i/>
                <w:iCs/>
                <w:sz w:val="20"/>
                <w:szCs w:val="20"/>
              </w:rPr>
            </w:pPr>
            <w:r>
              <w:rPr>
                <w:rFonts w:cs="Arial"/>
                <w:i/>
                <w:iCs/>
                <w:sz w:val="20"/>
                <w:szCs w:val="20"/>
              </w:rPr>
              <w:t>Identification</w:t>
            </w:r>
          </w:p>
        </w:tc>
      </w:tr>
      <w:tr w:rsidR="002621C8" w:rsidRPr="00742269" w14:paraId="31D08F27" w14:textId="77777777" w:rsidTr="00BC62B0">
        <w:trPr>
          <w:trHeight w:val="410"/>
        </w:trPr>
        <w:tc>
          <w:tcPr>
            <w:tcW w:w="1544" w:type="pct"/>
            <w:vAlign w:val="center"/>
          </w:tcPr>
          <w:p w14:paraId="23D709A0" w14:textId="66A4819D" w:rsidR="002621C8" w:rsidRPr="00F269C4" w:rsidRDefault="002621C8" w:rsidP="002621C8">
            <w:pPr>
              <w:spacing w:before="60" w:after="60"/>
              <w:rPr>
                <w:rFonts w:cs="Arial"/>
                <w:i/>
                <w:iCs/>
                <w:sz w:val="20"/>
                <w:szCs w:val="20"/>
              </w:rPr>
            </w:pPr>
            <w:r w:rsidRPr="00F269C4">
              <w:rPr>
                <w:rFonts w:cs="Arial"/>
                <w:i/>
                <w:iCs/>
                <w:sz w:val="20"/>
                <w:szCs w:val="20"/>
              </w:rPr>
              <w:lastRenderedPageBreak/>
              <w:t>Malcolm French</w:t>
            </w:r>
          </w:p>
        </w:tc>
        <w:tc>
          <w:tcPr>
            <w:tcW w:w="1217" w:type="pct"/>
            <w:vAlign w:val="center"/>
          </w:tcPr>
          <w:p w14:paraId="0B9906C3" w14:textId="2ADCE014" w:rsidR="002621C8" w:rsidRPr="00F269C4" w:rsidRDefault="002621C8" w:rsidP="002621C8">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08A50CD5" w14:textId="1FC0F5EB" w:rsidR="002621C8" w:rsidRPr="00F269C4" w:rsidRDefault="002621C8" w:rsidP="002621C8">
            <w:pPr>
              <w:spacing w:before="60" w:after="60"/>
              <w:rPr>
                <w:rFonts w:cs="Arial"/>
                <w:i/>
                <w:iCs/>
                <w:sz w:val="20"/>
                <w:szCs w:val="20"/>
              </w:rPr>
            </w:pPr>
            <w:r w:rsidRPr="1BD9E8EB">
              <w:rPr>
                <w:rFonts w:cs="Arial"/>
                <w:i/>
                <w:iCs/>
                <w:sz w:val="20"/>
                <w:szCs w:val="20"/>
              </w:rPr>
              <w:t>Research Associate (</w:t>
            </w:r>
            <w:r w:rsidRPr="00DB280A">
              <w:rPr>
                <w:rFonts w:cs="Arial"/>
                <w:sz w:val="20"/>
                <w:szCs w:val="20"/>
                <w:u w:val="single"/>
              </w:rPr>
              <w:t>Eucalyptus</w:t>
            </w:r>
            <w:r w:rsidRPr="1BD9E8EB">
              <w:rPr>
                <w:rFonts w:cs="Arial"/>
                <w:i/>
                <w:iCs/>
                <w:sz w:val="20"/>
                <w:szCs w:val="20"/>
              </w:rPr>
              <w:t>)</w:t>
            </w:r>
          </w:p>
        </w:tc>
        <w:tc>
          <w:tcPr>
            <w:tcW w:w="1140" w:type="pct"/>
            <w:vAlign w:val="center"/>
          </w:tcPr>
          <w:p w14:paraId="3EE9FE60" w14:textId="491F9992" w:rsidR="002621C8" w:rsidRPr="00F269C4" w:rsidRDefault="002621C8" w:rsidP="002621C8">
            <w:pPr>
              <w:spacing w:before="60" w:after="60"/>
              <w:rPr>
                <w:rFonts w:cs="Arial"/>
                <w:i/>
                <w:iCs/>
                <w:sz w:val="20"/>
                <w:szCs w:val="20"/>
              </w:rPr>
            </w:pPr>
            <w:r w:rsidRPr="00F269C4">
              <w:rPr>
                <w:rFonts w:cs="Arial"/>
                <w:i/>
                <w:iCs/>
                <w:sz w:val="20"/>
                <w:szCs w:val="20"/>
              </w:rPr>
              <w:t>Identification</w:t>
            </w:r>
          </w:p>
        </w:tc>
      </w:tr>
      <w:tr w:rsidR="002621C8" w:rsidRPr="00742269" w14:paraId="1CFF63C3" w14:textId="77777777" w:rsidTr="00BC62B0">
        <w:trPr>
          <w:trHeight w:val="410"/>
        </w:trPr>
        <w:tc>
          <w:tcPr>
            <w:tcW w:w="1544" w:type="pct"/>
            <w:vAlign w:val="center"/>
          </w:tcPr>
          <w:p w14:paraId="57310C86" w14:textId="01F00AA4" w:rsidR="002621C8" w:rsidRPr="00F269C4" w:rsidRDefault="002621C8" w:rsidP="002621C8">
            <w:pPr>
              <w:spacing w:before="60" w:after="60"/>
              <w:rPr>
                <w:rFonts w:cs="Arial"/>
                <w:i/>
                <w:iCs/>
                <w:sz w:val="20"/>
                <w:szCs w:val="20"/>
              </w:rPr>
            </w:pPr>
            <w:r w:rsidRPr="00F269C4">
              <w:rPr>
                <w:rFonts w:cs="Arial"/>
                <w:i/>
                <w:iCs/>
                <w:sz w:val="20"/>
                <w:szCs w:val="20"/>
              </w:rPr>
              <w:t>Michael Hislop</w:t>
            </w:r>
          </w:p>
        </w:tc>
        <w:tc>
          <w:tcPr>
            <w:tcW w:w="1217" w:type="pct"/>
            <w:vAlign w:val="center"/>
          </w:tcPr>
          <w:p w14:paraId="0FBA607A" w14:textId="31DE1CB2" w:rsidR="002621C8" w:rsidRPr="00F269C4" w:rsidRDefault="002621C8" w:rsidP="002621C8">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7C13DC18" w14:textId="5898BCC3" w:rsidR="002621C8" w:rsidRPr="00F269C4" w:rsidRDefault="002621C8" w:rsidP="002621C8">
            <w:pPr>
              <w:spacing w:before="60" w:after="60"/>
              <w:rPr>
                <w:rFonts w:cs="Arial"/>
                <w:i/>
                <w:iCs/>
                <w:sz w:val="20"/>
                <w:szCs w:val="20"/>
              </w:rPr>
            </w:pPr>
            <w:r w:rsidRPr="00F269C4">
              <w:rPr>
                <w:rFonts w:cs="Arial"/>
                <w:i/>
                <w:iCs/>
                <w:sz w:val="20"/>
                <w:szCs w:val="20"/>
              </w:rPr>
              <w:t>Identification Botanist</w:t>
            </w:r>
          </w:p>
        </w:tc>
        <w:tc>
          <w:tcPr>
            <w:tcW w:w="1140" w:type="pct"/>
            <w:vAlign w:val="center"/>
          </w:tcPr>
          <w:p w14:paraId="20EF7244" w14:textId="53005AC6" w:rsidR="002621C8" w:rsidRPr="00F269C4" w:rsidRDefault="002621C8" w:rsidP="002621C8">
            <w:pPr>
              <w:spacing w:before="60" w:after="60"/>
              <w:rPr>
                <w:rFonts w:cs="Arial"/>
                <w:i/>
                <w:iCs/>
                <w:sz w:val="20"/>
                <w:szCs w:val="20"/>
              </w:rPr>
            </w:pPr>
            <w:r w:rsidRPr="00F269C4">
              <w:rPr>
                <w:rFonts w:cs="Arial"/>
                <w:i/>
                <w:iCs/>
                <w:sz w:val="20"/>
                <w:szCs w:val="20"/>
              </w:rPr>
              <w:t>Identification</w:t>
            </w:r>
          </w:p>
        </w:tc>
      </w:tr>
      <w:tr w:rsidR="002621C8" w14:paraId="6B4B620A" w14:textId="77777777" w:rsidTr="00BC62B0">
        <w:trPr>
          <w:trHeight w:val="300"/>
        </w:trPr>
        <w:tc>
          <w:tcPr>
            <w:tcW w:w="1544" w:type="pct"/>
            <w:vAlign w:val="center"/>
          </w:tcPr>
          <w:p w14:paraId="50FD434B" w14:textId="2FAEE5E3" w:rsidR="002621C8" w:rsidRDefault="002621C8" w:rsidP="002621C8">
            <w:pPr>
              <w:rPr>
                <w:rFonts w:cs="Arial"/>
                <w:i/>
                <w:iCs/>
                <w:sz w:val="20"/>
                <w:szCs w:val="20"/>
              </w:rPr>
            </w:pPr>
            <w:r w:rsidRPr="62ABC1D7">
              <w:rPr>
                <w:rFonts w:cs="Arial"/>
                <w:i/>
                <w:iCs/>
                <w:sz w:val="20"/>
                <w:szCs w:val="20"/>
              </w:rPr>
              <w:t>Brendan Lepschi</w:t>
            </w:r>
          </w:p>
        </w:tc>
        <w:tc>
          <w:tcPr>
            <w:tcW w:w="1217" w:type="pct"/>
            <w:vAlign w:val="center"/>
          </w:tcPr>
          <w:p w14:paraId="561190AC" w14:textId="12E69533" w:rsidR="002621C8" w:rsidRDefault="002621C8" w:rsidP="002621C8">
            <w:pPr>
              <w:rPr>
                <w:rFonts w:cs="Arial"/>
                <w:i/>
                <w:iCs/>
                <w:sz w:val="20"/>
                <w:szCs w:val="20"/>
              </w:rPr>
            </w:pPr>
            <w:r w:rsidRPr="5C63CA9E">
              <w:rPr>
                <w:rFonts w:cs="Arial"/>
                <w:i/>
                <w:iCs/>
                <w:sz w:val="20"/>
                <w:szCs w:val="20"/>
              </w:rPr>
              <w:t>Australian National Herbarium</w:t>
            </w:r>
          </w:p>
        </w:tc>
        <w:tc>
          <w:tcPr>
            <w:tcW w:w="1099" w:type="pct"/>
            <w:vAlign w:val="center"/>
          </w:tcPr>
          <w:p w14:paraId="3CE58415" w14:textId="1CCA8712" w:rsidR="002621C8" w:rsidRDefault="002621C8" w:rsidP="002621C8">
            <w:pPr>
              <w:rPr>
                <w:rFonts w:cs="Arial"/>
                <w:i/>
                <w:iCs/>
                <w:sz w:val="20"/>
                <w:szCs w:val="20"/>
              </w:rPr>
            </w:pPr>
            <w:r w:rsidRPr="5C63CA9E">
              <w:rPr>
                <w:rFonts w:cs="Arial"/>
                <w:i/>
                <w:iCs/>
                <w:sz w:val="20"/>
                <w:szCs w:val="20"/>
              </w:rPr>
              <w:t>Curator (</w:t>
            </w:r>
            <w:r w:rsidRPr="00DB280A">
              <w:rPr>
                <w:rFonts w:cs="Arial"/>
                <w:sz w:val="20"/>
                <w:szCs w:val="20"/>
                <w:u w:val="single"/>
              </w:rPr>
              <w:t>Melaleuca</w:t>
            </w:r>
            <w:r w:rsidRPr="5C63CA9E">
              <w:rPr>
                <w:rFonts w:cs="Arial"/>
                <w:i/>
                <w:iCs/>
                <w:sz w:val="20"/>
                <w:szCs w:val="20"/>
              </w:rPr>
              <w:t>)</w:t>
            </w:r>
          </w:p>
        </w:tc>
        <w:tc>
          <w:tcPr>
            <w:tcW w:w="1140" w:type="pct"/>
            <w:vAlign w:val="center"/>
          </w:tcPr>
          <w:p w14:paraId="19D93156" w14:textId="7817947F" w:rsidR="002621C8" w:rsidRDefault="002621C8" w:rsidP="002621C8">
            <w:pPr>
              <w:rPr>
                <w:rFonts w:cs="Arial"/>
                <w:i/>
                <w:iCs/>
                <w:sz w:val="20"/>
                <w:szCs w:val="20"/>
              </w:rPr>
            </w:pPr>
            <w:r w:rsidRPr="5C63CA9E">
              <w:rPr>
                <w:rFonts w:cs="Arial"/>
                <w:i/>
                <w:iCs/>
                <w:sz w:val="20"/>
                <w:szCs w:val="20"/>
              </w:rPr>
              <w:t>Identification</w:t>
            </w:r>
          </w:p>
        </w:tc>
      </w:tr>
      <w:tr w:rsidR="002621C8" w:rsidRPr="00742269" w14:paraId="72777528" w14:textId="77777777" w:rsidTr="00BC62B0">
        <w:trPr>
          <w:trHeight w:val="410"/>
        </w:trPr>
        <w:tc>
          <w:tcPr>
            <w:tcW w:w="1544" w:type="pct"/>
            <w:vAlign w:val="center"/>
          </w:tcPr>
          <w:p w14:paraId="19600233" w14:textId="5D41502B" w:rsidR="002621C8" w:rsidRPr="00F269C4" w:rsidRDefault="002621C8" w:rsidP="002621C8">
            <w:pPr>
              <w:spacing w:before="60" w:after="60"/>
              <w:rPr>
                <w:rFonts w:cs="Arial"/>
                <w:i/>
                <w:iCs/>
                <w:sz w:val="20"/>
                <w:szCs w:val="20"/>
              </w:rPr>
            </w:pPr>
            <w:r w:rsidRPr="00F269C4">
              <w:rPr>
                <w:rFonts w:cs="Arial"/>
                <w:i/>
                <w:iCs/>
                <w:sz w:val="20"/>
                <w:szCs w:val="20"/>
              </w:rPr>
              <w:t>Terry Macfarlane</w:t>
            </w:r>
          </w:p>
        </w:tc>
        <w:tc>
          <w:tcPr>
            <w:tcW w:w="1217" w:type="pct"/>
            <w:vAlign w:val="center"/>
          </w:tcPr>
          <w:p w14:paraId="1341209E" w14:textId="70273DB0" w:rsidR="002621C8" w:rsidRPr="00F269C4" w:rsidRDefault="002621C8" w:rsidP="002621C8">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448D08D1" w14:textId="5B6970F6" w:rsidR="002621C8" w:rsidRPr="00F269C4" w:rsidRDefault="002621C8" w:rsidP="002621C8">
            <w:pPr>
              <w:spacing w:before="60" w:after="60"/>
              <w:rPr>
                <w:rFonts w:cs="Arial"/>
                <w:i/>
                <w:iCs/>
                <w:sz w:val="20"/>
                <w:szCs w:val="20"/>
              </w:rPr>
            </w:pPr>
            <w:r w:rsidRPr="00F269C4">
              <w:rPr>
                <w:rFonts w:cs="Arial"/>
                <w:i/>
                <w:iCs/>
                <w:sz w:val="20"/>
                <w:szCs w:val="20"/>
              </w:rPr>
              <w:t>Botanist (Asparagaceae)</w:t>
            </w:r>
          </w:p>
        </w:tc>
        <w:tc>
          <w:tcPr>
            <w:tcW w:w="1140" w:type="pct"/>
            <w:vAlign w:val="center"/>
          </w:tcPr>
          <w:p w14:paraId="71981556" w14:textId="0B9EC43B" w:rsidR="002621C8" w:rsidRPr="00F269C4" w:rsidRDefault="002621C8" w:rsidP="002621C8">
            <w:pPr>
              <w:spacing w:before="60" w:after="60"/>
              <w:rPr>
                <w:rFonts w:cs="Arial"/>
                <w:i/>
                <w:iCs/>
                <w:sz w:val="20"/>
                <w:szCs w:val="20"/>
              </w:rPr>
            </w:pPr>
            <w:r w:rsidRPr="00F269C4">
              <w:rPr>
                <w:rFonts w:cs="Arial"/>
                <w:i/>
                <w:iCs/>
                <w:sz w:val="20"/>
                <w:szCs w:val="20"/>
              </w:rPr>
              <w:t>Identification</w:t>
            </w:r>
          </w:p>
        </w:tc>
      </w:tr>
      <w:tr w:rsidR="002621C8" w:rsidRPr="00742269" w14:paraId="6C0E038A" w14:textId="77777777" w:rsidTr="00BC62B0">
        <w:trPr>
          <w:trHeight w:val="410"/>
        </w:trPr>
        <w:tc>
          <w:tcPr>
            <w:tcW w:w="1544" w:type="pct"/>
            <w:vAlign w:val="center"/>
          </w:tcPr>
          <w:p w14:paraId="6CA15F21" w14:textId="130605FE" w:rsidR="002621C8" w:rsidRPr="00F269C4" w:rsidRDefault="002621C8" w:rsidP="002621C8">
            <w:pPr>
              <w:spacing w:before="60" w:after="60"/>
              <w:rPr>
                <w:rFonts w:cs="Arial"/>
                <w:i/>
                <w:iCs/>
                <w:sz w:val="20"/>
                <w:szCs w:val="20"/>
              </w:rPr>
            </w:pPr>
            <w:r w:rsidRPr="6FB7E547">
              <w:rPr>
                <w:rFonts w:cs="Arial"/>
                <w:i/>
                <w:iCs/>
                <w:sz w:val="20"/>
                <w:szCs w:val="20"/>
              </w:rPr>
              <w:t>Bruce Maslin</w:t>
            </w:r>
          </w:p>
        </w:tc>
        <w:tc>
          <w:tcPr>
            <w:tcW w:w="1217" w:type="pct"/>
            <w:vAlign w:val="center"/>
          </w:tcPr>
          <w:p w14:paraId="05CB6203" w14:textId="6920AB3A" w:rsidR="002621C8" w:rsidRPr="00F269C4" w:rsidRDefault="002621C8" w:rsidP="002621C8">
            <w:pPr>
              <w:spacing w:before="60" w:after="60"/>
              <w:rPr>
                <w:rFonts w:cs="Arial"/>
                <w:i/>
                <w:iCs/>
                <w:sz w:val="20"/>
                <w:szCs w:val="20"/>
              </w:rPr>
            </w:pPr>
            <w:r w:rsidRPr="6FB7E547">
              <w:rPr>
                <w:rFonts w:cs="Arial"/>
                <w:i/>
                <w:iCs/>
                <w:sz w:val="20"/>
                <w:szCs w:val="20"/>
              </w:rPr>
              <w:t>DBCA – Western Australian Herbarium</w:t>
            </w:r>
          </w:p>
        </w:tc>
        <w:tc>
          <w:tcPr>
            <w:tcW w:w="1099" w:type="pct"/>
            <w:vAlign w:val="center"/>
          </w:tcPr>
          <w:p w14:paraId="667BCBA7" w14:textId="2555B4A0" w:rsidR="002621C8" w:rsidRPr="00F269C4" w:rsidRDefault="002621C8" w:rsidP="002621C8">
            <w:pPr>
              <w:spacing w:before="60" w:after="60"/>
              <w:rPr>
                <w:rFonts w:cs="Arial"/>
                <w:i/>
                <w:iCs/>
                <w:sz w:val="20"/>
                <w:szCs w:val="20"/>
              </w:rPr>
            </w:pPr>
            <w:r w:rsidRPr="1BD9E8EB">
              <w:rPr>
                <w:rFonts w:cs="Arial"/>
                <w:i/>
                <w:iCs/>
                <w:sz w:val="20"/>
                <w:szCs w:val="20"/>
              </w:rPr>
              <w:t>Research Associate (</w:t>
            </w:r>
            <w:r w:rsidRPr="00DB280A">
              <w:rPr>
                <w:rFonts w:cs="Arial"/>
                <w:sz w:val="20"/>
                <w:szCs w:val="20"/>
                <w:u w:val="single"/>
              </w:rPr>
              <w:t>Acacia</w:t>
            </w:r>
            <w:r w:rsidRPr="1BD9E8EB">
              <w:rPr>
                <w:rFonts w:cs="Arial"/>
                <w:i/>
                <w:iCs/>
                <w:sz w:val="20"/>
                <w:szCs w:val="20"/>
              </w:rPr>
              <w:t>)</w:t>
            </w:r>
          </w:p>
        </w:tc>
        <w:tc>
          <w:tcPr>
            <w:tcW w:w="1140" w:type="pct"/>
            <w:vAlign w:val="center"/>
          </w:tcPr>
          <w:p w14:paraId="3640B935" w14:textId="63FF2ED2" w:rsidR="002621C8" w:rsidRPr="00F269C4" w:rsidRDefault="002621C8" w:rsidP="002621C8">
            <w:pPr>
              <w:spacing w:before="60" w:after="60"/>
              <w:rPr>
                <w:rFonts w:cs="Arial"/>
                <w:i/>
                <w:iCs/>
                <w:sz w:val="20"/>
                <w:szCs w:val="20"/>
              </w:rPr>
            </w:pPr>
            <w:r w:rsidRPr="6FB7E547">
              <w:rPr>
                <w:rFonts w:cs="Arial"/>
                <w:i/>
                <w:iCs/>
                <w:sz w:val="20"/>
                <w:szCs w:val="20"/>
              </w:rPr>
              <w:t>Identification</w:t>
            </w:r>
          </w:p>
        </w:tc>
      </w:tr>
      <w:tr w:rsidR="002621C8" w:rsidRPr="00742269" w14:paraId="1752DB1F" w14:textId="77777777" w:rsidTr="00BC62B0">
        <w:trPr>
          <w:trHeight w:val="410"/>
        </w:trPr>
        <w:tc>
          <w:tcPr>
            <w:tcW w:w="1544" w:type="pct"/>
            <w:vAlign w:val="center"/>
          </w:tcPr>
          <w:p w14:paraId="311088DA" w14:textId="367906B7" w:rsidR="002621C8" w:rsidRPr="00F269C4" w:rsidRDefault="002621C8" w:rsidP="002621C8">
            <w:pPr>
              <w:spacing w:before="60" w:after="60"/>
              <w:rPr>
                <w:rFonts w:cs="Arial"/>
                <w:i/>
                <w:iCs/>
                <w:sz w:val="20"/>
                <w:szCs w:val="20"/>
              </w:rPr>
            </w:pPr>
            <w:r w:rsidRPr="62ABC1D7">
              <w:rPr>
                <w:rFonts w:cs="Arial"/>
                <w:i/>
                <w:iCs/>
                <w:sz w:val="20"/>
                <w:szCs w:val="20"/>
              </w:rPr>
              <w:t>Frank Obbens</w:t>
            </w:r>
          </w:p>
        </w:tc>
        <w:tc>
          <w:tcPr>
            <w:tcW w:w="1217" w:type="pct"/>
            <w:vAlign w:val="center"/>
          </w:tcPr>
          <w:p w14:paraId="625EE970" w14:textId="09815743" w:rsidR="002621C8" w:rsidRPr="00F269C4" w:rsidRDefault="002621C8" w:rsidP="002621C8">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6E2E4A26" w14:textId="2DDAEBE5" w:rsidR="002621C8" w:rsidRPr="00F269C4" w:rsidRDefault="002621C8" w:rsidP="002621C8">
            <w:pPr>
              <w:spacing w:before="60" w:after="60"/>
              <w:rPr>
                <w:rFonts w:cs="Arial"/>
                <w:i/>
                <w:iCs/>
                <w:sz w:val="20"/>
                <w:szCs w:val="20"/>
              </w:rPr>
            </w:pPr>
            <w:r w:rsidRPr="1BD9E8EB">
              <w:rPr>
                <w:rFonts w:cs="Arial"/>
                <w:i/>
                <w:iCs/>
                <w:sz w:val="20"/>
                <w:szCs w:val="20"/>
              </w:rPr>
              <w:t>Research Associate (</w:t>
            </w:r>
            <w:proofErr w:type="spellStart"/>
            <w:r w:rsidRPr="00DB280A">
              <w:rPr>
                <w:rFonts w:cs="Arial"/>
                <w:sz w:val="20"/>
                <w:szCs w:val="20"/>
                <w:u w:val="single"/>
              </w:rPr>
              <w:t>Calandrinia</w:t>
            </w:r>
            <w:proofErr w:type="spellEnd"/>
            <w:r w:rsidRPr="1BD9E8EB">
              <w:rPr>
                <w:rFonts w:cs="Arial"/>
                <w:i/>
                <w:iCs/>
                <w:sz w:val="20"/>
                <w:szCs w:val="20"/>
              </w:rPr>
              <w:t>)</w:t>
            </w:r>
          </w:p>
        </w:tc>
        <w:tc>
          <w:tcPr>
            <w:tcW w:w="1140" w:type="pct"/>
            <w:vAlign w:val="center"/>
          </w:tcPr>
          <w:p w14:paraId="00DF7331" w14:textId="6E36C622" w:rsidR="002621C8" w:rsidRPr="00F269C4" w:rsidRDefault="002621C8" w:rsidP="002621C8">
            <w:pPr>
              <w:spacing w:before="60" w:after="60"/>
              <w:rPr>
                <w:rFonts w:cs="Arial"/>
                <w:i/>
                <w:iCs/>
                <w:sz w:val="20"/>
                <w:szCs w:val="20"/>
              </w:rPr>
            </w:pPr>
            <w:r w:rsidRPr="00F269C4">
              <w:rPr>
                <w:rFonts w:cs="Arial"/>
                <w:i/>
                <w:iCs/>
                <w:sz w:val="20"/>
                <w:szCs w:val="20"/>
              </w:rPr>
              <w:t>Identification</w:t>
            </w:r>
          </w:p>
        </w:tc>
      </w:tr>
      <w:tr w:rsidR="002621C8" w:rsidRPr="00742269" w14:paraId="2D167D8E" w14:textId="77777777" w:rsidTr="00BC62B0">
        <w:trPr>
          <w:trHeight w:val="410"/>
        </w:trPr>
        <w:tc>
          <w:tcPr>
            <w:tcW w:w="1544" w:type="pct"/>
            <w:vAlign w:val="center"/>
          </w:tcPr>
          <w:p w14:paraId="00ECF3FD" w14:textId="4ED9BC5B" w:rsidR="002621C8" w:rsidRPr="00F269C4" w:rsidRDefault="002621C8" w:rsidP="002621C8">
            <w:pPr>
              <w:spacing w:before="60" w:after="60"/>
              <w:rPr>
                <w:rFonts w:cs="Arial"/>
                <w:i/>
                <w:iCs/>
                <w:sz w:val="20"/>
                <w:szCs w:val="20"/>
              </w:rPr>
            </w:pPr>
            <w:r w:rsidRPr="00F269C4">
              <w:rPr>
                <w:rFonts w:cs="Arial"/>
                <w:i/>
                <w:iCs/>
                <w:sz w:val="20"/>
                <w:szCs w:val="20"/>
              </w:rPr>
              <w:t>Barbara Rye</w:t>
            </w:r>
          </w:p>
        </w:tc>
        <w:tc>
          <w:tcPr>
            <w:tcW w:w="1217" w:type="pct"/>
            <w:vAlign w:val="center"/>
          </w:tcPr>
          <w:p w14:paraId="1D58CFA2" w14:textId="50304321" w:rsidR="002621C8" w:rsidRPr="00F269C4" w:rsidRDefault="002621C8" w:rsidP="002621C8">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73223F75" w14:textId="2ABBFE32" w:rsidR="002621C8" w:rsidRPr="00F269C4" w:rsidRDefault="002621C8" w:rsidP="002621C8">
            <w:pPr>
              <w:spacing w:before="60" w:after="60"/>
              <w:rPr>
                <w:rFonts w:cs="Arial"/>
                <w:i/>
                <w:iCs/>
                <w:sz w:val="20"/>
                <w:szCs w:val="20"/>
              </w:rPr>
            </w:pPr>
            <w:r w:rsidRPr="00F269C4">
              <w:rPr>
                <w:rFonts w:cs="Arial"/>
                <w:i/>
                <w:iCs/>
                <w:sz w:val="20"/>
                <w:szCs w:val="20"/>
              </w:rPr>
              <w:t>Research Associate (</w:t>
            </w:r>
            <w:proofErr w:type="spellStart"/>
            <w:r w:rsidRPr="00F269C4">
              <w:rPr>
                <w:rFonts w:cs="Arial"/>
                <w:i/>
                <w:iCs/>
                <w:sz w:val="20"/>
                <w:szCs w:val="20"/>
              </w:rPr>
              <w:t>Myrtaceae</w:t>
            </w:r>
            <w:proofErr w:type="spellEnd"/>
            <w:r w:rsidRPr="00F269C4">
              <w:rPr>
                <w:rFonts w:cs="Arial"/>
                <w:i/>
                <w:iCs/>
                <w:sz w:val="20"/>
                <w:szCs w:val="20"/>
              </w:rPr>
              <w:t>)</w:t>
            </w:r>
          </w:p>
        </w:tc>
        <w:tc>
          <w:tcPr>
            <w:tcW w:w="1140" w:type="pct"/>
            <w:vAlign w:val="center"/>
          </w:tcPr>
          <w:p w14:paraId="03E96D65" w14:textId="4E7C56BC" w:rsidR="002621C8" w:rsidRPr="00F269C4" w:rsidRDefault="002621C8" w:rsidP="002621C8">
            <w:pPr>
              <w:spacing w:before="60" w:after="60"/>
              <w:rPr>
                <w:rFonts w:cs="Arial"/>
                <w:i/>
                <w:iCs/>
                <w:sz w:val="20"/>
                <w:szCs w:val="20"/>
              </w:rPr>
            </w:pPr>
            <w:r w:rsidRPr="00F269C4">
              <w:rPr>
                <w:rFonts w:cs="Arial"/>
                <w:i/>
                <w:iCs/>
                <w:sz w:val="20"/>
                <w:szCs w:val="20"/>
              </w:rPr>
              <w:t>Identification</w:t>
            </w:r>
          </w:p>
        </w:tc>
      </w:tr>
      <w:tr w:rsidR="002621C8" w:rsidRPr="00742269" w14:paraId="5DCA5F6A" w14:textId="77777777" w:rsidTr="00BC62B0">
        <w:trPr>
          <w:trHeight w:val="410"/>
        </w:trPr>
        <w:tc>
          <w:tcPr>
            <w:tcW w:w="1544" w:type="pct"/>
            <w:vAlign w:val="center"/>
          </w:tcPr>
          <w:p w14:paraId="037C9781" w14:textId="337E4ECA" w:rsidR="002621C8" w:rsidRPr="00F269C4" w:rsidRDefault="002621C8" w:rsidP="002621C8">
            <w:pPr>
              <w:spacing w:before="60" w:after="60"/>
              <w:rPr>
                <w:rFonts w:cs="Arial"/>
                <w:i/>
                <w:iCs/>
                <w:sz w:val="20"/>
                <w:szCs w:val="20"/>
              </w:rPr>
            </w:pPr>
            <w:r w:rsidRPr="6FB7E547">
              <w:rPr>
                <w:rFonts w:cs="Arial"/>
                <w:i/>
                <w:iCs/>
                <w:sz w:val="20"/>
                <w:szCs w:val="20"/>
              </w:rPr>
              <w:t>Leigh Sage</w:t>
            </w:r>
          </w:p>
        </w:tc>
        <w:tc>
          <w:tcPr>
            <w:tcW w:w="1217" w:type="pct"/>
            <w:vAlign w:val="center"/>
          </w:tcPr>
          <w:p w14:paraId="5DCCDB9F" w14:textId="25CB9C6B" w:rsidR="002621C8" w:rsidRPr="00F269C4" w:rsidRDefault="002621C8" w:rsidP="002621C8">
            <w:pPr>
              <w:spacing w:before="60" w:after="60"/>
              <w:rPr>
                <w:rFonts w:cs="Arial"/>
                <w:i/>
                <w:iCs/>
                <w:sz w:val="20"/>
                <w:szCs w:val="20"/>
              </w:rPr>
            </w:pPr>
            <w:r w:rsidRPr="6FB7E547">
              <w:rPr>
                <w:rFonts w:cs="Arial"/>
                <w:i/>
                <w:iCs/>
                <w:sz w:val="20"/>
                <w:szCs w:val="20"/>
              </w:rPr>
              <w:t>DBCA</w:t>
            </w:r>
            <w:r w:rsidR="00665A0C">
              <w:rPr>
                <w:rFonts w:cs="Arial"/>
                <w:i/>
                <w:iCs/>
                <w:sz w:val="20"/>
                <w:szCs w:val="20"/>
              </w:rPr>
              <w:t xml:space="preserve"> – Parks and Wildlife</w:t>
            </w:r>
          </w:p>
        </w:tc>
        <w:tc>
          <w:tcPr>
            <w:tcW w:w="1099" w:type="pct"/>
            <w:vAlign w:val="center"/>
          </w:tcPr>
          <w:p w14:paraId="17123F9A" w14:textId="3CC523CA" w:rsidR="002621C8" w:rsidRPr="00F269C4" w:rsidRDefault="002621C8" w:rsidP="002621C8">
            <w:pPr>
              <w:spacing w:before="60" w:after="60"/>
              <w:rPr>
                <w:rFonts w:cs="Arial"/>
                <w:i/>
                <w:iCs/>
                <w:sz w:val="20"/>
                <w:szCs w:val="20"/>
              </w:rPr>
            </w:pPr>
            <w:r w:rsidRPr="62ABC1D7">
              <w:rPr>
                <w:rFonts w:cs="Arial"/>
                <w:i/>
                <w:iCs/>
                <w:sz w:val="20"/>
                <w:szCs w:val="20"/>
              </w:rPr>
              <w:t>District Fire Coordinator (</w:t>
            </w:r>
            <w:proofErr w:type="spellStart"/>
            <w:r w:rsidRPr="62ABC1D7">
              <w:rPr>
                <w:rFonts w:cs="Arial"/>
                <w:i/>
                <w:iCs/>
                <w:sz w:val="20"/>
                <w:szCs w:val="20"/>
              </w:rPr>
              <w:t>Goodeniaceae</w:t>
            </w:r>
            <w:proofErr w:type="spellEnd"/>
            <w:r w:rsidRPr="62ABC1D7">
              <w:rPr>
                <w:rFonts w:cs="Arial"/>
                <w:i/>
                <w:iCs/>
                <w:sz w:val="20"/>
                <w:szCs w:val="20"/>
              </w:rPr>
              <w:t>)</w:t>
            </w:r>
          </w:p>
        </w:tc>
        <w:tc>
          <w:tcPr>
            <w:tcW w:w="1140" w:type="pct"/>
            <w:vAlign w:val="center"/>
          </w:tcPr>
          <w:p w14:paraId="321EAC72" w14:textId="71FAD219" w:rsidR="002621C8" w:rsidRPr="00F269C4" w:rsidRDefault="002621C8" w:rsidP="002621C8">
            <w:pPr>
              <w:spacing w:before="60" w:after="60"/>
              <w:rPr>
                <w:rFonts w:cs="Arial"/>
                <w:i/>
                <w:iCs/>
                <w:sz w:val="20"/>
                <w:szCs w:val="20"/>
              </w:rPr>
            </w:pPr>
            <w:r w:rsidRPr="6FB7E547">
              <w:rPr>
                <w:rFonts w:cs="Arial"/>
                <w:i/>
                <w:iCs/>
                <w:sz w:val="20"/>
                <w:szCs w:val="20"/>
              </w:rPr>
              <w:t>Identification</w:t>
            </w:r>
          </w:p>
        </w:tc>
      </w:tr>
      <w:tr w:rsidR="002621C8" w:rsidRPr="00742269" w14:paraId="23498063" w14:textId="77777777" w:rsidTr="00BC62B0">
        <w:trPr>
          <w:trHeight w:val="410"/>
        </w:trPr>
        <w:tc>
          <w:tcPr>
            <w:tcW w:w="1544" w:type="pct"/>
            <w:vAlign w:val="center"/>
          </w:tcPr>
          <w:p w14:paraId="6CD647B0" w14:textId="27E342E5" w:rsidR="002621C8" w:rsidRPr="00F269C4" w:rsidRDefault="002621C8" w:rsidP="002621C8">
            <w:pPr>
              <w:spacing w:before="60" w:after="60"/>
              <w:rPr>
                <w:rFonts w:cs="Arial"/>
                <w:i/>
                <w:iCs/>
                <w:sz w:val="20"/>
                <w:szCs w:val="20"/>
              </w:rPr>
            </w:pPr>
            <w:r w:rsidRPr="00F269C4">
              <w:rPr>
                <w:rFonts w:cs="Arial"/>
                <w:i/>
                <w:iCs/>
                <w:sz w:val="20"/>
                <w:szCs w:val="20"/>
              </w:rPr>
              <w:t>Kelly Shepherd</w:t>
            </w:r>
          </w:p>
        </w:tc>
        <w:tc>
          <w:tcPr>
            <w:tcW w:w="1217" w:type="pct"/>
            <w:vAlign w:val="center"/>
          </w:tcPr>
          <w:p w14:paraId="73892C56" w14:textId="4DF00CCD" w:rsidR="002621C8" w:rsidRPr="00F269C4" w:rsidRDefault="002621C8" w:rsidP="002621C8">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7076D3C1" w14:textId="4F1C6E2D" w:rsidR="002621C8" w:rsidRPr="00F269C4" w:rsidRDefault="002621C8" w:rsidP="002621C8">
            <w:pPr>
              <w:spacing w:before="60" w:after="60"/>
              <w:rPr>
                <w:rFonts w:cs="Arial"/>
                <w:i/>
                <w:iCs/>
                <w:sz w:val="20"/>
                <w:szCs w:val="20"/>
              </w:rPr>
            </w:pPr>
            <w:r w:rsidRPr="00F269C4">
              <w:rPr>
                <w:rFonts w:cs="Arial"/>
                <w:i/>
                <w:iCs/>
                <w:sz w:val="20"/>
                <w:szCs w:val="20"/>
              </w:rPr>
              <w:t>Botanist (Chenopodiaceae)</w:t>
            </w:r>
          </w:p>
        </w:tc>
        <w:tc>
          <w:tcPr>
            <w:tcW w:w="1140" w:type="pct"/>
            <w:vAlign w:val="center"/>
          </w:tcPr>
          <w:p w14:paraId="19A67E57" w14:textId="0550845D" w:rsidR="002621C8" w:rsidRPr="00F269C4" w:rsidRDefault="002621C8" w:rsidP="002621C8">
            <w:pPr>
              <w:spacing w:before="60" w:after="60"/>
              <w:rPr>
                <w:rFonts w:cs="Arial"/>
                <w:i/>
                <w:iCs/>
                <w:sz w:val="20"/>
                <w:szCs w:val="20"/>
              </w:rPr>
            </w:pPr>
            <w:r w:rsidRPr="00F269C4">
              <w:rPr>
                <w:rFonts w:cs="Arial"/>
                <w:i/>
                <w:iCs/>
                <w:sz w:val="20"/>
                <w:szCs w:val="20"/>
              </w:rPr>
              <w:t>Identification</w:t>
            </w:r>
          </w:p>
        </w:tc>
      </w:tr>
      <w:tr w:rsidR="002621C8" w:rsidRPr="00742269" w14:paraId="0B727001" w14:textId="77777777" w:rsidTr="00BC62B0">
        <w:trPr>
          <w:trHeight w:val="410"/>
        </w:trPr>
        <w:tc>
          <w:tcPr>
            <w:tcW w:w="1544" w:type="pct"/>
            <w:vAlign w:val="center"/>
          </w:tcPr>
          <w:p w14:paraId="5F810475" w14:textId="038D40E7" w:rsidR="002621C8" w:rsidRPr="00F269C4" w:rsidRDefault="002621C8" w:rsidP="002621C8">
            <w:pPr>
              <w:spacing w:before="60" w:after="60"/>
              <w:rPr>
                <w:rFonts w:cs="Arial"/>
                <w:i/>
                <w:iCs/>
                <w:sz w:val="20"/>
                <w:szCs w:val="20"/>
              </w:rPr>
            </w:pPr>
            <w:r w:rsidRPr="00F269C4">
              <w:rPr>
                <w:rFonts w:cs="Arial"/>
                <w:i/>
                <w:iCs/>
                <w:sz w:val="20"/>
                <w:szCs w:val="20"/>
              </w:rPr>
              <w:t>Juliet Wege</w:t>
            </w:r>
          </w:p>
        </w:tc>
        <w:tc>
          <w:tcPr>
            <w:tcW w:w="1217" w:type="pct"/>
            <w:vAlign w:val="center"/>
          </w:tcPr>
          <w:p w14:paraId="7394EFD1" w14:textId="514BFA74" w:rsidR="002621C8" w:rsidRPr="00F269C4" w:rsidRDefault="002621C8" w:rsidP="002621C8">
            <w:pPr>
              <w:spacing w:before="60" w:after="60"/>
              <w:rPr>
                <w:rFonts w:cs="Arial"/>
                <w:i/>
                <w:iCs/>
                <w:sz w:val="20"/>
                <w:szCs w:val="20"/>
              </w:rPr>
            </w:pPr>
            <w:r w:rsidRPr="00F269C4">
              <w:rPr>
                <w:rFonts w:cs="Arial"/>
                <w:i/>
                <w:iCs/>
                <w:sz w:val="20"/>
                <w:szCs w:val="20"/>
              </w:rPr>
              <w:t>DBCA – Western Australian Herbarium</w:t>
            </w:r>
          </w:p>
        </w:tc>
        <w:tc>
          <w:tcPr>
            <w:tcW w:w="1099" w:type="pct"/>
            <w:vAlign w:val="center"/>
          </w:tcPr>
          <w:p w14:paraId="33C113AC" w14:textId="3D7A5092" w:rsidR="002621C8" w:rsidRPr="00F269C4" w:rsidRDefault="002621C8" w:rsidP="002621C8">
            <w:pPr>
              <w:spacing w:before="60" w:after="60"/>
              <w:rPr>
                <w:rFonts w:cs="Arial"/>
                <w:i/>
                <w:iCs/>
                <w:sz w:val="20"/>
                <w:szCs w:val="20"/>
              </w:rPr>
            </w:pPr>
            <w:r w:rsidRPr="62ABC1D7">
              <w:rPr>
                <w:rFonts w:cs="Arial"/>
                <w:i/>
                <w:iCs/>
                <w:sz w:val="20"/>
                <w:szCs w:val="20"/>
              </w:rPr>
              <w:t>Botanist (</w:t>
            </w:r>
            <w:proofErr w:type="spellStart"/>
            <w:r w:rsidRPr="62ABC1D7">
              <w:rPr>
                <w:rFonts w:cs="Arial"/>
                <w:i/>
                <w:iCs/>
                <w:sz w:val="20"/>
                <w:szCs w:val="20"/>
              </w:rPr>
              <w:t>Styl</w:t>
            </w:r>
            <w:r w:rsidR="00904619">
              <w:rPr>
                <w:rFonts w:cs="Arial"/>
                <w:i/>
                <w:iCs/>
                <w:sz w:val="20"/>
                <w:szCs w:val="20"/>
              </w:rPr>
              <w:t>i</w:t>
            </w:r>
            <w:r w:rsidRPr="62ABC1D7">
              <w:rPr>
                <w:rFonts w:cs="Arial"/>
                <w:i/>
                <w:iCs/>
                <w:sz w:val="20"/>
                <w:szCs w:val="20"/>
              </w:rPr>
              <w:t>diaceae</w:t>
            </w:r>
            <w:proofErr w:type="spellEnd"/>
            <w:r w:rsidRPr="62ABC1D7">
              <w:rPr>
                <w:rFonts w:cs="Arial"/>
                <w:i/>
                <w:iCs/>
                <w:sz w:val="20"/>
                <w:szCs w:val="20"/>
              </w:rPr>
              <w:t>)</w:t>
            </w:r>
          </w:p>
        </w:tc>
        <w:tc>
          <w:tcPr>
            <w:tcW w:w="1140" w:type="pct"/>
            <w:vAlign w:val="center"/>
          </w:tcPr>
          <w:p w14:paraId="111C72F2" w14:textId="3EE8C767" w:rsidR="002621C8" w:rsidRPr="00F269C4" w:rsidRDefault="002621C8" w:rsidP="002621C8">
            <w:pPr>
              <w:spacing w:before="60" w:after="60"/>
              <w:rPr>
                <w:rFonts w:cs="Arial"/>
                <w:i/>
                <w:iCs/>
                <w:sz w:val="20"/>
                <w:szCs w:val="20"/>
              </w:rPr>
            </w:pPr>
            <w:r w:rsidRPr="00F269C4">
              <w:rPr>
                <w:rFonts w:cs="Arial"/>
                <w:i/>
                <w:iCs/>
                <w:sz w:val="20"/>
                <w:szCs w:val="20"/>
              </w:rPr>
              <w:t>Identification</w:t>
            </w:r>
          </w:p>
        </w:tc>
      </w:tr>
    </w:tbl>
    <w:p w14:paraId="25B0BE21" w14:textId="77777777" w:rsidR="00427A40" w:rsidRDefault="00427A40" w:rsidP="00E3355B">
      <w:pPr>
        <w:autoSpaceDE w:val="0"/>
        <w:autoSpaceDN w:val="0"/>
        <w:adjustRightInd w:val="0"/>
        <w:rPr>
          <w:rFonts w:cs="Arial"/>
        </w:rPr>
      </w:pPr>
    </w:p>
    <w:p w14:paraId="498C289A" w14:textId="482083A0" w:rsidR="00E3355B" w:rsidRPr="003E1A3E" w:rsidRDefault="00CB1501" w:rsidP="00E3355B">
      <w:pPr>
        <w:autoSpaceDE w:val="0"/>
        <w:autoSpaceDN w:val="0"/>
        <w:adjustRightInd w:val="0"/>
        <w:rPr>
          <w:rFonts w:cs="Arial"/>
        </w:rPr>
      </w:pPr>
      <w:r w:rsidRPr="00CB1501">
        <w:rPr>
          <w:rFonts w:cs="Arial"/>
          <w:vertAlign w:val="superscript"/>
        </w:rPr>
        <w:t>†</w:t>
      </w:r>
      <w:r w:rsidR="00463A8C">
        <w:rPr>
          <w:rFonts w:cs="Arial"/>
        </w:rPr>
        <w:t xml:space="preserve">DBCA: Department of Biodiversity, Conservation </w:t>
      </w:r>
      <w:r w:rsidR="0025C499" w:rsidRPr="0C1269FB">
        <w:rPr>
          <w:rFonts w:cs="Arial"/>
        </w:rPr>
        <w:t>and</w:t>
      </w:r>
      <w:r w:rsidR="00463A8C">
        <w:rPr>
          <w:rFonts w:cs="Arial"/>
        </w:rPr>
        <w:t xml:space="preserve"> Attractions</w:t>
      </w:r>
    </w:p>
    <w:p w14:paraId="498C289B" w14:textId="77777777" w:rsidR="007232B1" w:rsidRPr="00B834AA" w:rsidRDefault="007232B1">
      <w:pPr>
        <w:pStyle w:val="Heading1"/>
      </w:pPr>
      <w:r w:rsidRPr="00B834AA">
        <w:br w:type="page"/>
      </w:r>
      <w:bookmarkStart w:id="6" w:name="_Toc227323782"/>
      <w:r w:rsidRPr="00B834AA">
        <w:lastRenderedPageBreak/>
        <w:t>Abstract</w:t>
      </w:r>
      <w:bookmarkEnd w:id="6"/>
    </w:p>
    <w:p w14:paraId="498C289D" w14:textId="6D38CD5F" w:rsidR="001550A1" w:rsidRPr="007C1CAD" w:rsidRDefault="00ED7FCB" w:rsidP="007C1CAD">
      <w:pPr>
        <w:rPr>
          <w:rFonts w:cs="Arial"/>
          <w:color w:val="000000"/>
          <w:shd w:val="clear" w:color="auto" w:fill="FFFFFF"/>
        </w:rPr>
      </w:pPr>
      <w:r w:rsidRPr="62ABC1D7">
        <w:rPr>
          <w:rFonts w:cs="Arial"/>
        </w:rPr>
        <w:t xml:space="preserve">The Nanda Country (Kalbarri) Bush Blitz was held from 21 to 31 October 2024 </w:t>
      </w:r>
      <w:r w:rsidR="6BDECDC0" w:rsidRPr="62ABC1D7">
        <w:rPr>
          <w:rFonts w:cs="Arial"/>
        </w:rPr>
        <w:t>i</w:t>
      </w:r>
      <w:r w:rsidRPr="62ABC1D7">
        <w:rPr>
          <w:rFonts w:cs="Arial"/>
        </w:rPr>
        <w:t xml:space="preserve">n the Geraldton sandplains region of Western Australia. </w:t>
      </w:r>
      <w:r w:rsidR="00173168" w:rsidRPr="00173168">
        <w:rPr>
          <w:rFonts w:cs="Arial"/>
        </w:rPr>
        <w:t>Seventeen</w:t>
      </w:r>
      <w:r w:rsidRPr="00173168">
        <w:rPr>
          <w:rFonts w:cs="Arial"/>
        </w:rPr>
        <w:t xml:space="preserve"> (</w:t>
      </w:r>
      <w:r w:rsidR="00173168" w:rsidRPr="00173168">
        <w:rPr>
          <w:rFonts w:cs="Arial"/>
        </w:rPr>
        <w:t>17</w:t>
      </w:r>
      <w:r w:rsidRPr="00173168">
        <w:rPr>
          <w:rFonts w:cs="Arial"/>
        </w:rPr>
        <w:t>)</w:t>
      </w:r>
      <w:r w:rsidRPr="62ABC1D7">
        <w:rPr>
          <w:rFonts w:cs="Arial"/>
        </w:rPr>
        <w:t xml:space="preserve"> areas were selected within Kalbarri National Park, Eurardy Reserve, and the Nanda Reserves (proposed National Parks). </w:t>
      </w:r>
      <w:r w:rsidRPr="000E4826">
        <w:rPr>
          <w:rFonts w:cs="Arial"/>
        </w:rPr>
        <w:t xml:space="preserve">Habitats included </w:t>
      </w:r>
      <w:r w:rsidR="00F27C14" w:rsidRPr="000E4826">
        <w:rPr>
          <w:rFonts w:cs="Arial"/>
        </w:rPr>
        <w:t>sandy</w:t>
      </w:r>
      <w:r w:rsidR="00F27C14">
        <w:rPr>
          <w:rFonts w:cs="Arial"/>
        </w:rPr>
        <w:t xml:space="preserve"> plain, </w:t>
      </w:r>
      <w:r w:rsidR="008C015F">
        <w:rPr>
          <w:rFonts w:cs="Arial"/>
        </w:rPr>
        <w:t xml:space="preserve">sandstone gorge, </w:t>
      </w:r>
      <w:r w:rsidR="00163614">
        <w:rPr>
          <w:rFonts w:cs="Arial"/>
        </w:rPr>
        <w:t>freshwater seep</w:t>
      </w:r>
      <w:r w:rsidR="00C15DFF">
        <w:rPr>
          <w:rFonts w:cs="Arial"/>
        </w:rPr>
        <w:t>, dune-swale system</w:t>
      </w:r>
      <w:r w:rsidR="004A565B">
        <w:rPr>
          <w:rFonts w:cs="Arial"/>
        </w:rPr>
        <w:t>, ironstone</w:t>
      </w:r>
      <w:r w:rsidR="29DCE8EE">
        <w:rPr>
          <w:rFonts w:cs="Arial"/>
        </w:rPr>
        <w:t>,</w:t>
      </w:r>
      <w:r w:rsidR="004A565B">
        <w:rPr>
          <w:rFonts w:cs="Arial"/>
        </w:rPr>
        <w:t xml:space="preserve"> and recently burnt communities</w:t>
      </w:r>
      <w:r w:rsidRPr="62ABC1D7">
        <w:rPr>
          <w:rFonts w:cs="Arial"/>
        </w:rPr>
        <w:t xml:space="preserve">. During the eight days of survey, </w:t>
      </w:r>
      <w:r w:rsidR="0002385F" w:rsidRPr="62ABC1D7">
        <w:rPr>
          <w:rFonts w:cs="Arial"/>
        </w:rPr>
        <w:t>5</w:t>
      </w:r>
      <w:r w:rsidR="00FA5542">
        <w:rPr>
          <w:rFonts w:cs="Arial"/>
        </w:rPr>
        <w:t>3</w:t>
      </w:r>
      <w:r w:rsidR="005258B3">
        <w:rPr>
          <w:rFonts w:cs="Arial"/>
        </w:rPr>
        <w:t>3</w:t>
      </w:r>
      <w:r w:rsidRPr="62ABC1D7">
        <w:rPr>
          <w:rFonts w:cs="Arial"/>
        </w:rPr>
        <w:t xml:space="preserve"> botanical voucher collections and </w:t>
      </w:r>
      <w:r w:rsidR="70B801EE" w:rsidRPr="62ABC1D7">
        <w:rPr>
          <w:rFonts w:cs="Arial"/>
        </w:rPr>
        <w:t xml:space="preserve">thirteen </w:t>
      </w:r>
      <w:r w:rsidRPr="62ABC1D7">
        <w:rPr>
          <w:rFonts w:cs="Arial"/>
        </w:rPr>
        <w:t>observations were gathered</w:t>
      </w:r>
      <w:r w:rsidR="1842933B" w:rsidRPr="62ABC1D7">
        <w:rPr>
          <w:rFonts w:cs="Arial"/>
        </w:rPr>
        <w:t>, together</w:t>
      </w:r>
      <w:r w:rsidRPr="62ABC1D7">
        <w:rPr>
          <w:rFonts w:cs="Arial"/>
        </w:rPr>
        <w:t xml:space="preserve"> comprising </w:t>
      </w:r>
      <w:r w:rsidR="008A7752">
        <w:rPr>
          <w:rFonts w:cs="Arial"/>
        </w:rPr>
        <w:t>32</w:t>
      </w:r>
      <w:r w:rsidR="0039115C">
        <w:rPr>
          <w:rFonts w:cs="Arial"/>
        </w:rPr>
        <w:t>6</w:t>
      </w:r>
      <w:r w:rsidRPr="62ABC1D7">
        <w:rPr>
          <w:rFonts w:cs="Arial"/>
        </w:rPr>
        <w:t xml:space="preserve"> unique vascular plant taxa</w:t>
      </w:r>
      <w:r w:rsidR="008A7752">
        <w:rPr>
          <w:rFonts w:cs="Arial"/>
        </w:rPr>
        <w:t xml:space="preserve"> from </w:t>
      </w:r>
      <w:r w:rsidR="000E2EB0">
        <w:rPr>
          <w:rFonts w:cs="Arial"/>
        </w:rPr>
        <w:t xml:space="preserve">61 </w:t>
      </w:r>
      <w:r w:rsidR="00173168">
        <w:rPr>
          <w:rFonts w:cs="Arial"/>
        </w:rPr>
        <w:t>families</w:t>
      </w:r>
      <w:r w:rsidRPr="62ABC1D7">
        <w:rPr>
          <w:rFonts w:cs="Arial"/>
        </w:rPr>
        <w:t xml:space="preserve">. </w:t>
      </w:r>
      <w:r w:rsidR="00213505">
        <w:rPr>
          <w:rFonts w:cs="Arial"/>
        </w:rPr>
        <w:t>Many c</w:t>
      </w:r>
      <w:r w:rsidRPr="62ABC1D7">
        <w:rPr>
          <w:rFonts w:cs="Arial"/>
        </w:rPr>
        <w:t>onservation</w:t>
      </w:r>
      <w:r w:rsidR="1FA7D22C" w:rsidRPr="62ABC1D7">
        <w:rPr>
          <w:rFonts w:cs="Arial"/>
        </w:rPr>
        <w:t>-</w:t>
      </w:r>
      <w:r w:rsidRPr="62ABC1D7">
        <w:rPr>
          <w:rFonts w:cs="Arial"/>
        </w:rPr>
        <w:t xml:space="preserve">listed taxa </w:t>
      </w:r>
      <w:r w:rsidR="00213505">
        <w:rPr>
          <w:rFonts w:cs="Arial"/>
        </w:rPr>
        <w:t xml:space="preserve">(29) </w:t>
      </w:r>
      <w:r w:rsidRPr="62ABC1D7">
        <w:rPr>
          <w:rFonts w:cs="Arial"/>
        </w:rPr>
        <w:t xml:space="preserve">were recorded, along with </w:t>
      </w:r>
      <w:r w:rsidR="00CA68D5">
        <w:rPr>
          <w:rFonts w:cs="Arial"/>
        </w:rPr>
        <w:t>twelve</w:t>
      </w:r>
      <w:r w:rsidRPr="62ABC1D7">
        <w:rPr>
          <w:rFonts w:cs="Arial"/>
        </w:rPr>
        <w:t xml:space="preserve"> </w:t>
      </w:r>
      <w:r w:rsidR="005B2DB2">
        <w:rPr>
          <w:rFonts w:cs="Arial"/>
        </w:rPr>
        <w:t>introduced</w:t>
      </w:r>
      <w:r w:rsidRPr="62ABC1D7">
        <w:rPr>
          <w:rFonts w:cs="Arial"/>
        </w:rPr>
        <w:t xml:space="preserve"> taxa. </w:t>
      </w:r>
      <w:proofErr w:type="gramStart"/>
      <w:r w:rsidR="009C59C9">
        <w:rPr>
          <w:rFonts w:cs="Arial"/>
        </w:rPr>
        <w:t>A large number of</w:t>
      </w:r>
      <w:proofErr w:type="gramEnd"/>
      <w:r w:rsidRPr="0023636D">
        <w:rPr>
          <w:rFonts w:cs="Arial"/>
        </w:rPr>
        <w:t xml:space="preserve"> </w:t>
      </w:r>
      <w:r w:rsidR="00AC05F9">
        <w:rPr>
          <w:rFonts w:cs="Arial"/>
        </w:rPr>
        <w:t>records</w:t>
      </w:r>
      <w:r w:rsidR="009C59C9">
        <w:rPr>
          <w:rFonts w:cs="Arial"/>
        </w:rPr>
        <w:t xml:space="preserve"> (</w:t>
      </w:r>
      <w:r w:rsidR="001B6C30">
        <w:rPr>
          <w:rFonts w:cs="Arial"/>
        </w:rPr>
        <w:t>73</w:t>
      </w:r>
      <w:r w:rsidR="009C59C9">
        <w:rPr>
          <w:rFonts w:cs="Arial"/>
        </w:rPr>
        <w:t>)</w:t>
      </w:r>
      <w:r w:rsidRPr="0023636D">
        <w:rPr>
          <w:rFonts w:cs="Arial"/>
        </w:rPr>
        <w:t xml:space="preserve"> </w:t>
      </w:r>
      <w:r w:rsidR="00405D3C">
        <w:rPr>
          <w:rFonts w:cs="Arial"/>
        </w:rPr>
        <w:t xml:space="preserve">were </w:t>
      </w:r>
      <w:r w:rsidRPr="0023636D">
        <w:rPr>
          <w:rFonts w:cs="Arial"/>
        </w:rPr>
        <w:t>new records for the areas surveyed, filled a collection geographical gap for the region</w:t>
      </w:r>
      <w:r w:rsidR="0023636D">
        <w:rPr>
          <w:rFonts w:cs="Arial"/>
        </w:rPr>
        <w:t xml:space="preserve">, </w:t>
      </w:r>
      <w:r w:rsidR="009C59C9">
        <w:rPr>
          <w:rFonts w:cs="Arial"/>
        </w:rPr>
        <w:t xml:space="preserve">or </w:t>
      </w:r>
      <w:r w:rsidR="12D510E9">
        <w:rPr>
          <w:rFonts w:cs="Arial"/>
        </w:rPr>
        <w:t xml:space="preserve">were </w:t>
      </w:r>
      <w:r w:rsidR="009C59C9">
        <w:rPr>
          <w:rFonts w:cs="Arial"/>
        </w:rPr>
        <w:t>range extension</w:t>
      </w:r>
      <w:r w:rsidR="1D3D9C5E">
        <w:rPr>
          <w:rFonts w:cs="Arial"/>
        </w:rPr>
        <w:t>s</w:t>
      </w:r>
      <w:r w:rsidRPr="0023636D">
        <w:rPr>
          <w:rFonts w:cs="Arial"/>
        </w:rPr>
        <w:t>.</w:t>
      </w:r>
      <w:r w:rsidRPr="62ABC1D7">
        <w:rPr>
          <w:rFonts w:cs="Arial"/>
        </w:rPr>
        <w:t xml:space="preserve"> </w:t>
      </w:r>
      <w:r w:rsidR="00405A95">
        <w:rPr>
          <w:rFonts w:cs="Arial"/>
        </w:rPr>
        <w:t xml:space="preserve">Eight </w:t>
      </w:r>
      <w:r w:rsidR="0002385F" w:rsidRPr="62ABC1D7">
        <w:rPr>
          <w:rFonts w:cs="Arial"/>
        </w:rPr>
        <w:t xml:space="preserve">DBCA </w:t>
      </w:r>
      <w:r w:rsidR="00405A95">
        <w:rPr>
          <w:rFonts w:cs="Arial"/>
        </w:rPr>
        <w:t>c</w:t>
      </w:r>
      <w:r w:rsidR="0002385F" w:rsidRPr="62ABC1D7">
        <w:rPr>
          <w:rFonts w:cs="Arial"/>
        </w:rPr>
        <w:t>ons</w:t>
      </w:r>
      <w:r w:rsidR="00690EB8">
        <w:rPr>
          <w:rFonts w:cs="Arial"/>
        </w:rPr>
        <w:t>ervation</w:t>
      </w:r>
      <w:r w:rsidR="0002385F" w:rsidRPr="62ABC1D7">
        <w:rPr>
          <w:rFonts w:cs="Arial"/>
        </w:rPr>
        <w:t xml:space="preserve"> officers</w:t>
      </w:r>
      <w:r w:rsidR="00690EB8">
        <w:rPr>
          <w:rFonts w:cs="Arial"/>
        </w:rPr>
        <w:t xml:space="preserve"> </w:t>
      </w:r>
      <w:r w:rsidR="00690EB8" w:rsidRPr="5DB575A6">
        <w:rPr>
          <w:rFonts w:cs="Arial"/>
        </w:rPr>
        <w:t>a</w:t>
      </w:r>
      <w:r w:rsidR="008A46FD">
        <w:rPr>
          <w:rFonts w:cs="Arial"/>
        </w:rPr>
        <w:t>n</w:t>
      </w:r>
      <w:r w:rsidR="00690EB8" w:rsidRPr="5DB575A6">
        <w:rPr>
          <w:rFonts w:cs="Arial"/>
        </w:rPr>
        <w:t>d</w:t>
      </w:r>
      <w:r w:rsidR="0002385F" w:rsidRPr="62ABC1D7">
        <w:rPr>
          <w:rFonts w:cs="Arial"/>
        </w:rPr>
        <w:t xml:space="preserve"> park rangers, Nanda Traditional Owners, one Earthwatch staff member and </w:t>
      </w:r>
      <w:r w:rsidR="00537601">
        <w:rPr>
          <w:rStyle w:val="normaltextrun"/>
          <w:rFonts w:cs="Arial"/>
          <w:color w:val="000000"/>
          <w:shd w:val="clear" w:color="auto" w:fill="FFFFFF"/>
        </w:rPr>
        <w:t>four</w:t>
      </w:r>
      <w:r w:rsidRPr="62ABC1D7">
        <w:rPr>
          <w:rStyle w:val="normaltextrun"/>
          <w:rFonts w:cs="Arial"/>
          <w:color w:val="000000"/>
          <w:shd w:val="clear" w:color="auto" w:fill="FFFFFF"/>
        </w:rPr>
        <w:t xml:space="preserve"> BHP staff member</w:t>
      </w:r>
      <w:r w:rsidR="00537601">
        <w:rPr>
          <w:rStyle w:val="normaltextrun"/>
          <w:rFonts w:cs="Arial"/>
          <w:color w:val="000000"/>
          <w:shd w:val="clear" w:color="auto" w:fill="FFFFFF"/>
        </w:rPr>
        <w:t>s were</w:t>
      </w:r>
      <w:r w:rsidRPr="62ABC1D7">
        <w:rPr>
          <w:rStyle w:val="normaltextrun"/>
          <w:rFonts w:cs="Arial"/>
          <w:color w:val="000000"/>
          <w:shd w:val="clear" w:color="auto" w:fill="FFFFFF"/>
        </w:rPr>
        <w:t xml:space="preserve"> introduced to flora collecting</w:t>
      </w:r>
      <w:r w:rsidR="00537601">
        <w:rPr>
          <w:rStyle w:val="normaltextrun"/>
          <w:rFonts w:cs="Arial"/>
          <w:color w:val="000000"/>
          <w:shd w:val="clear" w:color="auto" w:fill="FFFFFF"/>
        </w:rPr>
        <w:t xml:space="preserve"> best practice</w:t>
      </w:r>
      <w:r w:rsidRPr="62ABC1D7">
        <w:rPr>
          <w:rStyle w:val="normaltextrun"/>
          <w:rFonts w:cs="Arial"/>
          <w:color w:val="000000"/>
          <w:shd w:val="clear" w:color="auto" w:fill="FFFFFF"/>
        </w:rPr>
        <w:t>. As part of the outreach component of the Bush Blitz, the team participated in a successful community day held in</w:t>
      </w:r>
      <w:r w:rsidR="0002385F" w:rsidRPr="62ABC1D7">
        <w:rPr>
          <w:rStyle w:val="normaltextrun"/>
          <w:rFonts w:cs="Arial"/>
          <w:color w:val="000000"/>
          <w:shd w:val="clear" w:color="auto" w:fill="FFFFFF"/>
        </w:rPr>
        <w:t xml:space="preserve"> Kalbarri</w:t>
      </w:r>
      <w:r w:rsidRPr="62ABC1D7">
        <w:rPr>
          <w:rStyle w:val="normaltextrun"/>
          <w:rFonts w:cs="Arial"/>
          <w:color w:val="000000"/>
          <w:shd w:val="clear" w:color="auto" w:fill="FFFFFF"/>
        </w:rPr>
        <w:t>.</w:t>
      </w:r>
    </w:p>
    <w:p w14:paraId="498C289E" w14:textId="11E72227" w:rsidR="007232B1" w:rsidRPr="00B834AA" w:rsidRDefault="0024637A">
      <w:pPr>
        <w:pStyle w:val="Heading1"/>
      </w:pPr>
      <w:bookmarkStart w:id="7" w:name="_Toc227323783"/>
      <w:r>
        <w:t>1.</w:t>
      </w:r>
      <w:r>
        <w:tab/>
      </w:r>
      <w:r w:rsidR="007232B1" w:rsidRPr="00B834AA">
        <w:t>Introduction</w:t>
      </w:r>
      <w:bookmarkEnd w:id="7"/>
      <w:r w:rsidR="000D07DB">
        <w:t xml:space="preserve"> </w:t>
      </w:r>
    </w:p>
    <w:p w14:paraId="69A25607" w14:textId="4EB102DC" w:rsidR="00E34477" w:rsidRDefault="00C42A6F" w:rsidP="00E34477">
      <w:pPr>
        <w:autoSpaceDE w:val="0"/>
        <w:autoSpaceDN w:val="0"/>
        <w:adjustRightInd w:val="0"/>
        <w:spacing w:after="0"/>
        <w:rPr>
          <w:rFonts w:cs="Arial"/>
          <w:color w:val="000000"/>
          <w:szCs w:val="22"/>
        </w:rPr>
      </w:pPr>
      <w:r>
        <w:rPr>
          <w:rFonts w:cs="Arial"/>
          <w:color w:val="000000" w:themeColor="text1"/>
          <w:szCs w:val="22"/>
        </w:rPr>
        <w:t xml:space="preserve">The Nanda </w:t>
      </w:r>
      <w:r w:rsidR="0088058B">
        <w:rPr>
          <w:rFonts w:cs="Arial"/>
          <w:color w:val="000000" w:themeColor="text1"/>
          <w:szCs w:val="22"/>
        </w:rPr>
        <w:t xml:space="preserve">Country </w:t>
      </w:r>
      <w:r>
        <w:rPr>
          <w:rFonts w:cs="Arial"/>
          <w:color w:val="000000" w:themeColor="text1"/>
          <w:szCs w:val="22"/>
        </w:rPr>
        <w:t>(Kalbarri)</w:t>
      </w:r>
      <w:r w:rsidR="00E34477">
        <w:rPr>
          <w:rFonts w:cs="Arial"/>
          <w:color w:val="000000" w:themeColor="text1"/>
          <w:szCs w:val="22"/>
        </w:rPr>
        <w:t xml:space="preserve"> Bush Blitz expedition was held in the </w:t>
      </w:r>
      <w:r w:rsidR="00B9337F">
        <w:rPr>
          <w:rFonts w:cs="Arial"/>
          <w:color w:val="000000" w:themeColor="text1"/>
          <w:szCs w:val="22"/>
        </w:rPr>
        <w:t>Geraldton Sandplains</w:t>
      </w:r>
      <w:r w:rsidR="00E34477">
        <w:rPr>
          <w:rFonts w:cs="Arial"/>
          <w:color w:val="000000" w:themeColor="text1"/>
          <w:szCs w:val="22"/>
        </w:rPr>
        <w:t xml:space="preserve"> region of Western Australia on Nanda Country</w:t>
      </w:r>
      <w:r>
        <w:rPr>
          <w:rFonts w:cs="Arial"/>
          <w:color w:val="000000" w:themeColor="text1"/>
          <w:szCs w:val="22"/>
        </w:rPr>
        <w:t xml:space="preserve">, from 21-31 October, towards the end of the </w:t>
      </w:r>
      <w:r w:rsidR="001E5989">
        <w:rPr>
          <w:rFonts w:cs="Arial"/>
          <w:color w:val="000000" w:themeColor="text1"/>
          <w:szCs w:val="22"/>
        </w:rPr>
        <w:t xml:space="preserve">annual </w:t>
      </w:r>
      <w:r>
        <w:rPr>
          <w:rFonts w:cs="Arial"/>
          <w:color w:val="000000" w:themeColor="text1"/>
          <w:szCs w:val="22"/>
        </w:rPr>
        <w:t>flowering season</w:t>
      </w:r>
      <w:r w:rsidR="00E34477">
        <w:rPr>
          <w:rFonts w:cs="Arial"/>
          <w:color w:val="000000" w:themeColor="text1"/>
          <w:szCs w:val="22"/>
        </w:rPr>
        <w:t xml:space="preserve">. </w:t>
      </w:r>
    </w:p>
    <w:p w14:paraId="13CB3AA4" w14:textId="2425AA52" w:rsidR="00E34477" w:rsidRDefault="00E34477" w:rsidP="00E34477">
      <w:pPr>
        <w:autoSpaceDE w:val="0"/>
        <w:autoSpaceDN w:val="0"/>
        <w:adjustRightInd w:val="0"/>
        <w:spacing w:after="0"/>
        <w:rPr>
          <w:rFonts w:cs="Arial"/>
          <w:color w:val="000000"/>
          <w:szCs w:val="22"/>
        </w:rPr>
      </w:pPr>
      <w:r>
        <w:rPr>
          <w:rFonts w:cs="Arial"/>
          <w:color w:val="000000" w:themeColor="text1"/>
          <w:szCs w:val="22"/>
        </w:rPr>
        <w:t>The specific land units that the expedition included</w:t>
      </w:r>
      <w:r w:rsidR="00C42A6F">
        <w:rPr>
          <w:rFonts w:cs="Arial"/>
          <w:color w:val="000000" w:themeColor="text1"/>
          <w:szCs w:val="22"/>
        </w:rPr>
        <w:t xml:space="preserve"> were</w:t>
      </w:r>
      <w:r>
        <w:rPr>
          <w:rFonts w:cs="Arial"/>
          <w:color w:val="000000" w:themeColor="text1"/>
          <w:szCs w:val="22"/>
        </w:rPr>
        <w:t xml:space="preserve">: </w:t>
      </w:r>
    </w:p>
    <w:p w14:paraId="38194154" w14:textId="5673C592" w:rsidR="00C42A6F" w:rsidRPr="00070DD7" w:rsidRDefault="00E34477" w:rsidP="00070DD7">
      <w:pPr>
        <w:pStyle w:val="ListParagraph"/>
        <w:numPr>
          <w:ilvl w:val="0"/>
          <w:numId w:val="13"/>
        </w:numPr>
        <w:autoSpaceDE w:val="0"/>
        <w:autoSpaceDN w:val="0"/>
        <w:adjustRightInd w:val="0"/>
        <w:spacing w:after="13"/>
        <w:rPr>
          <w:rFonts w:cs="Arial"/>
        </w:rPr>
      </w:pPr>
      <w:r w:rsidRPr="00070DD7">
        <w:rPr>
          <w:rFonts w:cs="Arial"/>
        </w:rPr>
        <w:t>Kalbarri National Park</w:t>
      </w:r>
      <w:r w:rsidR="00070DD7" w:rsidRPr="00070DD7">
        <w:rPr>
          <w:rFonts w:cs="Arial"/>
          <w:color w:val="000000" w:themeColor="text1"/>
        </w:rPr>
        <w:t>, managed by Department of Biodiversity, Conservation and Attractions</w:t>
      </w:r>
      <w:r w:rsidR="00EC13DC">
        <w:rPr>
          <w:rFonts w:cs="Arial"/>
          <w:color w:val="000000" w:themeColor="text1"/>
        </w:rPr>
        <w:t xml:space="preserve"> –</w:t>
      </w:r>
      <w:r w:rsidR="00070DD7" w:rsidRPr="00070DD7">
        <w:rPr>
          <w:rFonts w:cs="Arial"/>
          <w:color w:val="000000" w:themeColor="text1"/>
        </w:rPr>
        <w:t xml:space="preserve"> Parks and Wildlife;</w:t>
      </w:r>
    </w:p>
    <w:p w14:paraId="76954EDC" w14:textId="769CDF01" w:rsidR="00E34477" w:rsidRPr="00070DD7" w:rsidRDefault="00F0758C" w:rsidP="00070DD7">
      <w:pPr>
        <w:pStyle w:val="ListParagraph"/>
        <w:numPr>
          <w:ilvl w:val="0"/>
          <w:numId w:val="13"/>
        </w:numPr>
        <w:autoSpaceDE w:val="0"/>
        <w:autoSpaceDN w:val="0"/>
        <w:adjustRightInd w:val="0"/>
        <w:spacing w:after="13"/>
        <w:rPr>
          <w:rFonts w:cs="Arial"/>
          <w:color w:val="000000" w:themeColor="text1"/>
        </w:rPr>
      </w:pPr>
      <w:r w:rsidRPr="00070DD7">
        <w:rPr>
          <w:rFonts w:cs="Arial"/>
          <w:color w:val="000000" w:themeColor="text1"/>
        </w:rPr>
        <w:t>Nanda Reserves</w:t>
      </w:r>
      <w:r w:rsidR="00E34477" w:rsidRPr="00070DD7">
        <w:rPr>
          <w:rFonts w:cs="Arial"/>
          <w:color w:val="000000" w:themeColor="text1"/>
        </w:rPr>
        <w:t>, managed by Department of Biodiversity, Conservation and Attractions</w:t>
      </w:r>
      <w:r w:rsidR="005C3943">
        <w:rPr>
          <w:rFonts w:cs="Arial"/>
          <w:color w:val="000000" w:themeColor="text1"/>
        </w:rPr>
        <w:t xml:space="preserve"> -</w:t>
      </w:r>
      <w:r w:rsidR="00E34477" w:rsidRPr="00070DD7">
        <w:rPr>
          <w:rFonts w:cs="Arial"/>
          <w:color w:val="000000" w:themeColor="text1"/>
        </w:rPr>
        <w:t xml:space="preserve"> Parks and Wildlife</w:t>
      </w:r>
      <w:r w:rsidR="00C42A6F" w:rsidRPr="00070DD7">
        <w:rPr>
          <w:rFonts w:cs="Arial"/>
          <w:color w:val="000000" w:themeColor="text1"/>
        </w:rPr>
        <w:t>; and</w:t>
      </w:r>
    </w:p>
    <w:p w14:paraId="58FF5158" w14:textId="252E5169" w:rsidR="00E34477" w:rsidRPr="00070DD7" w:rsidRDefault="00F111F0" w:rsidP="00070DD7">
      <w:pPr>
        <w:pStyle w:val="ListParagraph"/>
        <w:numPr>
          <w:ilvl w:val="0"/>
          <w:numId w:val="13"/>
        </w:numPr>
        <w:autoSpaceDE w:val="0"/>
        <w:autoSpaceDN w:val="0"/>
        <w:adjustRightInd w:val="0"/>
        <w:spacing w:after="13"/>
        <w:rPr>
          <w:rFonts w:cs="Arial"/>
          <w:color w:val="000000" w:themeColor="text1"/>
        </w:rPr>
      </w:pPr>
      <w:r w:rsidRPr="00070DD7">
        <w:rPr>
          <w:rFonts w:cs="Arial"/>
          <w:color w:val="000000" w:themeColor="text1"/>
        </w:rPr>
        <w:t>Eurar</w:t>
      </w:r>
      <w:r w:rsidR="00905D08" w:rsidRPr="00070DD7">
        <w:rPr>
          <w:rFonts w:cs="Arial"/>
          <w:color w:val="000000" w:themeColor="text1"/>
        </w:rPr>
        <w:t>d</w:t>
      </w:r>
      <w:r w:rsidRPr="00070DD7">
        <w:rPr>
          <w:rFonts w:cs="Arial"/>
          <w:color w:val="000000" w:themeColor="text1"/>
        </w:rPr>
        <w:t xml:space="preserve">y Reserve, managed by </w:t>
      </w:r>
      <w:r w:rsidR="00F0758C" w:rsidRPr="00070DD7">
        <w:rPr>
          <w:rFonts w:cs="Arial"/>
          <w:color w:val="000000" w:themeColor="text1"/>
        </w:rPr>
        <w:t>Bush Heritage Australia</w:t>
      </w:r>
      <w:r w:rsidR="00070DD7">
        <w:rPr>
          <w:rFonts w:cs="Arial"/>
          <w:color w:val="000000" w:themeColor="text1"/>
        </w:rPr>
        <w:t>.</w:t>
      </w:r>
    </w:p>
    <w:p w14:paraId="498C28A0" w14:textId="0E3F576E" w:rsidR="001550A1" w:rsidRPr="007C1CAD" w:rsidRDefault="00905D08" w:rsidP="007C1CAD">
      <w:pPr>
        <w:autoSpaceDE w:val="0"/>
        <w:autoSpaceDN w:val="0"/>
        <w:adjustRightInd w:val="0"/>
        <w:spacing w:after="0"/>
        <w:rPr>
          <w:rFonts w:cs="Arial"/>
          <w:color w:val="000000" w:themeColor="text1"/>
        </w:rPr>
      </w:pPr>
      <w:r w:rsidRPr="62ABC1D7">
        <w:rPr>
          <w:rFonts w:cs="Arial"/>
          <w:color w:val="000000" w:themeColor="text1"/>
        </w:rPr>
        <w:t xml:space="preserve">While Kalbarri National Park and </w:t>
      </w:r>
      <w:r w:rsidR="00D41EC1" w:rsidRPr="62ABC1D7">
        <w:rPr>
          <w:rFonts w:cs="Arial"/>
          <w:color w:val="000000" w:themeColor="text1"/>
        </w:rPr>
        <w:t>Eurardy Reserve have been</w:t>
      </w:r>
      <w:r w:rsidR="00E34477" w:rsidRPr="62ABC1D7">
        <w:rPr>
          <w:rFonts w:cs="Arial"/>
          <w:color w:val="000000" w:themeColor="text1"/>
        </w:rPr>
        <w:t xml:space="preserve"> reasonably well surveyed for flora</w:t>
      </w:r>
      <w:r w:rsidR="00DE65D5" w:rsidRPr="62ABC1D7">
        <w:rPr>
          <w:rFonts w:cs="Arial"/>
          <w:color w:val="000000" w:themeColor="text1"/>
        </w:rPr>
        <w:t xml:space="preserve"> (</w:t>
      </w:r>
      <w:r w:rsidR="00735682" w:rsidRPr="62ABC1D7">
        <w:rPr>
          <w:rFonts w:cs="Arial"/>
          <w:color w:val="000000" w:themeColor="text1"/>
        </w:rPr>
        <w:t>13,000 vouchered specimens of 1,900 taxa)</w:t>
      </w:r>
      <w:r w:rsidR="00D41EC1" w:rsidRPr="62ABC1D7">
        <w:rPr>
          <w:rFonts w:cs="Arial"/>
          <w:color w:val="000000" w:themeColor="text1"/>
        </w:rPr>
        <w:t xml:space="preserve">, the </w:t>
      </w:r>
      <w:r w:rsidR="00172083" w:rsidRPr="62ABC1D7">
        <w:rPr>
          <w:rFonts w:cs="Arial"/>
          <w:color w:val="000000" w:themeColor="text1"/>
        </w:rPr>
        <w:t xml:space="preserve">more northern </w:t>
      </w:r>
      <w:r w:rsidR="00D41EC1" w:rsidRPr="62ABC1D7">
        <w:rPr>
          <w:rFonts w:cs="Arial"/>
          <w:color w:val="000000" w:themeColor="text1"/>
        </w:rPr>
        <w:t xml:space="preserve">Nanda </w:t>
      </w:r>
      <w:r w:rsidR="00172083" w:rsidRPr="62ABC1D7">
        <w:rPr>
          <w:rFonts w:cs="Arial"/>
          <w:color w:val="000000" w:themeColor="text1"/>
        </w:rPr>
        <w:t>Reserves</w:t>
      </w:r>
      <w:r w:rsidR="00E34477" w:rsidRPr="62ABC1D7">
        <w:rPr>
          <w:rFonts w:cs="Arial"/>
          <w:color w:val="000000" w:themeColor="text1"/>
        </w:rPr>
        <w:t xml:space="preserve"> </w:t>
      </w:r>
      <w:r w:rsidR="00A33C7B" w:rsidRPr="62ABC1D7">
        <w:rPr>
          <w:rFonts w:cs="Arial"/>
          <w:color w:val="000000" w:themeColor="text1"/>
        </w:rPr>
        <w:t xml:space="preserve">have not been well collected </w:t>
      </w:r>
      <w:r w:rsidR="00E34477" w:rsidRPr="62ABC1D7">
        <w:rPr>
          <w:rFonts w:cs="Arial"/>
          <w:color w:val="000000" w:themeColor="text1"/>
        </w:rPr>
        <w:t>(</w:t>
      </w:r>
      <w:r w:rsidR="00A33C7B" w:rsidRPr="62ABC1D7">
        <w:rPr>
          <w:rFonts w:cs="Arial"/>
          <w:color w:val="000000" w:themeColor="text1"/>
        </w:rPr>
        <w:t>approx. 1</w:t>
      </w:r>
      <w:r w:rsidR="00DE65D5" w:rsidRPr="62ABC1D7">
        <w:rPr>
          <w:rFonts w:cs="Arial"/>
          <w:color w:val="000000" w:themeColor="text1"/>
        </w:rPr>
        <w:t>,</w:t>
      </w:r>
      <w:r w:rsidR="00A33C7B" w:rsidRPr="62ABC1D7">
        <w:rPr>
          <w:rFonts w:cs="Arial"/>
          <w:color w:val="000000" w:themeColor="text1"/>
        </w:rPr>
        <w:t>000</w:t>
      </w:r>
      <w:r w:rsidR="00E34477" w:rsidRPr="62ABC1D7">
        <w:rPr>
          <w:rFonts w:cs="Arial"/>
          <w:color w:val="000000" w:themeColor="text1"/>
        </w:rPr>
        <w:t xml:space="preserve"> vouchered specimens comprising </w:t>
      </w:r>
      <w:r w:rsidR="007052A5" w:rsidRPr="62ABC1D7">
        <w:rPr>
          <w:rFonts w:cs="Arial"/>
          <w:color w:val="000000" w:themeColor="text1"/>
        </w:rPr>
        <w:t>around 400</w:t>
      </w:r>
      <w:r w:rsidR="00E34477" w:rsidRPr="62ABC1D7">
        <w:rPr>
          <w:rFonts w:cs="Arial"/>
          <w:color w:val="000000" w:themeColor="text1"/>
        </w:rPr>
        <w:t xml:space="preserve"> taxa (AVH</w:t>
      </w:r>
      <w:r w:rsidR="00E52F35" w:rsidRPr="62ABC1D7">
        <w:rPr>
          <w:rFonts w:cs="Arial"/>
          <w:color w:val="000000" w:themeColor="text1"/>
        </w:rPr>
        <w:t>,</w:t>
      </w:r>
      <w:r w:rsidR="00E34477" w:rsidRPr="62ABC1D7">
        <w:rPr>
          <w:rFonts w:cs="Arial"/>
          <w:color w:val="000000" w:themeColor="text1"/>
        </w:rPr>
        <w:t xml:space="preserve"> 202</w:t>
      </w:r>
      <w:r w:rsidR="00B9337F" w:rsidRPr="62ABC1D7">
        <w:rPr>
          <w:rFonts w:cs="Arial"/>
          <w:color w:val="000000" w:themeColor="text1"/>
        </w:rPr>
        <w:t>4</w:t>
      </w:r>
      <w:r w:rsidR="00E34477" w:rsidRPr="62ABC1D7">
        <w:rPr>
          <w:rFonts w:cs="Arial"/>
          <w:color w:val="000000" w:themeColor="text1"/>
        </w:rPr>
        <w:t xml:space="preserve">)), with </w:t>
      </w:r>
      <w:r w:rsidR="00735682" w:rsidRPr="62ABC1D7">
        <w:rPr>
          <w:rFonts w:cs="Arial"/>
          <w:color w:val="000000" w:themeColor="text1"/>
        </w:rPr>
        <w:t xml:space="preserve">80% of collections </w:t>
      </w:r>
      <w:r w:rsidR="002E7BA0" w:rsidRPr="62ABC1D7">
        <w:rPr>
          <w:rFonts w:cs="Arial"/>
          <w:color w:val="000000" w:themeColor="text1"/>
        </w:rPr>
        <w:t>being</w:t>
      </w:r>
      <w:r w:rsidR="00735682" w:rsidRPr="62ABC1D7">
        <w:rPr>
          <w:rFonts w:cs="Arial"/>
          <w:color w:val="000000" w:themeColor="text1"/>
        </w:rPr>
        <w:t xml:space="preserve"> made during the</w:t>
      </w:r>
      <w:r w:rsidR="00057AAD" w:rsidRPr="62ABC1D7">
        <w:rPr>
          <w:rFonts w:cs="Arial"/>
          <w:color w:val="000000" w:themeColor="text1"/>
        </w:rPr>
        <w:t xml:space="preserve"> </w:t>
      </w:r>
      <w:r w:rsidR="00E52F35" w:rsidRPr="62ABC1D7">
        <w:rPr>
          <w:rFonts w:cs="Arial"/>
          <w:color w:val="000000" w:themeColor="text1"/>
        </w:rPr>
        <w:t xml:space="preserve">typical </w:t>
      </w:r>
      <w:r w:rsidR="00057AAD" w:rsidRPr="62ABC1D7">
        <w:rPr>
          <w:rFonts w:cs="Arial"/>
          <w:color w:val="000000" w:themeColor="text1"/>
        </w:rPr>
        <w:t xml:space="preserve">flowering season of August to </w:t>
      </w:r>
      <w:r w:rsidR="002E7BA0" w:rsidRPr="62ABC1D7">
        <w:rPr>
          <w:rFonts w:cs="Arial"/>
          <w:color w:val="000000" w:themeColor="text1"/>
        </w:rPr>
        <w:t xml:space="preserve">(early) </w:t>
      </w:r>
      <w:r w:rsidR="00057AAD" w:rsidRPr="62ABC1D7">
        <w:rPr>
          <w:rFonts w:cs="Arial"/>
          <w:color w:val="000000" w:themeColor="text1"/>
        </w:rPr>
        <w:t>October</w:t>
      </w:r>
      <w:r w:rsidR="009E30FA" w:rsidRPr="62ABC1D7">
        <w:rPr>
          <w:rFonts w:cs="Arial"/>
          <w:color w:val="000000" w:themeColor="text1"/>
        </w:rPr>
        <w:t>.</w:t>
      </w:r>
      <w:r w:rsidR="00057AAD" w:rsidRPr="62ABC1D7">
        <w:rPr>
          <w:rFonts w:cs="Arial"/>
          <w:color w:val="000000" w:themeColor="text1"/>
        </w:rPr>
        <w:t xml:space="preserve"> </w:t>
      </w:r>
      <w:r w:rsidR="00925D59" w:rsidRPr="62ABC1D7">
        <w:rPr>
          <w:rFonts w:cs="Arial"/>
          <w:color w:val="000000" w:themeColor="text1"/>
        </w:rPr>
        <w:t xml:space="preserve">The </w:t>
      </w:r>
      <w:r w:rsidR="0053003A" w:rsidRPr="62ABC1D7">
        <w:rPr>
          <w:rFonts w:cs="Arial"/>
          <w:color w:val="000000" w:themeColor="text1"/>
        </w:rPr>
        <w:t xml:space="preserve">Nanda </w:t>
      </w:r>
      <w:r w:rsidR="0088058B">
        <w:rPr>
          <w:rFonts w:cs="Arial"/>
          <w:color w:val="000000" w:themeColor="text1"/>
        </w:rPr>
        <w:t xml:space="preserve">Country </w:t>
      </w:r>
      <w:r w:rsidR="00925D59" w:rsidRPr="62ABC1D7">
        <w:rPr>
          <w:rFonts w:cs="Arial"/>
          <w:color w:val="000000" w:themeColor="text1"/>
        </w:rPr>
        <w:t>Bush Blitz region</w:t>
      </w:r>
      <w:r w:rsidR="00F24FFA" w:rsidRPr="62ABC1D7">
        <w:rPr>
          <w:rFonts w:cs="Arial"/>
          <w:color w:val="000000" w:themeColor="text1"/>
        </w:rPr>
        <w:t xml:space="preserve"> experienced </w:t>
      </w:r>
      <w:r w:rsidR="00826093" w:rsidRPr="62ABC1D7">
        <w:rPr>
          <w:rFonts w:cs="Arial"/>
          <w:color w:val="000000" w:themeColor="text1"/>
        </w:rPr>
        <w:t xml:space="preserve">a </w:t>
      </w:r>
      <w:r w:rsidR="00220013" w:rsidRPr="62ABC1D7">
        <w:rPr>
          <w:rFonts w:cs="Arial"/>
          <w:color w:val="000000" w:themeColor="text1"/>
        </w:rPr>
        <w:t xml:space="preserve">significantly </w:t>
      </w:r>
      <w:r w:rsidR="00826093" w:rsidRPr="62ABC1D7">
        <w:rPr>
          <w:rFonts w:cs="Arial"/>
          <w:color w:val="000000" w:themeColor="text1"/>
        </w:rPr>
        <w:t xml:space="preserve">wetter than average </w:t>
      </w:r>
      <w:r w:rsidR="00424108" w:rsidRPr="62ABC1D7">
        <w:rPr>
          <w:rFonts w:cs="Arial"/>
          <w:color w:val="000000" w:themeColor="text1"/>
        </w:rPr>
        <w:t xml:space="preserve">and later </w:t>
      </w:r>
      <w:r w:rsidR="00F90E90" w:rsidRPr="62ABC1D7">
        <w:rPr>
          <w:rFonts w:cs="Arial"/>
          <w:color w:val="000000" w:themeColor="text1"/>
        </w:rPr>
        <w:t>winter rainfall season, and an unexpected high rainfall event the week prior to the expedition in October (BOM, 2025) resulting in a</w:t>
      </w:r>
      <w:r w:rsidR="00424108" w:rsidRPr="62ABC1D7">
        <w:rPr>
          <w:rFonts w:cs="Arial"/>
          <w:color w:val="000000" w:themeColor="text1"/>
        </w:rPr>
        <w:t>n</w:t>
      </w:r>
      <w:r w:rsidR="00F90E90" w:rsidRPr="62ABC1D7">
        <w:rPr>
          <w:rFonts w:cs="Arial"/>
          <w:color w:val="000000" w:themeColor="text1"/>
        </w:rPr>
        <w:t xml:space="preserve"> extended flowering period</w:t>
      </w:r>
      <w:r w:rsidR="00FD5EE7" w:rsidRPr="62ABC1D7">
        <w:rPr>
          <w:rFonts w:cs="Arial"/>
          <w:color w:val="000000" w:themeColor="text1"/>
        </w:rPr>
        <w:t>, and an expectation of finding taxa not usually recorded from the area</w:t>
      </w:r>
      <w:r w:rsidR="00F90E90" w:rsidRPr="62ABC1D7">
        <w:rPr>
          <w:rFonts w:cs="Arial"/>
          <w:color w:val="000000" w:themeColor="text1"/>
        </w:rPr>
        <w:t>.</w:t>
      </w:r>
      <w:r w:rsidR="0039226D" w:rsidRPr="62ABC1D7">
        <w:rPr>
          <w:rFonts w:cs="Arial"/>
          <w:color w:val="000000" w:themeColor="text1"/>
        </w:rPr>
        <w:t xml:space="preserve"> </w:t>
      </w:r>
    </w:p>
    <w:p w14:paraId="498C28A2" w14:textId="4E4070D9" w:rsidR="00166625" w:rsidRDefault="0024637A" w:rsidP="007C1CAD">
      <w:pPr>
        <w:pStyle w:val="Heading1"/>
      </w:pPr>
      <w:bookmarkStart w:id="8" w:name="_Toc227323784"/>
      <w:r>
        <w:t>2.</w:t>
      </w:r>
      <w:r>
        <w:tab/>
      </w:r>
      <w:r w:rsidR="007232B1" w:rsidRPr="00B834AA">
        <w:t>Methods</w:t>
      </w:r>
      <w:bookmarkEnd w:id="8"/>
    </w:p>
    <w:p w14:paraId="498C28A3" w14:textId="77777777" w:rsidR="007232B1" w:rsidRPr="00B834AA" w:rsidRDefault="0024637A" w:rsidP="00E638F5">
      <w:pPr>
        <w:pStyle w:val="Heading2"/>
      </w:pPr>
      <w:bookmarkStart w:id="9" w:name="_Toc227323785"/>
      <w:r w:rsidRPr="62ABC1D7">
        <w:t>2.1</w:t>
      </w:r>
      <w:r>
        <w:tab/>
      </w:r>
      <w:r w:rsidR="007232B1" w:rsidRPr="62ABC1D7">
        <w:t>Site selection</w:t>
      </w:r>
      <w:bookmarkEnd w:id="9"/>
    </w:p>
    <w:p w14:paraId="3D3AD570" w14:textId="6A58BD4C" w:rsidR="00866338" w:rsidRDefault="00BD581E" w:rsidP="00BD581E">
      <w:pPr>
        <w:rPr>
          <w:rFonts w:cs="Arial"/>
        </w:rPr>
      </w:pPr>
      <w:r w:rsidRPr="6FB7E547">
        <w:rPr>
          <w:rFonts w:cs="Arial"/>
        </w:rPr>
        <w:t xml:space="preserve">Sites were selected based on </w:t>
      </w:r>
      <w:r w:rsidR="006C6A2B" w:rsidRPr="6FB7E547">
        <w:rPr>
          <w:rFonts w:cs="Arial"/>
        </w:rPr>
        <w:t>low collection density of</w:t>
      </w:r>
      <w:r w:rsidR="5C1A86F9" w:rsidRPr="6FB7E547">
        <w:rPr>
          <w:rFonts w:cs="Arial"/>
        </w:rPr>
        <w:t xml:space="preserve"> </w:t>
      </w:r>
      <w:r w:rsidR="006C6A2B" w:rsidRPr="6FB7E547">
        <w:rPr>
          <w:rFonts w:cs="Arial"/>
        </w:rPr>
        <w:t>areas</w:t>
      </w:r>
      <w:r w:rsidRPr="6FB7E547">
        <w:rPr>
          <w:rFonts w:cs="Arial"/>
        </w:rPr>
        <w:t xml:space="preserve"> (as documented by vouchered collections in Australian herbaria </w:t>
      </w:r>
      <w:r w:rsidR="00CF7C44" w:rsidRPr="6FB7E547">
        <w:rPr>
          <w:rFonts w:cs="Arial"/>
        </w:rPr>
        <w:t>(AVH 2024</w:t>
      </w:r>
      <w:r w:rsidRPr="6FB7E547">
        <w:rPr>
          <w:rFonts w:cs="Arial"/>
        </w:rPr>
        <w:t>)</w:t>
      </w:r>
      <w:r w:rsidR="00AF748B">
        <w:rPr>
          <w:rFonts w:cs="Arial"/>
        </w:rPr>
        <w:t>)</w:t>
      </w:r>
      <w:r w:rsidRPr="6FB7E547">
        <w:rPr>
          <w:rFonts w:cs="Arial"/>
        </w:rPr>
        <w:t>, availability/accessibility to fresh water, accessibility by car</w:t>
      </w:r>
      <w:r w:rsidR="00CB7E4F">
        <w:rPr>
          <w:rFonts w:cs="Arial"/>
        </w:rPr>
        <w:t xml:space="preserve"> or helicopter</w:t>
      </w:r>
      <w:r w:rsidRPr="6FB7E547">
        <w:rPr>
          <w:rFonts w:cs="Arial"/>
        </w:rPr>
        <w:t xml:space="preserve">, permission to enter and collect in an area, and </w:t>
      </w:r>
      <w:r w:rsidR="00CC5FCC" w:rsidRPr="6FB7E547">
        <w:rPr>
          <w:rFonts w:cs="Arial"/>
        </w:rPr>
        <w:t>recommendations</w:t>
      </w:r>
      <w:r w:rsidRPr="6FB7E547">
        <w:rPr>
          <w:rFonts w:cs="Arial"/>
        </w:rPr>
        <w:t xml:space="preserve"> by</w:t>
      </w:r>
      <w:r w:rsidR="00CF7C44" w:rsidRPr="6FB7E547">
        <w:rPr>
          <w:rFonts w:cs="Arial"/>
        </w:rPr>
        <w:t xml:space="preserve"> </w:t>
      </w:r>
      <w:r w:rsidR="00017A36">
        <w:rPr>
          <w:rFonts w:cs="Arial"/>
        </w:rPr>
        <w:t>T</w:t>
      </w:r>
      <w:r w:rsidR="00CF7C44" w:rsidRPr="6FB7E547">
        <w:rPr>
          <w:rFonts w:cs="Arial"/>
        </w:rPr>
        <w:t xml:space="preserve">raditional </w:t>
      </w:r>
      <w:r w:rsidR="00017A36">
        <w:rPr>
          <w:rFonts w:cs="Arial"/>
        </w:rPr>
        <w:t>O</w:t>
      </w:r>
      <w:r w:rsidR="00CF7C44" w:rsidRPr="6FB7E547">
        <w:rPr>
          <w:rFonts w:cs="Arial"/>
        </w:rPr>
        <w:t>wner</w:t>
      </w:r>
      <w:r w:rsidR="00017A36">
        <w:rPr>
          <w:rFonts w:cs="Arial"/>
        </w:rPr>
        <w:t>s</w:t>
      </w:r>
      <w:r w:rsidR="009A0B40" w:rsidRPr="6FB7E547">
        <w:rPr>
          <w:rFonts w:cs="Arial"/>
        </w:rPr>
        <w:t xml:space="preserve"> and </w:t>
      </w:r>
      <w:r w:rsidR="00CF7C44" w:rsidRPr="6FB7E547">
        <w:rPr>
          <w:rFonts w:cs="Arial"/>
        </w:rPr>
        <w:t>land managers</w:t>
      </w:r>
      <w:r w:rsidR="009A0B40" w:rsidRPr="6FB7E547">
        <w:rPr>
          <w:rFonts w:cs="Arial"/>
        </w:rPr>
        <w:t>, and</w:t>
      </w:r>
      <w:r w:rsidRPr="6FB7E547">
        <w:rPr>
          <w:rFonts w:cs="Arial"/>
        </w:rPr>
        <w:t xml:space="preserve"> Bush Blitz teams visiting locations during the expedition (Table </w:t>
      </w:r>
      <w:r w:rsidR="00642438">
        <w:rPr>
          <w:rFonts w:cs="Arial"/>
        </w:rPr>
        <w:t>2</w:t>
      </w:r>
      <w:r w:rsidRPr="6FB7E547">
        <w:rPr>
          <w:rFonts w:cs="Arial"/>
        </w:rPr>
        <w:t xml:space="preserve">, Figure </w:t>
      </w:r>
      <w:r w:rsidR="005E599B">
        <w:rPr>
          <w:rFonts w:cs="Arial"/>
        </w:rPr>
        <w:t>1</w:t>
      </w:r>
      <w:r w:rsidRPr="6FB7E547">
        <w:rPr>
          <w:rFonts w:cs="Arial"/>
        </w:rPr>
        <w:t>). Areas were also selected by traversing regions by car or helicopter and selecting areas for voucher collection based on changes in vegetation type.</w:t>
      </w:r>
    </w:p>
    <w:p w14:paraId="18BF8558" w14:textId="77777777" w:rsidR="005F50F9" w:rsidRDefault="005F50F9" w:rsidP="00BD581E">
      <w:pPr>
        <w:rPr>
          <w:rFonts w:cs="Arial"/>
        </w:rPr>
      </w:pPr>
    </w:p>
    <w:p w14:paraId="58AB37E3" w14:textId="77777777" w:rsidR="005F50F9" w:rsidRDefault="005F50F9" w:rsidP="00BD581E">
      <w:pPr>
        <w:rPr>
          <w:rFonts w:cs="Arial"/>
        </w:rPr>
      </w:pPr>
    </w:p>
    <w:p w14:paraId="02B14DC2" w14:textId="77777777" w:rsidR="005F50F9" w:rsidRDefault="005F50F9" w:rsidP="00BD581E">
      <w:pPr>
        <w:rPr>
          <w:rFonts w:cs="Arial"/>
        </w:rPr>
      </w:pPr>
    </w:p>
    <w:tbl>
      <w:tblPr>
        <w:tblStyle w:val="TableGrid"/>
        <w:tblW w:w="0" w:type="auto"/>
        <w:tblLook w:val="04A0" w:firstRow="1" w:lastRow="0" w:firstColumn="1" w:lastColumn="0" w:noHBand="0" w:noVBand="1"/>
      </w:tblPr>
      <w:tblGrid>
        <w:gridCol w:w="1696"/>
        <w:gridCol w:w="2720"/>
        <w:gridCol w:w="2457"/>
        <w:gridCol w:w="2301"/>
      </w:tblGrid>
      <w:tr w:rsidR="00906B15" w14:paraId="328E6A9A" w14:textId="77777777" w:rsidTr="00353D6C">
        <w:trPr>
          <w:tblHeader/>
        </w:trPr>
        <w:tc>
          <w:tcPr>
            <w:tcW w:w="9174" w:type="dxa"/>
            <w:gridSpan w:val="4"/>
            <w:tcBorders>
              <w:top w:val="single" w:sz="4" w:space="0" w:color="auto"/>
              <w:left w:val="single" w:sz="4" w:space="0" w:color="auto"/>
              <w:bottom w:val="single" w:sz="4" w:space="0" w:color="auto"/>
              <w:right w:val="single" w:sz="4" w:space="0" w:color="auto"/>
            </w:tcBorders>
          </w:tcPr>
          <w:p w14:paraId="013D951F" w14:textId="4C61EDE4" w:rsidR="00906B15" w:rsidRDefault="248468ED" w:rsidP="6FB7E547">
            <w:pPr>
              <w:rPr>
                <w:rFonts w:cs="Arial"/>
                <w:b/>
                <w:bCs/>
                <w:sz w:val="20"/>
                <w:szCs w:val="20"/>
              </w:rPr>
            </w:pPr>
            <w:r w:rsidRPr="6FB7E547">
              <w:rPr>
                <w:b/>
                <w:bCs/>
                <w:sz w:val="20"/>
                <w:szCs w:val="20"/>
              </w:rPr>
              <w:lastRenderedPageBreak/>
              <w:t xml:space="preserve">Table </w:t>
            </w:r>
            <w:r w:rsidR="00642438">
              <w:rPr>
                <w:b/>
                <w:bCs/>
                <w:sz w:val="20"/>
                <w:szCs w:val="20"/>
              </w:rPr>
              <w:t>2</w:t>
            </w:r>
            <w:r w:rsidR="0CE01473" w:rsidRPr="6FB7E547">
              <w:rPr>
                <w:b/>
                <w:bCs/>
                <w:sz w:val="20"/>
                <w:szCs w:val="20"/>
              </w:rPr>
              <w:t>.</w:t>
            </w:r>
            <w:r w:rsidRPr="6FB7E547">
              <w:rPr>
                <w:b/>
                <w:bCs/>
                <w:sz w:val="20"/>
                <w:szCs w:val="20"/>
              </w:rPr>
              <w:t xml:space="preserve"> Site descriptions for the Nanda Bush Blitz</w:t>
            </w:r>
          </w:p>
        </w:tc>
      </w:tr>
      <w:tr w:rsidR="00906B15" w14:paraId="21AF5111" w14:textId="77777777" w:rsidTr="00353D6C">
        <w:trPr>
          <w:tblHeader/>
        </w:trPr>
        <w:tc>
          <w:tcPr>
            <w:tcW w:w="1696" w:type="dxa"/>
            <w:tcBorders>
              <w:top w:val="single" w:sz="4" w:space="0" w:color="auto"/>
              <w:left w:val="single" w:sz="4" w:space="0" w:color="auto"/>
              <w:bottom w:val="single" w:sz="4" w:space="0" w:color="auto"/>
              <w:right w:val="single" w:sz="4" w:space="0" w:color="auto"/>
            </w:tcBorders>
          </w:tcPr>
          <w:p w14:paraId="1C9C7376" w14:textId="77777777" w:rsidR="00906B15" w:rsidRDefault="248468ED" w:rsidP="6FB7E547">
            <w:pPr>
              <w:rPr>
                <w:rFonts w:cs="Arial"/>
                <w:b/>
                <w:bCs/>
                <w:sz w:val="20"/>
                <w:szCs w:val="20"/>
              </w:rPr>
            </w:pPr>
            <w:r w:rsidRPr="6FB7E547">
              <w:rPr>
                <w:rFonts w:cs="Arial"/>
                <w:b/>
                <w:bCs/>
                <w:sz w:val="20"/>
                <w:szCs w:val="20"/>
              </w:rPr>
              <w:t>Date</w:t>
            </w:r>
          </w:p>
        </w:tc>
        <w:tc>
          <w:tcPr>
            <w:tcW w:w="2720" w:type="dxa"/>
            <w:tcBorders>
              <w:top w:val="single" w:sz="4" w:space="0" w:color="auto"/>
              <w:left w:val="single" w:sz="4" w:space="0" w:color="auto"/>
              <w:bottom w:val="single" w:sz="4" w:space="0" w:color="auto"/>
              <w:right w:val="single" w:sz="4" w:space="0" w:color="auto"/>
            </w:tcBorders>
          </w:tcPr>
          <w:p w14:paraId="390628DB" w14:textId="77777777" w:rsidR="00906B15" w:rsidRDefault="248468ED" w:rsidP="6FB7E547">
            <w:pPr>
              <w:rPr>
                <w:rFonts w:cs="Arial"/>
                <w:b/>
                <w:bCs/>
                <w:sz w:val="20"/>
                <w:szCs w:val="20"/>
              </w:rPr>
            </w:pPr>
            <w:r w:rsidRPr="6FB7E547">
              <w:rPr>
                <w:rFonts w:cs="Arial"/>
                <w:b/>
                <w:bCs/>
                <w:sz w:val="20"/>
                <w:szCs w:val="20"/>
              </w:rPr>
              <w:t>Location</w:t>
            </w:r>
          </w:p>
        </w:tc>
        <w:tc>
          <w:tcPr>
            <w:tcW w:w="2457" w:type="dxa"/>
            <w:tcBorders>
              <w:top w:val="single" w:sz="4" w:space="0" w:color="auto"/>
              <w:left w:val="single" w:sz="4" w:space="0" w:color="auto"/>
              <w:bottom w:val="single" w:sz="4" w:space="0" w:color="auto"/>
              <w:right w:val="single" w:sz="4" w:space="0" w:color="auto"/>
            </w:tcBorders>
          </w:tcPr>
          <w:p w14:paraId="3C5A377B" w14:textId="77777777" w:rsidR="00906B15" w:rsidRPr="1EC91EBF" w:rsidRDefault="248468ED" w:rsidP="6FB7E547">
            <w:pPr>
              <w:rPr>
                <w:rFonts w:cs="Arial"/>
                <w:b/>
                <w:bCs/>
                <w:sz w:val="20"/>
                <w:szCs w:val="20"/>
              </w:rPr>
            </w:pPr>
            <w:r w:rsidRPr="6FB7E547">
              <w:rPr>
                <w:rFonts w:cs="Arial"/>
                <w:b/>
                <w:bCs/>
                <w:sz w:val="20"/>
                <w:szCs w:val="20"/>
              </w:rPr>
              <w:t>Description</w:t>
            </w:r>
          </w:p>
        </w:tc>
        <w:tc>
          <w:tcPr>
            <w:tcW w:w="2301" w:type="dxa"/>
            <w:tcBorders>
              <w:top w:val="single" w:sz="4" w:space="0" w:color="auto"/>
              <w:left w:val="single" w:sz="4" w:space="0" w:color="auto"/>
              <w:bottom w:val="single" w:sz="4" w:space="0" w:color="auto"/>
              <w:right w:val="single" w:sz="4" w:space="0" w:color="auto"/>
            </w:tcBorders>
          </w:tcPr>
          <w:p w14:paraId="6C0F4AA3" w14:textId="77777777" w:rsidR="00906B15" w:rsidRDefault="248468ED" w:rsidP="6FB7E547">
            <w:pPr>
              <w:rPr>
                <w:rFonts w:cs="Arial"/>
                <w:b/>
                <w:bCs/>
                <w:sz w:val="20"/>
                <w:szCs w:val="20"/>
              </w:rPr>
            </w:pPr>
            <w:r w:rsidRPr="6FB7E547">
              <w:rPr>
                <w:rFonts w:cs="Arial"/>
                <w:b/>
                <w:bCs/>
                <w:sz w:val="20"/>
                <w:szCs w:val="20"/>
              </w:rPr>
              <w:t>Survey type</w:t>
            </w:r>
          </w:p>
        </w:tc>
      </w:tr>
      <w:tr w:rsidR="00906B15" w14:paraId="301FA660" w14:textId="77777777" w:rsidTr="62ABC1D7">
        <w:tc>
          <w:tcPr>
            <w:tcW w:w="1696" w:type="dxa"/>
            <w:tcBorders>
              <w:top w:val="single" w:sz="4" w:space="0" w:color="auto"/>
              <w:left w:val="single" w:sz="4" w:space="0" w:color="auto"/>
              <w:bottom w:val="single" w:sz="4" w:space="0" w:color="auto"/>
              <w:right w:val="single" w:sz="4" w:space="0" w:color="auto"/>
            </w:tcBorders>
            <w:hideMark/>
          </w:tcPr>
          <w:p w14:paraId="5DC5CAC5" w14:textId="41ED8B97" w:rsidR="00906B15" w:rsidRDefault="303352BE" w:rsidP="6FB7E547">
            <w:pPr>
              <w:spacing w:after="0"/>
              <w:rPr>
                <w:rFonts w:cs="Arial"/>
                <w:sz w:val="20"/>
                <w:szCs w:val="20"/>
              </w:rPr>
            </w:pPr>
            <w:r w:rsidRPr="6FB7E547">
              <w:rPr>
                <w:sz w:val="20"/>
                <w:szCs w:val="20"/>
              </w:rPr>
              <w:t>21 October 2024</w:t>
            </w:r>
          </w:p>
        </w:tc>
        <w:tc>
          <w:tcPr>
            <w:tcW w:w="2720" w:type="dxa"/>
            <w:tcBorders>
              <w:top w:val="single" w:sz="4" w:space="0" w:color="auto"/>
              <w:left w:val="single" w:sz="4" w:space="0" w:color="auto"/>
              <w:bottom w:val="single" w:sz="4" w:space="0" w:color="auto"/>
              <w:right w:val="single" w:sz="4" w:space="0" w:color="auto"/>
            </w:tcBorders>
          </w:tcPr>
          <w:p w14:paraId="0800E05B" w14:textId="4011B367" w:rsidR="000C0421" w:rsidRPr="00115E64" w:rsidRDefault="248468ED" w:rsidP="6FB7E547">
            <w:pPr>
              <w:spacing w:after="0"/>
              <w:rPr>
                <w:rFonts w:cs="Arial"/>
                <w:sz w:val="20"/>
                <w:szCs w:val="20"/>
              </w:rPr>
            </w:pPr>
            <w:r w:rsidRPr="6FB7E547">
              <w:rPr>
                <w:rFonts w:cs="Arial"/>
                <w:sz w:val="20"/>
                <w:szCs w:val="20"/>
              </w:rPr>
              <w:t xml:space="preserve">Standard Survey Site </w:t>
            </w:r>
            <w:r w:rsidR="303352BE" w:rsidRPr="6FB7E547">
              <w:rPr>
                <w:rFonts w:cs="Arial"/>
                <w:sz w:val="20"/>
                <w:szCs w:val="20"/>
              </w:rPr>
              <w:t>1</w:t>
            </w:r>
            <w:r w:rsidRPr="6FB7E547">
              <w:rPr>
                <w:rFonts w:cs="Arial"/>
                <w:sz w:val="20"/>
                <w:szCs w:val="20"/>
              </w:rPr>
              <w:t xml:space="preserve">, </w:t>
            </w:r>
            <w:r w:rsidR="5FE7DB89" w:rsidRPr="6FB7E547">
              <w:rPr>
                <w:rFonts w:cs="Arial"/>
                <w:sz w:val="20"/>
                <w:szCs w:val="20"/>
              </w:rPr>
              <w:t>Kalbarri National Park, Middle Track</w:t>
            </w:r>
          </w:p>
        </w:tc>
        <w:tc>
          <w:tcPr>
            <w:tcW w:w="2457" w:type="dxa"/>
            <w:tcBorders>
              <w:top w:val="single" w:sz="4" w:space="0" w:color="auto"/>
              <w:left w:val="single" w:sz="4" w:space="0" w:color="auto"/>
              <w:bottom w:val="single" w:sz="4" w:space="0" w:color="auto"/>
              <w:right w:val="single" w:sz="4" w:space="0" w:color="auto"/>
            </w:tcBorders>
          </w:tcPr>
          <w:p w14:paraId="24ABAF0B" w14:textId="72A94DA0" w:rsidR="00906B15" w:rsidRPr="00AD6363" w:rsidRDefault="00EB4D20" w:rsidP="6FB7E547">
            <w:pPr>
              <w:spacing w:after="0"/>
              <w:rPr>
                <w:rFonts w:cs="Arial"/>
                <w:sz w:val="20"/>
                <w:szCs w:val="20"/>
              </w:rPr>
            </w:pPr>
            <w:r w:rsidRPr="00EB4D20">
              <w:rPr>
                <w:rFonts w:cs="Arial"/>
                <w:sz w:val="20"/>
                <w:szCs w:val="20"/>
              </w:rPr>
              <w:t>Flat to rolling plain. White sandy soil.</w:t>
            </w:r>
            <w:r>
              <w:rPr>
                <w:rFonts w:cs="Arial"/>
                <w:sz w:val="20"/>
                <w:szCs w:val="20"/>
              </w:rPr>
              <w:t xml:space="preserve"> </w:t>
            </w:r>
            <w:r w:rsidR="00E916C6" w:rsidRPr="00E916C6">
              <w:rPr>
                <w:rFonts w:cs="Arial"/>
                <w:sz w:val="20"/>
                <w:szCs w:val="20"/>
              </w:rPr>
              <w:t xml:space="preserve">Open </w:t>
            </w:r>
            <w:r w:rsidR="00D87005">
              <w:rPr>
                <w:rFonts w:cs="Arial"/>
                <w:sz w:val="20"/>
                <w:szCs w:val="20"/>
              </w:rPr>
              <w:t>M</w:t>
            </w:r>
            <w:r w:rsidR="00E916C6" w:rsidRPr="00E916C6">
              <w:rPr>
                <w:rFonts w:cs="Arial"/>
                <w:sz w:val="20"/>
                <w:szCs w:val="20"/>
              </w:rPr>
              <w:t>yrtaceous shrubland.</w:t>
            </w:r>
          </w:p>
        </w:tc>
        <w:tc>
          <w:tcPr>
            <w:tcW w:w="2301" w:type="dxa"/>
            <w:tcBorders>
              <w:top w:val="single" w:sz="4" w:space="0" w:color="auto"/>
              <w:left w:val="single" w:sz="4" w:space="0" w:color="auto"/>
              <w:bottom w:val="single" w:sz="4" w:space="0" w:color="auto"/>
              <w:right w:val="single" w:sz="4" w:space="0" w:color="auto"/>
            </w:tcBorders>
            <w:hideMark/>
          </w:tcPr>
          <w:p w14:paraId="6967045F" w14:textId="2991DB2F" w:rsidR="00B23058" w:rsidRDefault="248468ED" w:rsidP="6FB7E547">
            <w:pPr>
              <w:spacing w:after="0"/>
              <w:rPr>
                <w:rFonts w:cs="Arial"/>
                <w:sz w:val="20"/>
                <w:szCs w:val="20"/>
              </w:rPr>
            </w:pPr>
            <w:r w:rsidRPr="6FB7E547">
              <w:rPr>
                <w:rFonts w:cs="Arial"/>
                <w:sz w:val="20"/>
                <w:szCs w:val="20"/>
              </w:rPr>
              <w:t>Standard Survey methods</w:t>
            </w:r>
          </w:p>
        </w:tc>
      </w:tr>
      <w:tr w:rsidR="00906B15" w14:paraId="3CC0A127" w14:textId="77777777" w:rsidTr="62ABC1D7">
        <w:tc>
          <w:tcPr>
            <w:tcW w:w="1696" w:type="dxa"/>
            <w:tcBorders>
              <w:top w:val="single" w:sz="4" w:space="0" w:color="auto"/>
              <w:left w:val="single" w:sz="4" w:space="0" w:color="auto"/>
              <w:bottom w:val="single" w:sz="4" w:space="0" w:color="auto"/>
              <w:right w:val="single" w:sz="4" w:space="0" w:color="auto"/>
            </w:tcBorders>
            <w:hideMark/>
          </w:tcPr>
          <w:p w14:paraId="493E8000" w14:textId="3ADE1C77" w:rsidR="00906B15" w:rsidRDefault="303352BE" w:rsidP="6FB7E547">
            <w:pPr>
              <w:spacing w:after="0"/>
              <w:rPr>
                <w:rFonts w:cs="Arial"/>
                <w:sz w:val="20"/>
                <w:szCs w:val="20"/>
              </w:rPr>
            </w:pPr>
            <w:r w:rsidRPr="6FB7E547">
              <w:rPr>
                <w:sz w:val="20"/>
                <w:szCs w:val="20"/>
              </w:rPr>
              <w:t>22 October 2024</w:t>
            </w:r>
          </w:p>
        </w:tc>
        <w:tc>
          <w:tcPr>
            <w:tcW w:w="2720" w:type="dxa"/>
            <w:tcBorders>
              <w:top w:val="single" w:sz="4" w:space="0" w:color="auto"/>
              <w:left w:val="single" w:sz="4" w:space="0" w:color="auto"/>
              <w:bottom w:val="single" w:sz="4" w:space="0" w:color="auto"/>
              <w:right w:val="single" w:sz="4" w:space="0" w:color="auto"/>
            </w:tcBorders>
          </w:tcPr>
          <w:p w14:paraId="1378D964" w14:textId="77777777" w:rsidR="00D96B15" w:rsidRDefault="248468ED" w:rsidP="6FB7E547">
            <w:pPr>
              <w:spacing w:after="0"/>
              <w:rPr>
                <w:rFonts w:cs="Arial"/>
                <w:sz w:val="20"/>
                <w:szCs w:val="20"/>
              </w:rPr>
            </w:pPr>
            <w:r w:rsidRPr="6FB7E547">
              <w:rPr>
                <w:sz w:val="20"/>
                <w:szCs w:val="20"/>
              </w:rPr>
              <w:t xml:space="preserve">Standard Survey Site </w:t>
            </w:r>
            <w:r w:rsidR="303352BE" w:rsidRPr="6FB7E547">
              <w:rPr>
                <w:sz w:val="20"/>
                <w:szCs w:val="20"/>
              </w:rPr>
              <w:t>2</w:t>
            </w:r>
            <w:r w:rsidRPr="6FB7E547">
              <w:rPr>
                <w:sz w:val="20"/>
                <w:szCs w:val="20"/>
              </w:rPr>
              <w:t>,</w:t>
            </w:r>
            <w:r w:rsidR="608EC154" w:rsidRPr="6FB7E547">
              <w:rPr>
                <w:sz w:val="20"/>
                <w:szCs w:val="20"/>
              </w:rPr>
              <w:t xml:space="preserve"> </w:t>
            </w:r>
            <w:r w:rsidR="608EC154" w:rsidRPr="6FB7E547">
              <w:rPr>
                <w:rFonts w:cs="Arial"/>
                <w:sz w:val="20"/>
                <w:szCs w:val="20"/>
              </w:rPr>
              <w:t>Kalbarri National Park, Centre Track</w:t>
            </w:r>
          </w:p>
          <w:p w14:paraId="34021842" w14:textId="77777777" w:rsidR="00906B15" w:rsidRDefault="00906B15" w:rsidP="6FB7E547">
            <w:pPr>
              <w:spacing w:after="0"/>
              <w:rPr>
                <w:sz w:val="20"/>
                <w:szCs w:val="20"/>
              </w:rPr>
            </w:pPr>
          </w:p>
          <w:p w14:paraId="7DC152A4" w14:textId="16CF760C" w:rsidR="007C3E6A" w:rsidRPr="008234C9" w:rsidRDefault="08A6F078" w:rsidP="6FB7E547">
            <w:pPr>
              <w:spacing w:after="0"/>
              <w:rPr>
                <w:sz w:val="20"/>
                <w:szCs w:val="20"/>
              </w:rPr>
            </w:pPr>
            <w:r w:rsidRPr="6FB7E547">
              <w:rPr>
                <w:sz w:val="20"/>
                <w:szCs w:val="20"/>
              </w:rPr>
              <w:t xml:space="preserve">Kalbarri National Park, western end of Little Z </w:t>
            </w:r>
            <w:r w:rsidR="6F723A0E" w:rsidRPr="0831B839">
              <w:rPr>
                <w:sz w:val="20"/>
                <w:szCs w:val="20"/>
              </w:rPr>
              <w:t>T</w:t>
            </w:r>
            <w:r w:rsidR="2CC2C778" w:rsidRPr="0831B839">
              <w:rPr>
                <w:sz w:val="20"/>
                <w:szCs w:val="20"/>
              </w:rPr>
              <w:t>rack</w:t>
            </w:r>
          </w:p>
        </w:tc>
        <w:tc>
          <w:tcPr>
            <w:tcW w:w="2457" w:type="dxa"/>
            <w:tcBorders>
              <w:top w:val="single" w:sz="4" w:space="0" w:color="auto"/>
              <w:left w:val="single" w:sz="4" w:space="0" w:color="auto"/>
              <w:bottom w:val="single" w:sz="4" w:space="0" w:color="auto"/>
              <w:right w:val="single" w:sz="4" w:space="0" w:color="auto"/>
            </w:tcBorders>
          </w:tcPr>
          <w:p w14:paraId="134522D4" w14:textId="77777777" w:rsidR="00906B15" w:rsidRDefault="009F2C88" w:rsidP="6FB7E547">
            <w:pPr>
              <w:spacing w:after="0"/>
              <w:rPr>
                <w:rFonts w:cs="Arial"/>
                <w:sz w:val="20"/>
                <w:szCs w:val="20"/>
              </w:rPr>
            </w:pPr>
            <w:r w:rsidRPr="009F2C88">
              <w:rPr>
                <w:rFonts w:cs="Arial"/>
                <w:sz w:val="20"/>
                <w:szCs w:val="20"/>
              </w:rPr>
              <w:t>Flat to rolling plain; elevated. Yellow-brown sand.</w:t>
            </w:r>
            <w:r>
              <w:rPr>
                <w:rFonts w:cs="Arial"/>
                <w:sz w:val="20"/>
                <w:szCs w:val="20"/>
              </w:rPr>
              <w:t xml:space="preserve"> </w:t>
            </w:r>
            <w:r w:rsidR="00B5376A" w:rsidRPr="00B5376A">
              <w:rPr>
                <w:rFonts w:cs="Arial"/>
                <w:sz w:val="20"/>
                <w:szCs w:val="20"/>
              </w:rPr>
              <w:t>Open shrubland.</w:t>
            </w:r>
          </w:p>
          <w:p w14:paraId="1DF78EC3" w14:textId="77777777" w:rsidR="00B5376A" w:rsidRDefault="00B5376A" w:rsidP="6FB7E547">
            <w:pPr>
              <w:spacing w:after="0"/>
              <w:rPr>
                <w:rFonts w:cs="Arial"/>
                <w:sz w:val="20"/>
                <w:szCs w:val="20"/>
              </w:rPr>
            </w:pPr>
          </w:p>
          <w:p w14:paraId="7C8C6B30" w14:textId="6395FF61" w:rsidR="00B5376A" w:rsidRPr="00AD6363" w:rsidRDefault="00064051" w:rsidP="6FB7E547">
            <w:pPr>
              <w:spacing w:after="0"/>
              <w:rPr>
                <w:rFonts w:cs="Arial"/>
                <w:sz w:val="20"/>
                <w:szCs w:val="20"/>
              </w:rPr>
            </w:pPr>
            <w:r>
              <w:rPr>
                <w:rFonts w:cs="Arial"/>
                <w:sz w:val="20"/>
                <w:szCs w:val="20"/>
              </w:rPr>
              <w:t>Gorge</w:t>
            </w:r>
            <w:r w:rsidR="00EB635F">
              <w:rPr>
                <w:rFonts w:cs="Arial"/>
                <w:sz w:val="20"/>
                <w:szCs w:val="20"/>
              </w:rPr>
              <w:t xml:space="preserve"> to low rolling plain</w:t>
            </w:r>
            <w:r w:rsidR="008216D5">
              <w:rPr>
                <w:rFonts w:cs="Arial"/>
                <w:sz w:val="20"/>
                <w:szCs w:val="20"/>
              </w:rPr>
              <w:t xml:space="preserve">. </w:t>
            </w:r>
            <w:proofErr w:type="spellStart"/>
            <w:r w:rsidR="008216D5">
              <w:rPr>
                <w:rFonts w:cs="Arial"/>
                <w:sz w:val="20"/>
                <w:szCs w:val="20"/>
              </w:rPr>
              <w:t>Herb</w:t>
            </w:r>
            <w:r w:rsidR="00653C54">
              <w:rPr>
                <w:rFonts w:cs="Arial"/>
                <w:sz w:val="20"/>
                <w:szCs w:val="20"/>
              </w:rPr>
              <w:t>land</w:t>
            </w:r>
            <w:proofErr w:type="spellEnd"/>
            <w:r w:rsidR="008216D5">
              <w:rPr>
                <w:rFonts w:cs="Arial"/>
                <w:sz w:val="20"/>
                <w:szCs w:val="20"/>
              </w:rPr>
              <w:t xml:space="preserve"> to </w:t>
            </w:r>
            <w:r w:rsidR="00D3633E">
              <w:rPr>
                <w:rFonts w:cs="Arial"/>
                <w:sz w:val="20"/>
                <w:szCs w:val="20"/>
              </w:rPr>
              <w:t>open Eucalyptus woodland.</w:t>
            </w:r>
          </w:p>
        </w:tc>
        <w:tc>
          <w:tcPr>
            <w:tcW w:w="2301" w:type="dxa"/>
            <w:tcBorders>
              <w:top w:val="single" w:sz="4" w:space="0" w:color="auto"/>
              <w:left w:val="single" w:sz="4" w:space="0" w:color="auto"/>
              <w:bottom w:val="single" w:sz="4" w:space="0" w:color="auto"/>
              <w:right w:val="single" w:sz="4" w:space="0" w:color="auto"/>
            </w:tcBorders>
            <w:hideMark/>
          </w:tcPr>
          <w:p w14:paraId="6382377B" w14:textId="77777777" w:rsidR="00906B15" w:rsidRDefault="248468ED" w:rsidP="6FB7E547">
            <w:pPr>
              <w:spacing w:after="0"/>
              <w:rPr>
                <w:rFonts w:cs="Arial"/>
                <w:sz w:val="20"/>
                <w:szCs w:val="20"/>
              </w:rPr>
            </w:pPr>
            <w:r w:rsidRPr="6FB7E547">
              <w:rPr>
                <w:rFonts w:cs="Arial"/>
                <w:sz w:val="20"/>
                <w:szCs w:val="20"/>
              </w:rPr>
              <w:t>Standard Survey methods</w:t>
            </w:r>
          </w:p>
          <w:p w14:paraId="67485A60" w14:textId="77777777" w:rsidR="007C3E6A" w:rsidRDefault="007C3E6A" w:rsidP="6FB7E547">
            <w:pPr>
              <w:spacing w:after="0"/>
              <w:rPr>
                <w:rFonts w:cs="Arial"/>
                <w:sz w:val="20"/>
                <w:szCs w:val="20"/>
              </w:rPr>
            </w:pPr>
          </w:p>
          <w:p w14:paraId="2A2F71E2" w14:textId="77777777" w:rsidR="007C3E6A" w:rsidRDefault="007C3E6A" w:rsidP="6FB7E547">
            <w:pPr>
              <w:spacing w:after="0"/>
              <w:rPr>
                <w:rFonts w:cs="Arial"/>
                <w:sz w:val="20"/>
                <w:szCs w:val="20"/>
              </w:rPr>
            </w:pPr>
          </w:p>
          <w:p w14:paraId="31F91C54" w14:textId="51197AE0" w:rsidR="007C3E6A" w:rsidRDefault="6E5A16DF" w:rsidP="6FB7E547">
            <w:pPr>
              <w:spacing w:after="0"/>
              <w:rPr>
                <w:rFonts w:cs="Arial"/>
                <w:sz w:val="20"/>
                <w:szCs w:val="20"/>
              </w:rPr>
            </w:pPr>
            <w:r w:rsidRPr="6FB7E547">
              <w:rPr>
                <w:rFonts w:cs="Arial"/>
                <w:sz w:val="20"/>
                <w:szCs w:val="20"/>
              </w:rPr>
              <w:t>Hand collection</w:t>
            </w:r>
          </w:p>
        </w:tc>
      </w:tr>
      <w:tr w:rsidR="00906B15" w14:paraId="662334CE" w14:textId="77777777" w:rsidTr="62ABC1D7">
        <w:tc>
          <w:tcPr>
            <w:tcW w:w="1696" w:type="dxa"/>
            <w:tcBorders>
              <w:top w:val="single" w:sz="4" w:space="0" w:color="auto"/>
              <w:left w:val="single" w:sz="4" w:space="0" w:color="auto"/>
              <w:bottom w:val="single" w:sz="4" w:space="0" w:color="auto"/>
              <w:right w:val="single" w:sz="4" w:space="0" w:color="auto"/>
            </w:tcBorders>
            <w:hideMark/>
          </w:tcPr>
          <w:p w14:paraId="44F31874" w14:textId="7D234F63" w:rsidR="00906B15" w:rsidRDefault="303352BE" w:rsidP="6FB7E547">
            <w:pPr>
              <w:spacing w:after="0"/>
              <w:rPr>
                <w:rFonts w:cs="Arial"/>
                <w:sz w:val="20"/>
                <w:szCs w:val="20"/>
              </w:rPr>
            </w:pPr>
            <w:r w:rsidRPr="6FB7E547">
              <w:rPr>
                <w:sz w:val="20"/>
                <w:szCs w:val="20"/>
              </w:rPr>
              <w:t>23 October 2024</w:t>
            </w:r>
          </w:p>
        </w:tc>
        <w:tc>
          <w:tcPr>
            <w:tcW w:w="2720" w:type="dxa"/>
            <w:tcBorders>
              <w:top w:val="single" w:sz="4" w:space="0" w:color="auto"/>
              <w:left w:val="single" w:sz="4" w:space="0" w:color="auto"/>
              <w:bottom w:val="single" w:sz="4" w:space="0" w:color="auto"/>
              <w:right w:val="single" w:sz="4" w:space="0" w:color="auto"/>
            </w:tcBorders>
          </w:tcPr>
          <w:p w14:paraId="1E2626E4" w14:textId="44EE42EE" w:rsidR="00906B15" w:rsidRPr="00E57999" w:rsidRDefault="04F5C878" w:rsidP="6FB7E547">
            <w:pPr>
              <w:spacing w:after="0"/>
              <w:rPr>
                <w:sz w:val="20"/>
                <w:szCs w:val="20"/>
              </w:rPr>
            </w:pPr>
            <w:r w:rsidRPr="6FB7E547">
              <w:rPr>
                <w:sz w:val="20"/>
                <w:szCs w:val="20"/>
              </w:rPr>
              <w:t>Kalbarri National Park, Junga Track</w:t>
            </w:r>
          </w:p>
        </w:tc>
        <w:tc>
          <w:tcPr>
            <w:tcW w:w="2457" w:type="dxa"/>
            <w:tcBorders>
              <w:top w:val="single" w:sz="4" w:space="0" w:color="auto"/>
              <w:left w:val="single" w:sz="4" w:space="0" w:color="auto"/>
              <w:bottom w:val="single" w:sz="4" w:space="0" w:color="auto"/>
              <w:right w:val="single" w:sz="4" w:space="0" w:color="auto"/>
            </w:tcBorders>
          </w:tcPr>
          <w:p w14:paraId="14525077" w14:textId="3197DBB0" w:rsidR="00906B15" w:rsidRPr="00AD6363" w:rsidRDefault="00AF0E9A" w:rsidP="6FB7E547">
            <w:pPr>
              <w:spacing w:after="0"/>
              <w:rPr>
                <w:rFonts w:cs="Arial"/>
                <w:sz w:val="20"/>
                <w:szCs w:val="20"/>
              </w:rPr>
            </w:pPr>
            <w:r>
              <w:rPr>
                <w:rFonts w:cs="Arial"/>
                <w:sz w:val="20"/>
                <w:szCs w:val="20"/>
              </w:rPr>
              <w:t xml:space="preserve">Ironstone. Open </w:t>
            </w:r>
            <w:r w:rsidR="00072B37">
              <w:rPr>
                <w:rFonts w:cs="Arial"/>
                <w:sz w:val="20"/>
                <w:szCs w:val="20"/>
              </w:rPr>
              <w:t>M</w:t>
            </w:r>
            <w:r>
              <w:rPr>
                <w:rFonts w:cs="Arial"/>
                <w:sz w:val="20"/>
                <w:szCs w:val="20"/>
              </w:rPr>
              <w:t>yrtaceous shrubland.</w:t>
            </w:r>
          </w:p>
        </w:tc>
        <w:tc>
          <w:tcPr>
            <w:tcW w:w="2301" w:type="dxa"/>
            <w:tcBorders>
              <w:top w:val="single" w:sz="4" w:space="0" w:color="auto"/>
              <w:left w:val="single" w:sz="4" w:space="0" w:color="auto"/>
              <w:bottom w:val="single" w:sz="4" w:space="0" w:color="auto"/>
              <w:right w:val="single" w:sz="4" w:space="0" w:color="auto"/>
            </w:tcBorders>
            <w:hideMark/>
          </w:tcPr>
          <w:p w14:paraId="34E5921D" w14:textId="77777777" w:rsidR="00906B15" w:rsidRDefault="248468ED" w:rsidP="6FB7E547">
            <w:pPr>
              <w:spacing w:after="0"/>
              <w:rPr>
                <w:rFonts w:cs="Arial"/>
                <w:sz w:val="20"/>
                <w:szCs w:val="20"/>
              </w:rPr>
            </w:pPr>
            <w:r w:rsidRPr="6FB7E547">
              <w:rPr>
                <w:rFonts w:cs="Arial"/>
                <w:sz w:val="20"/>
                <w:szCs w:val="20"/>
              </w:rPr>
              <w:t>Hand collection</w:t>
            </w:r>
          </w:p>
        </w:tc>
      </w:tr>
      <w:tr w:rsidR="00906B15" w14:paraId="33AB491E" w14:textId="77777777" w:rsidTr="62ABC1D7">
        <w:tc>
          <w:tcPr>
            <w:tcW w:w="1696" w:type="dxa"/>
            <w:tcBorders>
              <w:top w:val="single" w:sz="4" w:space="0" w:color="auto"/>
              <w:left w:val="single" w:sz="4" w:space="0" w:color="auto"/>
              <w:bottom w:val="single" w:sz="4" w:space="0" w:color="auto"/>
              <w:right w:val="single" w:sz="4" w:space="0" w:color="auto"/>
            </w:tcBorders>
            <w:hideMark/>
          </w:tcPr>
          <w:p w14:paraId="6FADAD9B" w14:textId="72250639" w:rsidR="00906B15" w:rsidRDefault="303352BE" w:rsidP="6FB7E547">
            <w:pPr>
              <w:spacing w:after="0"/>
              <w:rPr>
                <w:rFonts w:cs="Arial"/>
                <w:sz w:val="20"/>
                <w:szCs w:val="20"/>
              </w:rPr>
            </w:pPr>
            <w:r w:rsidRPr="6FB7E547">
              <w:rPr>
                <w:sz w:val="20"/>
                <w:szCs w:val="20"/>
              </w:rPr>
              <w:t>24 October 2024</w:t>
            </w:r>
          </w:p>
        </w:tc>
        <w:tc>
          <w:tcPr>
            <w:tcW w:w="2720" w:type="dxa"/>
            <w:tcBorders>
              <w:top w:val="single" w:sz="4" w:space="0" w:color="auto"/>
              <w:left w:val="single" w:sz="4" w:space="0" w:color="auto"/>
              <w:bottom w:val="single" w:sz="4" w:space="0" w:color="auto"/>
              <w:right w:val="single" w:sz="4" w:space="0" w:color="auto"/>
            </w:tcBorders>
          </w:tcPr>
          <w:p w14:paraId="253BD434" w14:textId="5A877C0F" w:rsidR="00906B15" w:rsidRPr="00DE7728" w:rsidRDefault="2F70C510" w:rsidP="62ABC1D7">
            <w:pPr>
              <w:spacing w:after="0"/>
              <w:rPr>
                <w:rFonts w:cs="Arial"/>
                <w:sz w:val="20"/>
                <w:szCs w:val="20"/>
              </w:rPr>
            </w:pPr>
            <w:r w:rsidRPr="62ABC1D7">
              <w:rPr>
                <w:rFonts w:cs="Arial"/>
                <w:sz w:val="20"/>
                <w:szCs w:val="20"/>
              </w:rPr>
              <w:t>Eurardy Reserve, eastern block</w:t>
            </w:r>
          </w:p>
        </w:tc>
        <w:tc>
          <w:tcPr>
            <w:tcW w:w="2457" w:type="dxa"/>
            <w:tcBorders>
              <w:top w:val="single" w:sz="4" w:space="0" w:color="auto"/>
              <w:left w:val="single" w:sz="4" w:space="0" w:color="auto"/>
              <w:bottom w:val="single" w:sz="4" w:space="0" w:color="auto"/>
              <w:right w:val="single" w:sz="4" w:space="0" w:color="auto"/>
            </w:tcBorders>
          </w:tcPr>
          <w:p w14:paraId="6C7EEA96" w14:textId="0C21996B" w:rsidR="00906B15" w:rsidRPr="00AD6363" w:rsidRDefault="0015682C" w:rsidP="6FB7E547">
            <w:pPr>
              <w:spacing w:after="0"/>
              <w:rPr>
                <w:rFonts w:cs="Arial"/>
                <w:sz w:val="20"/>
                <w:szCs w:val="20"/>
              </w:rPr>
            </w:pPr>
            <w:r>
              <w:rPr>
                <w:rFonts w:cs="Arial"/>
                <w:sz w:val="20"/>
                <w:szCs w:val="20"/>
              </w:rPr>
              <w:t xml:space="preserve">Flat plain to rolling dune systems. </w:t>
            </w:r>
            <w:r w:rsidR="0011712C" w:rsidRPr="0011712C">
              <w:rPr>
                <w:rFonts w:cs="Arial"/>
                <w:sz w:val="20"/>
                <w:szCs w:val="20"/>
              </w:rPr>
              <w:t xml:space="preserve">Open </w:t>
            </w:r>
            <w:r w:rsidR="007A1EB8">
              <w:rPr>
                <w:rFonts w:cs="Arial"/>
                <w:sz w:val="20"/>
                <w:szCs w:val="20"/>
              </w:rPr>
              <w:t>M</w:t>
            </w:r>
            <w:r w:rsidR="0011712C" w:rsidRPr="0011712C">
              <w:rPr>
                <w:rFonts w:cs="Arial"/>
                <w:sz w:val="20"/>
                <w:szCs w:val="20"/>
              </w:rPr>
              <w:t xml:space="preserve">yrtaceous and </w:t>
            </w:r>
            <w:r w:rsidR="007A1EB8">
              <w:rPr>
                <w:rFonts w:cs="Arial"/>
                <w:sz w:val="20"/>
                <w:szCs w:val="20"/>
              </w:rPr>
              <w:t>P</w:t>
            </w:r>
            <w:r w:rsidR="0011712C" w:rsidRPr="0011712C">
              <w:rPr>
                <w:rFonts w:cs="Arial"/>
                <w:sz w:val="20"/>
                <w:szCs w:val="20"/>
              </w:rPr>
              <w:t>roteaceous shrubland/woodland.</w:t>
            </w:r>
          </w:p>
        </w:tc>
        <w:tc>
          <w:tcPr>
            <w:tcW w:w="2301" w:type="dxa"/>
            <w:tcBorders>
              <w:top w:val="single" w:sz="4" w:space="0" w:color="auto"/>
              <w:left w:val="single" w:sz="4" w:space="0" w:color="auto"/>
              <w:bottom w:val="single" w:sz="4" w:space="0" w:color="auto"/>
              <w:right w:val="single" w:sz="4" w:space="0" w:color="auto"/>
            </w:tcBorders>
            <w:hideMark/>
          </w:tcPr>
          <w:p w14:paraId="5BFA7D71" w14:textId="77777777" w:rsidR="00906B15" w:rsidRDefault="248468ED" w:rsidP="6FB7E547">
            <w:pPr>
              <w:spacing w:after="0"/>
              <w:rPr>
                <w:rFonts w:cs="Arial"/>
                <w:sz w:val="20"/>
                <w:szCs w:val="20"/>
              </w:rPr>
            </w:pPr>
            <w:r w:rsidRPr="6FB7E547">
              <w:rPr>
                <w:rFonts w:cs="Arial"/>
                <w:sz w:val="20"/>
                <w:szCs w:val="20"/>
              </w:rPr>
              <w:t>Hand collection</w:t>
            </w:r>
          </w:p>
        </w:tc>
      </w:tr>
      <w:tr w:rsidR="00906B15" w14:paraId="6449A58B" w14:textId="77777777" w:rsidTr="62ABC1D7">
        <w:tc>
          <w:tcPr>
            <w:tcW w:w="1696" w:type="dxa"/>
            <w:tcBorders>
              <w:top w:val="single" w:sz="4" w:space="0" w:color="auto"/>
              <w:left w:val="single" w:sz="4" w:space="0" w:color="auto"/>
              <w:bottom w:val="single" w:sz="4" w:space="0" w:color="auto"/>
              <w:right w:val="single" w:sz="4" w:space="0" w:color="auto"/>
            </w:tcBorders>
            <w:hideMark/>
          </w:tcPr>
          <w:p w14:paraId="4D20E169" w14:textId="1D04641E" w:rsidR="00906B15" w:rsidRDefault="303352BE" w:rsidP="6FB7E547">
            <w:pPr>
              <w:spacing w:after="0"/>
              <w:rPr>
                <w:rFonts w:cs="Arial"/>
                <w:sz w:val="20"/>
                <w:szCs w:val="20"/>
              </w:rPr>
            </w:pPr>
            <w:r w:rsidRPr="6FB7E547">
              <w:rPr>
                <w:sz w:val="20"/>
                <w:szCs w:val="20"/>
              </w:rPr>
              <w:t>25 October 2024</w:t>
            </w:r>
          </w:p>
        </w:tc>
        <w:tc>
          <w:tcPr>
            <w:tcW w:w="2720" w:type="dxa"/>
            <w:tcBorders>
              <w:top w:val="single" w:sz="4" w:space="0" w:color="auto"/>
              <w:left w:val="single" w:sz="4" w:space="0" w:color="auto"/>
              <w:bottom w:val="single" w:sz="4" w:space="0" w:color="auto"/>
              <w:right w:val="single" w:sz="4" w:space="0" w:color="auto"/>
            </w:tcBorders>
          </w:tcPr>
          <w:p w14:paraId="01744700" w14:textId="51A67BCA" w:rsidR="00906B15" w:rsidRPr="009536E0" w:rsidRDefault="2F70C510" w:rsidP="62ABC1D7">
            <w:pPr>
              <w:spacing w:after="0"/>
              <w:rPr>
                <w:rFonts w:cs="Arial"/>
                <w:sz w:val="20"/>
                <w:szCs w:val="20"/>
              </w:rPr>
            </w:pPr>
            <w:r w:rsidRPr="62ABC1D7">
              <w:rPr>
                <w:rFonts w:cs="Arial"/>
                <w:sz w:val="20"/>
                <w:szCs w:val="20"/>
              </w:rPr>
              <w:t>Eurardy Reserve, western block</w:t>
            </w:r>
          </w:p>
        </w:tc>
        <w:tc>
          <w:tcPr>
            <w:tcW w:w="2457" w:type="dxa"/>
            <w:tcBorders>
              <w:top w:val="single" w:sz="4" w:space="0" w:color="auto"/>
              <w:left w:val="single" w:sz="4" w:space="0" w:color="auto"/>
              <w:bottom w:val="single" w:sz="4" w:space="0" w:color="auto"/>
              <w:right w:val="single" w:sz="4" w:space="0" w:color="auto"/>
            </w:tcBorders>
          </w:tcPr>
          <w:p w14:paraId="64D473E9" w14:textId="70521A8E" w:rsidR="00906B15" w:rsidRDefault="00CE4971" w:rsidP="6FB7E547">
            <w:pPr>
              <w:spacing w:after="0"/>
              <w:rPr>
                <w:sz w:val="20"/>
                <w:szCs w:val="20"/>
              </w:rPr>
            </w:pPr>
            <w:r>
              <w:rPr>
                <w:sz w:val="20"/>
                <w:szCs w:val="20"/>
              </w:rPr>
              <w:t>Plain</w:t>
            </w:r>
            <w:r w:rsidR="00F23FF3">
              <w:rPr>
                <w:sz w:val="20"/>
                <w:szCs w:val="20"/>
              </w:rPr>
              <w:t>s adjacent to creek bed</w:t>
            </w:r>
            <w:r w:rsidR="002F6B36">
              <w:rPr>
                <w:sz w:val="20"/>
                <w:szCs w:val="20"/>
              </w:rPr>
              <w:t xml:space="preserve">. Myrtaceous heath to </w:t>
            </w:r>
            <w:r w:rsidR="003F5B1E">
              <w:rPr>
                <w:sz w:val="20"/>
                <w:szCs w:val="20"/>
              </w:rPr>
              <w:t>o</w:t>
            </w:r>
            <w:r w:rsidR="003F5B1E" w:rsidRPr="003F5B1E">
              <w:rPr>
                <w:sz w:val="20"/>
                <w:szCs w:val="20"/>
              </w:rPr>
              <w:t xml:space="preserve">pen </w:t>
            </w:r>
            <w:r w:rsidR="003B1CC0">
              <w:rPr>
                <w:sz w:val="20"/>
                <w:szCs w:val="20"/>
              </w:rPr>
              <w:t>M</w:t>
            </w:r>
            <w:r w:rsidR="003F5B1E" w:rsidRPr="003F5B1E">
              <w:rPr>
                <w:sz w:val="20"/>
                <w:szCs w:val="20"/>
              </w:rPr>
              <w:t xml:space="preserve">yrtaceous and </w:t>
            </w:r>
            <w:r w:rsidR="003B1CC0">
              <w:rPr>
                <w:sz w:val="20"/>
                <w:szCs w:val="20"/>
              </w:rPr>
              <w:t>P</w:t>
            </w:r>
            <w:r w:rsidR="003F5B1E" w:rsidRPr="003F5B1E">
              <w:rPr>
                <w:sz w:val="20"/>
                <w:szCs w:val="20"/>
              </w:rPr>
              <w:t>roteaceous shrubland/woodland.</w:t>
            </w:r>
          </w:p>
        </w:tc>
        <w:tc>
          <w:tcPr>
            <w:tcW w:w="2301" w:type="dxa"/>
            <w:tcBorders>
              <w:top w:val="single" w:sz="4" w:space="0" w:color="auto"/>
              <w:left w:val="single" w:sz="4" w:space="0" w:color="auto"/>
              <w:bottom w:val="single" w:sz="4" w:space="0" w:color="auto"/>
              <w:right w:val="single" w:sz="4" w:space="0" w:color="auto"/>
            </w:tcBorders>
            <w:hideMark/>
          </w:tcPr>
          <w:p w14:paraId="456F923A" w14:textId="77777777" w:rsidR="00906B15" w:rsidRDefault="248468ED" w:rsidP="6FB7E547">
            <w:pPr>
              <w:spacing w:after="0"/>
              <w:rPr>
                <w:rFonts w:cs="Arial"/>
                <w:sz w:val="20"/>
                <w:szCs w:val="20"/>
              </w:rPr>
            </w:pPr>
            <w:r w:rsidRPr="6FB7E547">
              <w:rPr>
                <w:rFonts w:cs="Arial"/>
                <w:sz w:val="20"/>
                <w:szCs w:val="20"/>
              </w:rPr>
              <w:t>Hand collection</w:t>
            </w:r>
          </w:p>
        </w:tc>
      </w:tr>
      <w:tr w:rsidR="00906B15" w14:paraId="1A1965C4" w14:textId="77777777" w:rsidTr="62ABC1D7">
        <w:tc>
          <w:tcPr>
            <w:tcW w:w="1696" w:type="dxa"/>
            <w:tcBorders>
              <w:top w:val="single" w:sz="4" w:space="0" w:color="auto"/>
              <w:left w:val="single" w:sz="4" w:space="0" w:color="auto"/>
              <w:bottom w:val="single" w:sz="4" w:space="0" w:color="auto"/>
              <w:right w:val="single" w:sz="4" w:space="0" w:color="auto"/>
            </w:tcBorders>
            <w:hideMark/>
          </w:tcPr>
          <w:p w14:paraId="7860A39A" w14:textId="38C9702B" w:rsidR="00906B15" w:rsidRDefault="303352BE" w:rsidP="6FB7E547">
            <w:pPr>
              <w:spacing w:after="0"/>
              <w:rPr>
                <w:sz w:val="20"/>
                <w:szCs w:val="20"/>
              </w:rPr>
            </w:pPr>
            <w:r w:rsidRPr="6FB7E547">
              <w:rPr>
                <w:sz w:val="20"/>
                <w:szCs w:val="20"/>
              </w:rPr>
              <w:t>27 October 2024</w:t>
            </w:r>
          </w:p>
        </w:tc>
        <w:tc>
          <w:tcPr>
            <w:tcW w:w="2720" w:type="dxa"/>
            <w:tcBorders>
              <w:top w:val="single" w:sz="4" w:space="0" w:color="auto"/>
              <w:left w:val="single" w:sz="4" w:space="0" w:color="auto"/>
              <w:bottom w:val="single" w:sz="4" w:space="0" w:color="auto"/>
              <w:right w:val="single" w:sz="4" w:space="0" w:color="auto"/>
            </w:tcBorders>
          </w:tcPr>
          <w:p w14:paraId="2AEDD5AF" w14:textId="77777777" w:rsidR="00906B15" w:rsidRDefault="60121A76" w:rsidP="6FB7E547">
            <w:pPr>
              <w:spacing w:after="0"/>
              <w:rPr>
                <w:sz w:val="20"/>
                <w:szCs w:val="20"/>
              </w:rPr>
            </w:pPr>
            <w:r w:rsidRPr="6FB7E547">
              <w:rPr>
                <w:sz w:val="20"/>
                <w:szCs w:val="20"/>
              </w:rPr>
              <w:t xml:space="preserve">Kalbarri National Park, </w:t>
            </w:r>
            <w:r w:rsidR="4D147BC9" w:rsidRPr="6FB7E547">
              <w:rPr>
                <w:sz w:val="20"/>
                <w:szCs w:val="20"/>
              </w:rPr>
              <w:t>Emu, Airstrip and Banksia</w:t>
            </w:r>
            <w:r w:rsidRPr="6FB7E547">
              <w:rPr>
                <w:sz w:val="20"/>
                <w:szCs w:val="20"/>
              </w:rPr>
              <w:t xml:space="preserve"> Track</w:t>
            </w:r>
            <w:r w:rsidR="4D147BC9" w:rsidRPr="6FB7E547">
              <w:rPr>
                <w:sz w:val="20"/>
                <w:szCs w:val="20"/>
              </w:rPr>
              <w:t>s</w:t>
            </w:r>
          </w:p>
          <w:p w14:paraId="7660CEC1" w14:textId="77777777" w:rsidR="00213AF4" w:rsidRDefault="00213AF4" w:rsidP="6FB7E547">
            <w:pPr>
              <w:spacing w:after="0"/>
              <w:rPr>
                <w:sz w:val="20"/>
                <w:szCs w:val="20"/>
              </w:rPr>
            </w:pPr>
          </w:p>
          <w:p w14:paraId="55285BD5" w14:textId="024A966A" w:rsidR="00213AF4" w:rsidRDefault="4D147BC9" w:rsidP="6FB7E547">
            <w:pPr>
              <w:spacing w:after="0"/>
              <w:rPr>
                <w:sz w:val="20"/>
                <w:szCs w:val="20"/>
              </w:rPr>
            </w:pPr>
            <w:r w:rsidRPr="6FB7E547">
              <w:rPr>
                <w:sz w:val="20"/>
                <w:szCs w:val="20"/>
              </w:rPr>
              <w:t>Kalbarri National Park, Bettie Track</w:t>
            </w:r>
          </w:p>
        </w:tc>
        <w:tc>
          <w:tcPr>
            <w:tcW w:w="2457" w:type="dxa"/>
            <w:tcBorders>
              <w:top w:val="single" w:sz="4" w:space="0" w:color="auto"/>
              <w:left w:val="single" w:sz="4" w:space="0" w:color="auto"/>
              <w:bottom w:val="single" w:sz="4" w:space="0" w:color="auto"/>
              <w:right w:val="single" w:sz="4" w:space="0" w:color="auto"/>
            </w:tcBorders>
          </w:tcPr>
          <w:p w14:paraId="62734482" w14:textId="3442AD08" w:rsidR="00906B15" w:rsidRDefault="00BA68F0" w:rsidP="6FB7E547">
            <w:pPr>
              <w:spacing w:after="0"/>
              <w:rPr>
                <w:sz w:val="20"/>
                <w:szCs w:val="20"/>
              </w:rPr>
            </w:pPr>
            <w:r>
              <w:rPr>
                <w:sz w:val="20"/>
                <w:szCs w:val="20"/>
              </w:rPr>
              <w:t>Sandy plain</w:t>
            </w:r>
            <w:r w:rsidR="002C2879">
              <w:rPr>
                <w:sz w:val="20"/>
                <w:szCs w:val="20"/>
              </w:rPr>
              <w:t>. Myrtaceous heath</w:t>
            </w:r>
            <w:r w:rsidR="00073FE8">
              <w:rPr>
                <w:sz w:val="20"/>
                <w:szCs w:val="20"/>
              </w:rPr>
              <w:t>; Eucalyptus and Acacia stands</w:t>
            </w:r>
            <w:r w:rsidR="0044230A">
              <w:rPr>
                <w:sz w:val="20"/>
                <w:szCs w:val="20"/>
              </w:rPr>
              <w:t>.</w:t>
            </w:r>
          </w:p>
          <w:p w14:paraId="65BE9039" w14:textId="77777777" w:rsidR="00073FE8" w:rsidRDefault="00073FE8" w:rsidP="6FB7E547">
            <w:pPr>
              <w:spacing w:after="0"/>
              <w:rPr>
                <w:sz w:val="20"/>
                <w:szCs w:val="20"/>
              </w:rPr>
            </w:pPr>
          </w:p>
          <w:p w14:paraId="7AEC8CFB" w14:textId="3503288E" w:rsidR="00073FE8" w:rsidRDefault="00CD3D98" w:rsidP="6FB7E547">
            <w:pPr>
              <w:spacing w:after="0"/>
              <w:rPr>
                <w:sz w:val="20"/>
                <w:szCs w:val="20"/>
              </w:rPr>
            </w:pPr>
            <w:r>
              <w:rPr>
                <w:sz w:val="20"/>
                <w:szCs w:val="20"/>
              </w:rPr>
              <w:t xml:space="preserve">Plain with </w:t>
            </w:r>
            <w:r w:rsidR="0044230A">
              <w:rPr>
                <w:sz w:val="20"/>
                <w:szCs w:val="20"/>
              </w:rPr>
              <w:t>low open shr</w:t>
            </w:r>
            <w:r w:rsidR="00C17B31">
              <w:rPr>
                <w:sz w:val="20"/>
                <w:szCs w:val="20"/>
              </w:rPr>
              <w:t>u</w:t>
            </w:r>
            <w:r w:rsidR="0044230A">
              <w:rPr>
                <w:sz w:val="20"/>
                <w:szCs w:val="20"/>
              </w:rPr>
              <w:t>bland to f</w:t>
            </w:r>
            <w:r w:rsidR="00D63EE7">
              <w:rPr>
                <w:sz w:val="20"/>
                <w:szCs w:val="20"/>
              </w:rPr>
              <w:t xml:space="preserve">ire regeneration with </w:t>
            </w:r>
            <w:proofErr w:type="spellStart"/>
            <w:r w:rsidR="00D63EE7">
              <w:rPr>
                <w:sz w:val="20"/>
                <w:szCs w:val="20"/>
              </w:rPr>
              <w:t>herb</w:t>
            </w:r>
            <w:r w:rsidR="00C17B31">
              <w:rPr>
                <w:sz w:val="20"/>
                <w:szCs w:val="20"/>
              </w:rPr>
              <w:t>land</w:t>
            </w:r>
            <w:proofErr w:type="spellEnd"/>
            <w:r w:rsidR="00D63EE7">
              <w:rPr>
                <w:sz w:val="20"/>
                <w:szCs w:val="20"/>
              </w:rPr>
              <w:t>.</w:t>
            </w:r>
          </w:p>
        </w:tc>
        <w:tc>
          <w:tcPr>
            <w:tcW w:w="2301" w:type="dxa"/>
            <w:tcBorders>
              <w:top w:val="single" w:sz="4" w:space="0" w:color="auto"/>
              <w:left w:val="single" w:sz="4" w:space="0" w:color="auto"/>
              <w:bottom w:val="single" w:sz="4" w:space="0" w:color="auto"/>
              <w:right w:val="single" w:sz="4" w:space="0" w:color="auto"/>
            </w:tcBorders>
            <w:hideMark/>
          </w:tcPr>
          <w:p w14:paraId="5FE97424" w14:textId="77777777" w:rsidR="00906B15" w:rsidRDefault="248468ED" w:rsidP="6FB7E547">
            <w:pPr>
              <w:spacing w:after="0"/>
              <w:rPr>
                <w:rFonts w:cs="Arial"/>
                <w:sz w:val="20"/>
                <w:szCs w:val="20"/>
              </w:rPr>
            </w:pPr>
            <w:r w:rsidRPr="6FB7E547">
              <w:rPr>
                <w:rFonts w:cs="Arial"/>
                <w:sz w:val="20"/>
                <w:szCs w:val="20"/>
              </w:rPr>
              <w:t>Hand collection</w:t>
            </w:r>
          </w:p>
        </w:tc>
      </w:tr>
      <w:tr w:rsidR="00906B15" w14:paraId="1538837E" w14:textId="77777777" w:rsidTr="62ABC1D7">
        <w:tc>
          <w:tcPr>
            <w:tcW w:w="1696" w:type="dxa"/>
            <w:tcBorders>
              <w:top w:val="single" w:sz="4" w:space="0" w:color="auto"/>
              <w:left w:val="single" w:sz="4" w:space="0" w:color="auto"/>
              <w:bottom w:val="single" w:sz="4" w:space="0" w:color="auto"/>
              <w:right w:val="single" w:sz="4" w:space="0" w:color="auto"/>
            </w:tcBorders>
          </w:tcPr>
          <w:p w14:paraId="5B61DE21" w14:textId="0F061869" w:rsidR="00906B15" w:rsidRDefault="303352BE" w:rsidP="6FB7E547">
            <w:pPr>
              <w:spacing w:after="0"/>
              <w:rPr>
                <w:sz w:val="20"/>
                <w:szCs w:val="20"/>
              </w:rPr>
            </w:pPr>
            <w:r w:rsidRPr="6FB7E547">
              <w:rPr>
                <w:sz w:val="20"/>
                <w:szCs w:val="20"/>
              </w:rPr>
              <w:t>28 October 2024</w:t>
            </w:r>
          </w:p>
        </w:tc>
        <w:tc>
          <w:tcPr>
            <w:tcW w:w="2720" w:type="dxa"/>
            <w:tcBorders>
              <w:top w:val="single" w:sz="4" w:space="0" w:color="auto"/>
              <w:left w:val="single" w:sz="4" w:space="0" w:color="auto"/>
              <w:bottom w:val="single" w:sz="4" w:space="0" w:color="auto"/>
              <w:right w:val="single" w:sz="4" w:space="0" w:color="auto"/>
            </w:tcBorders>
          </w:tcPr>
          <w:p w14:paraId="2C6C348C" w14:textId="77777777" w:rsidR="00906B15" w:rsidRDefault="6A4FD619" w:rsidP="6FB7E547">
            <w:pPr>
              <w:spacing w:after="0"/>
              <w:rPr>
                <w:rFonts w:cs="Arial"/>
                <w:sz w:val="20"/>
                <w:szCs w:val="20"/>
              </w:rPr>
            </w:pPr>
            <w:r w:rsidRPr="6FB7E547">
              <w:rPr>
                <w:rFonts w:cs="Arial"/>
                <w:sz w:val="20"/>
                <w:szCs w:val="20"/>
              </w:rPr>
              <w:t xml:space="preserve">Nanda Reserve (FL9), </w:t>
            </w:r>
            <w:proofErr w:type="spellStart"/>
            <w:r w:rsidRPr="6FB7E547">
              <w:rPr>
                <w:rFonts w:cs="Arial"/>
                <w:sz w:val="20"/>
                <w:szCs w:val="20"/>
              </w:rPr>
              <w:t>Cooloomia</w:t>
            </w:r>
            <w:proofErr w:type="spellEnd"/>
            <w:r w:rsidRPr="6FB7E547">
              <w:rPr>
                <w:rFonts w:cs="Arial"/>
                <w:sz w:val="20"/>
                <w:szCs w:val="20"/>
              </w:rPr>
              <w:t xml:space="preserve"> Station</w:t>
            </w:r>
          </w:p>
          <w:p w14:paraId="08B325B1" w14:textId="77777777" w:rsidR="00864871" w:rsidRDefault="00864871" w:rsidP="6FB7E547">
            <w:pPr>
              <w:spacing w:after="0"/>
              <w:rPr>
                <w:sz w:val="20"/>
                <w:szCs w:val="20"/>
              </w:rPr>
            </w:pPr>
          </w:p>
          <w:p w14:paraId="7499A066" w14:textId="77777777" w:rsidR="0003455F" w:rsidRDefault="0003455F" w:rsidP="6FB7E547">
            <w:pPr>
              <w:spacing w:after="0"/>
              <w:rPr>
                <w:sz w:val="20"/>
                <w:szCs w:val="20"/>
              </w:rPr>
            </w:pPr>
          </w:p>
          <w:p w14:paraId="255D2DA9" w14:textId="4DC18025" w:rsidR="00864871" w:rsidRDefault="3F548DF4" w:rsidP="6FB7E547">
            <w:pPr>
              <w:spacing w:after="0"/>
              <w:rPr>
                <w:sz w:val="20"/>
                <w:szCs w:val="20"/>
              </w:rPr>
            </w:pPr>
            <w:r w:rsidRPr="107F0A8C">
              <w:rPr>
                <w:sz w:val="20"/>
                <w:szCs w:val="20"/>
              </w:rPr>
              <w:t xml:space="preserve">Kalbarri National </w:t>
            </w:r>
            <w:r w:rsidRPr="763F21D8">
              <w:rPr>
                <w:sz w:val="20"/>
                <w:szCs w:val="20"/>
              </w:rPr>
              <w:t>Park</w:t>
            </w:r>
            <w:r w:rsidR="7FE19E63" w:rsidRPr="107F0A8C">
              <w:rPr>
                <w:sz w:val="20"/>
                <w:szCs w:val="20"/>
              </w:rPr>
              <w:t xml:space="preserve"> </w:t>
            </w:r>
            <w:r w:rsidR="0064535E">
              <w:rPr>
                <w:sz w:val="20"/>
                <w:szCs w:val="20"/>
              </w:rPr>
              <w:t>“Eu</w:t>
            </w:r>
            <w:r w:rsidR="00BD2758">
              <w:rPr>
                <w:sz w:val="20"/>
                <w:szCs w:val="20"/>
              </w:rPr>
              <w:t>rardy Station”</w:t>
            </w:r>
            <w:r w:rsidR="7FE19E63" w:rsidRPr="7F11A220">
              <w:rPr>
                <w:sz w:val="20"/>
                <w:szCs w:val="20"/>
              </w:rPr>
              <w:t xml:space="preserve"> </w:t>
            </w:r>
            <w:r w:rsidR="48E56ECF" w:rsidRPr="6FB7E547">
              <w:rPr>
                <w:sz w:val="20"/>
                <w:szCs w:val="20"/>
              </w:rPr>
              <w:t>(FL5)</w:t>
            </w:r>
            <w:r w:rsidR="2B690C5A" w:rsidRPr="6FB7E547">
              <w:rPr>
                <w:sz w:val="20"/>
                <w:szCs w:val="20"/>
              </w:rPr>
              <w:t>,</w:t>
            </w:r>
            <w:r w:rsidR="17B1431A" w:rsidRPr="6FB7E547">
              <w:rPr>
                <w:sz w:val="20"/>
                <w:szCs w:val="20"/>
              </w:rPr>
              <w:t xml:space="preserve"> west of Eurardy </w:t>
            </w:r>
            <w:r w:rsidR="10899EBB" w:rsidRPr="6FB7E547">
              <w:rPr>
                <w:sz w:val="20"/>
                <w:szCs w:val="20"/>
              </w:rPr>
              <w:t>Reserve</w:t>
            </w:r>
          </w:p>
          <w:p w14:paraId="7B646B7B" w14:textId="77777777" w:rsidR="00AF5551" w:rsidRDefault="00AF5551" w:rsidP="00AF5551">
            <w:pPr>
              <w:spacing w:after="0"/>
              <w:rPr>
                <w:sz w:val="20"/>
                <w:szCs w:val="20"/>
              </w:rPr>
            </w:pPr>
          </w:p>
          <w:p w14:paraId="57B9A8DC" w14:textId="23B3BC0E" w:rsidR="0831B839" w:rsidRDefault="0831B839" w:rsidP="0831B839">
            <w:pPr>
              <w:spacing w:after="0"/>
              <w:rPr>
                <w:sz w:val="20"/>
                <w:szCs w:val="20"/>
              </w:rPr>
            </w:pPr>
          </w:p>
          <w:p w14:paraId="284F3B62" w14:textId="5215C057" w:rsidR="1C0C5459" w:rsidRDefault="1C0C5459" w:rsidP="1C0C5459">
            <w:pPr>
              <w:spacing w:after="0"/>
              <w:rPr>
                <w:sz w:val="20"/>
                <w:szCs w:val="20"/>
              </w:rPr>
            </w:pPr>
          </w:p>
          <w:p w14:paraId="7C9A9592" w14:textId="567C4245" w:rsidR="00AF5551" w:rsidRDefault="00AF5551" w:rsidP="00AF5551">
            <w:pPr>
              <w:spacing w:after="0"/>
              <w:rPr>
                <w:sz w:val="20"/>
                <w:szCs w:val="20"/>
              </w:rPr>
            </w:pPr>
            <w:r w:rsidRPr="6FB7E547">
              <w:rPr>
                <w:sz w:val="20"/>
                <w:szCs w:val="20"/>
              </w:rPr>
              <w:t>Kalbarri National Park, Emu and Junga Tracks</w:t>
            </w:r>
          </w:p>
        </w:tc>
        <w:tc>
          <w:tcPr>
            <w:tcW w:w="2457" w:type="dxa"/>
            <w:tcBorders>
              <w:top w:val="single" w:sz="4" w:space="0" w:color="auto"/>
              <w:left w:val="single" w:sz="4" w:space="0" w:color="auto"/>
              <w:bottom w:val="single" w:sz="4" w:space="0" w:color="auto"/>
              <w:right w:val="single" w:sz="4" w:space="0" w:color="auto"/>
            </w:tcBorders>
          </w:tcPr>
          <w:p w14:paraId="19EAD021" w14:textId="77777777" w:rsidR="00906B15" w:rsidRDefault="00064DA1" w:rsidP="6FB7E547">
            <w:pPr>
              <w:spacing w:after="0"/>
              <w:rPr>
                <w:sz w:val="20"/>
                <w:szCs w:val="20"/>
              </w:rPr>
            </w:pPr>
            <w:r>
              <w:rPr>
                <w:sz w:val="20"/>
                <w:szCs w:val="20"/>
              </w:rPr>
              <w:t>Dune system</w:t>
            </w:r>
            <w:r w:rsidR="00C86C5C">
              <w:rPr>
                <w:sz w:val="20"/>
                <w:szCs w:val="20"/>
              </w:rPr>
              <w:t xml:space="preserve">. </w:t>
            </w:r>
            <w:r w:rsidR="0003455F" w:rsidRPr="0003455F">
              <w:rPr>
                <w:sz w:val="20"/>
                <w:szCs w:val="20"/>
              </w:rPr>
              <w:t>Open Acacia, Grevillea and Eucalyptus shrubland.</w:t>
            </w:r>
          </w:p>
          <w:p w14:paraId="7D8D6AC2" w14:textId="77777777" w:rsidR="0003455F" w:rsidRDefault="0003455F" w:rsidP="6FB7E547">
            <w:pPr>
              <w:spacing w:after="0"/>
              <w:rPr>
                <w:sz w:val="20"/>
                <w:szCs w:val="20"/>
              </w:rPr>
            </w:pPr>
          </w:p>
          <w:p w14:paraId="75D31998" w14:textId="5858BB97" w:rsidR="0003455F" w:rsidRDefault="00F42FCF" w:rsidP="6FB7E547">
            <w:pPr>
              <w:spacing w:after="0"/>
              <w:rPr>
                <w:sz w:val="20"/>
                <w:szCs w:val="20"/>
              </w:rPr>
            </w:pPr>
            <w:r>
              <w:rPr>
                <w:sz w:val="20"/>
                <w:szCs w:val="20"/>
              </w:rPr>
              <w:t xml:space="preserve">Ephemeral </w:t>
            </w:r>
            <w:r w:rsidR="75F72F55" w:rsidRPr="0831B839">
              <w:rPr>
                <w:sz w:val="20"/>
                <w:szCs w:val="20"/>
              </w:rPr>
              <w:t xml:space="preserve">Creek line. </w:t>
            </w:r>
            <w:proofErr w:type="spellStart"/>
            <w:r w:rsidR="75F72F55" w:rsidRPr="0831B839">
              <w:rPr>
                <w:sz w:val="20"/>
                <w:szCs w:val="20"/>
              </w:rPr>
              <w:t>Allocasuarina</w:t>
            </w:r>
            <w:proofErr w:type="spellEnd"/>
            <w:r w:rsidR="7937F541" w:rsidRPr="7E9463FE">
              <w:rPr>
                <w:sz w:val="20"/>
                <w:szCs w:val="20"/>
              </w:rPr>
              <w:t xml:space="preserve"> and</w:t>
            </w:r>
            <w:r w:rsidR="75F72F55" w:rsidRPr="0831B839">
              <w:rPr>
                <w:sz w:val="20"/>
                <w:szCs w:val="20"/>
              </w:rPr>
              <w:t xml:space="preserve"> </w:t>
            </w:r>
            <w:proofErr w:type="spellStart"/>
            <w:r w:rsidR="75F72F55" w:rsidRPr="0831B839">
              <w:rPr>
                <w:sz w:val="20"/>
                <w:szCs w:val="20"/>
              </w:rPr>
              <w:t>Myrtaceae</w:t>
            </w:r>
            <w:proofErr w:type="spellEnd"/>
            <w:r w:rsidR="006768AE">
              <w:rPr>
                <w:sz w:val="20"/>
                <w:szCs w:val="20"/>
              </w:rPr>
              <w:t xml:space="preserve"> mixed</w:t>
            </w:r>
            <w:r w:rsidR="75F72F55" w:rsidRPr="0831B839">
              <w:rPr>
                <w:sz w:val="20"/>
                <w:szCs w:val="20"/>
              </w:rPr>
              <w:t xml:space="preserve"> shrubland.</w:t>
            </w:r>
          </w:p>
          <w:p w14:paraId="48BA79EA" w14:textId="77777777" w:rsidR="00AF5551" w:rsidRDefault="00AF5551" w:rsidP="6FB7E547">
            <w:pPr>
              <w:spacing w:after="0"/>
              <w:rPr>
                <w:sz w:val="20"/>
                <w:szCs w:val="20"/>
              </w:rPr>
            </w:pPr>
          </w:p>
          <w:p w14:paraId="248DFF53" w14:textId="77777777" w:rsidR="00AF5551" w:rsidRDefault="00AF5551" w:rsidP="6FB7E547">
            <w:pPr>
              <w:spacing w:after="0"/>
              <w:rPr>
                <w:sz w:val="20"/>
                <w:szCs w:val="20"/>
              </w:rPr>
            </w:pPr>
          </w:p>
          <w:p w14:paraId="105F7AC4" w14:textId="41C44429" w:rsidR="00AF5551" w:rsidRDefault="002A406F" w:rsidP="6FB7E547">
            <w:pPr>
              <w:spacing w:after="0"/>
              <w:rPr>
                <w:sz w:val="20"/>
                <w:szCs w:val="20"/>
              </w:rPr>
            </w:pPr>
            <w:r>
              <w:rPr>
                <w:sz w:val="20"/>
                <w:szCs w:val="20"/>
              </w:rPr>
              <w:t xml:space="preserve">Flat plain to wet depression. </w:t>
            </w:r>
            <w:proofErr w:type="spellStart"/>
            <w:r w:rsidR="006D1195">
              <w:rPr>
                <w:sz w:val="20"/>
                <w:szCs w:val="20"/>
              </w:rPr>
              <w:t>Herb</w:t>
            </w:r>
            <w:r w:rsidR="00F557AB">
              <w:rPr>
                <w:sz w:val="20"/>
                <w:szCs w:val="20"/>
              </w:rPr>
              <w:t>land</w:t>
            </w:r>
            <w:proofErr w:type="spellEnd"/>
            <w:r w:rsidR="006D1195">
              <w:rPr>
                <w:sz w:val="20"/>
                <w:szCs w:val="20"/>
              </w:rPr>
              <w:t xml:space="preserve"> to </w:t>
            </w:r>
            <w:r w:rsidR="00F557AB">
              <w:rPr>
                <w:sz w:val="20"/>
                <w:szCs w:val="20"/>
              </w:rPr>
              <w:t>M</w:t>
            </w:r>
            <w:r w:rsidR="00B37820">
              <w:rPr>
                <w:sz w:val="20"/>
                <w:szCs w:val="20"/>
              </w:rPr>
              <w:t>yrtaceous heath.</w:t>
            </w:r>
          </w:p>
        </w:tc>
        <w:tc>
          <w:tcPr>
            <w:tcW w:w="2301" w:type="dxa"/>
            <w:tcBorders>
              <w:top w:val="single" w:sz="4" w:space="0" w:color="auto"/>
              <w:left w:val="single" w:sz="4" w:space="0" w:color="auto"/>
              <w:bottom w:val="single" w:sz="4" w:space="0" w:color="auto"/>
              <w:right w:val="single" w:sz="4" w:space="0" w:color="auto"/>
            </w:tcBorders>
          </w:tcPr>
          <w:p w14:paraId="39F55E89" w14:textId="77777777" w:rsidR="00906B15" w:rsidRDefault="248468ED" w:rsidP="6FB7E547">
            <w:pPr>
              <w:spacing w:after="0"/>
              <w:rPr>
                <w:rFonts w:cs="Arial"/>
                <w:sz w:val="20"/>
                <w:szCs w:val="20"/>
              </w:rPr>
            </w:pPr>
            <w:r w:rsidRPr="6FB7E547">
              <w:rPr>
                <w:rFonts w:cs="Arial"/>
                <w:sz w:val="20"/>
                <w:szCs w:val="20"/>
              </w:rPr>
              <w:t>Hand collection</w:t>
            </w:r>
          </w:p>
        </w:tc>
      </w:tr>
      <w:tr w:rsidR="00906B15" w14:paraId="446A4860" w14:textId="77777777" w:rsidTr="62ABC1D7">
        <w:tc>
          <w:tcPr>
            <w:tcW w:w="1696" w:type="dxa"/>
            <w:tcBorders>
              <w:top w:val="single" w:sz="4" w:space="0" w:color="auto"/>
              <w:left w:val="single" w:sz="4" w:space="0" w:color="auto"/>
              <w:bottom w:val="single" w:sz="4" w:space="0" w:color="auto"/>
              <w:right w:val="single" w:sz="4" w:space="0" w:color="auto"/>
            </w:tcBorders>
          </w:tcPr>
          <w:p w14:paraId="34192475" w14:textId="6B55F38C" w:rsidR="00906B15" w:rsidRDefault="303352BE" w:rsidP="6FB7E547">
            <w:pPr>
              <w:spacing w:after="0"/>
              <w:rPr>
                <w:sz w:val="20"/>
                <w:szCs w:val="20"/>
              </w:rPr>
            </w:pPr>
            <w:r w:rsidRPr="6FB7E547">
              <w:rPr>
                <w:sz w:val="20"/>
                <w:szCs w:val="20"/>
              </w:rPr>
              <w:t>29 October 2024</w:t>
            </w:r>
          </w:p>
        </w:tc>
        <w:tc>
          <w:tcPr>
            <w:tcW w:w="2720" w:type="dxa"/>
            <w:tcBorders>
              <w:top w:val="single" w:sz="4" w:space="0" w:color="auto"/>
              <w:left w:val="single" w:sz="4" w:space="0" w:color="auto"/>
              <w:bottom w:val="single" w:sz="4" w:space="0" w:color="auto"/>
              <w:right w:val="single" w:sz="4" w:space="0" w:color="auto"/>
            </w:tcBorders>
          </w:tcPr>
          <w:p w14:paraId="69955413" w14:textId="6C4DE24C" w:rsidR="007A6A3D" w:rsidRDefault="517E89A5" w:rsidP="6FB7E547">
            <w:pPr>
              <w:spacing w:after="0"/>
              <w:rPr>
                <w:rFonts w:cs="Arial"/>
                <w:sz w:val="20"/>
                <w:szCs w:val="20"/>
              </w:rPr>
            </w:pPr>
            <w:r w:rsidRPr="6FB7E547">
              <w:rPr>
                <w:rFonts w:cs="Arial"/>
                <w:sz w:val="20"/>
                <w:szCs w:val="20"/>
              </w:rPr>
              <w:t xml:space="preserve">Nanda Reserve (FL8), </w:t>
            </w:r>
            <w:r w:rsidR="424571B1" w:rsidRPr="6FB7E547">
              <w:rPr>
                <w:rFonts w:cs="Arial"/>
                <w:sz w:val="20"/>
                <w:szCs w:val="20"/>
              </w:rPr>
              <w:t>near Zuytdorp Nature Reserve</w:t>
            </w:r>
          </w:p>
          <w:p w14:paraId="20C73997" w14:textId="77777777" w:rsidR="007A6A3D" w:rsidRDefault="007A6A3D" w:rsidP="6FB7E547">
            <w:pPr>
              <w:spacing w:after="0"/>
              <w:rPr>
                <w:sz w:val="20"/>
                <w:szCs w:val="20"/>
              </w:rPr>
            </w:pPr>
          </w:p>
          <w:p w14:paraId="0111DD71" w14:textId="77777777" w:rsidR="00713528" w:rsidRDefault="00713528" w:rsidP="6FB7E547">
            <w:pPr>
              <w:spacing w:after="0"/>
              <w:rPr>
                <w:sz w:val="20"/>
                <w:szCs w:val="20"/>
              </w:rPr>
            </w:pPr>
          </w:p>
          <w:p w14:paraId="4057B093" w14:textId="793C1B9E" w:rsidR="005A7C60" w:rsidRDefault="2CB6AA70" w:rsidP="00AF5551">
            <w:pPr>
              <w:spacing w:after="0" w:line="259" w:lineRule="auto"/>
              <w:rPr>
                <w:sz w:val="20"/>
                <w:szCs w:val="20"/>
              </w:rPr>
            </w:pPr>
            <w:r w:rsidRPr="6FB7E547">
              <w:rPr>
                <w:sz w:val="20"/>
                <w:szCs w:val="20"/>
              </w:rPr>
              <w:t xml:space="preserve">Kalbarri National Park, Goat </w:t>
            </w:r>
            <w:r w:rsidR="67AD510B" w:rsidRPr="6FB7E547">
              <w:rPr>
                <w:sz w:val="20"/>
                <w:szCs w:val="20"/>
              </w:rPr>
              <w:t xml:space="preserve">and Junga </w:t>
            </w:r>
            <w:r w:rsidRPr="6FB7E547">
              <w:rPr>
                <w:sz w:val="20"/>
                <w:szCs w:val="20"/>
              </w:rPr>
              <w:t>Track</w:t>
            </w:r>
            <w:r w:rsidR="7ECE7902" w:rsidRPr="6FB7E547">
              <w:rPr>
                <w:sz w:val="20"/>
                <w:szCs w:val="20"/>
              </w:rPr>
              <w:t>s</w:t>
            </w:r>
            <w:r w:rsidRPr="6FB7E547">
              <w:rPr>
                <w:sz w:val="20"/>
                <w:szCs w:val="20"/>
              </w:rPr>
              <w:t xml:space="preserve"> and north of tourist road to Nature’s Window</w:t>
            </w:r>
          </w:p>
        </w:tc>
        <w:tc>
          <w:tcPr>
            <w:tcW w:w="2457" w:type="dxa"/>
            <w:tcBorders>
              <w:top w:val="single" w:sz="4" w:space="0" w:color="auto"/>
              <w:left w:val="single" w:sz="4" w:space="0" w:color="auto"/>
              <w:bottom w:val="single" w:sz="4" w:space="0" w:color="auto"/>
              <w:right w:val="single" w:sz="4" w:space="0" w:color="auto"/>
            </w:tcBorders>
          </w:tcPr>
          <w:p w14:paraId="3BA1106F" w14:textId="3F4454C5" w:rsidR="00906B15" w:rsidRDefault="006D51F9" w:rsidP="6FB7E547">
            <w:pPr>
              <w:spacing w:after="0"/>
              <w:rPr>
                <w:sz w:val="20"/>
                <w:szCs w:val="20"/>
              </w:rPr>
            </w:pPr>
            <w:r>
              <w:rPr>
                <w:sz w:val="20"/>
                <w:szCs w:val="20"/>
              </w:rPr>
              <w:t xml:space="preserve">Dune-swale system. </w:t>
            </w:r>
            <w:r w:rsidR="00713528" w:rsidRPr="00713528">
              <w:rPr>
                <w:sz w:val="20"/>
                <w:szCs w:val="20"/>
              </w:rPr>
              <w:t xml:space="preserve">Open </w:t>
            </w:r>
            <w:r w:rsidR="00706424">
              <w:rPr>
                <w:sz w:val="20"/>
                <w:szCs w:val="20"/>
              </w:rPr>
              <w:t>M</w:t>
            </w:r>
            <w:r w:rsidR="00713528" w:rsidRPr="00713528">
              <w:rPr>
                <w:sz w:val="20"/>
                <w:szCs w:val="20"/>
              </w:rPr>
              <w:t>yrtaceous shrubland.</w:t>
            </w:r>
          </w:p>
          <w:p w14:paraId="475F51DA" w14:textId="77777777" w:rsidR="00713528" w:rsidRDefault="00713528" w:rsidP="6FB7E547">
            <w:pPr>
              <w:spacing w:after="0"/>
              <w:rPr>
                <w:sz w:val="20"/>
                <w:szCs w:val="20"/>
              </w:rPr>
            </w:pPr>
          </w:p>
          <w:p w14:paraId="464A4EBA" w14:textId="2C964777" w:rsidR="00713528" w:rsidRDefault="40C3E1D4" w:rsidP="64AF9CB3">
            <w:pPr>
              <w:spacing w:after="0" w:line="259" w:lineRule="auto"/>
              <w:rPr>
                <w:sz w:val="20"/>
                <w:szCs w:val="20"/>
              </w:rPr>
            </w:pPr>
            <w:r w:rsidRPr="64AF9CB3">
              <w:rPr>
                <w:sz w:val="20"/>
                <w:szCs w:val="20"/>
              </w:rPr>
              <w:t>Flat plain. York Gum and Melaleuca woodland and adjacent shrubland.</w:t>
            </w:r>
          </w:p>
        </w:tc>
        <w:tc>
          <w:tcPr>
            <w:tcW w:w="2301" w:type="dxa"/>
            <w:tcBorders>
              <w:top w:val="single" w:sz="4" w:space="0" w:color="auto"/>
              <w:left w:val="single" w:sz="4" w:space="0" w:color="auto"/>
              <w:bottom w:val="single" w:sz="4" w:space="0" w:color="auto"/>
              <w:right w:val="single" w:sz="4" w:space="0" w:color="auto"/>
            </w:tcBorders>
          </w:tcPr>
          <w:p w14:paraId="2BBB1D93" w14:textId="77777777" w:rsidR="00906B15" w:rsidRDefault="248468ED" w:rsidP="6FB7E547">
            <w:pPr>
              <w:spacing w:after="0"/>
              <w:rPr>
                <w:rFonts w:cs="Arial"/>
                <w:sz w:val="20"/>
                <w:szCs w:val="20"/>
              </w:rPr>
            </w:pPr>
            <w:r w:rsidRPr="6FB7E547">
              <w:rPr>
                <w:rFonts w:cs="Arial"/>
                <w:sz w:val="20"/>
                <w:szCs w:val="20"/>
              </w:rPr>
              <w:t>Hand collection</w:t>
            </w:r>
          </w:p>
        </w:tc>
      </w:tr>
      <w:tr w:rsidR="00906B15" w14:paraId="656BA936" w14:textId="77777777" w:rsidTr="62ABC1D7">
        <w:tc>
          <w:tcPr>
            <w:tcW w:w="1696" w:type="dxa"/>
            <w:tcBorders>
              <w:top w:val="single" w:sz="4" w:space="0" w:color="auto"/>
              <w:left w:val="single" w:sz="4" w:space="0" w:color="auto"/>
              <w:bottom w:val="single" w:sz="4" w:space="0" w:color="auto"/>
              <w:right w:val="single" w:sz="4" w:space="0" w:color="auto"/>
            </w:tcBorders>
          </w:tcPr>
          <w:p w14:paraId="3C6758A7" w14:textId="36D07ED7" w:rsidR="00906B15" w:rsidRDefault="303352BE" w:rsidP="6FB7E547">
            <w:pPr>
              <w:spacing w:after="0"/>
              <w:rPr>
                <w:sz w:val="20"/>
                <w:szCs w:val="20"/>
              </w:rPr>
            </w:pPr>
            <w:r w:rsidRPr="6FB7E547">
              <w:rPr>
                <w:sz w:val="20"/>
                <w:szCs w:val="20"/>
              </w:rPr>
              <w:t>30 October 2024</w:t>
            </w:r>
          </w:p>
        </w:tc>
        <w:tc>
          <w:tcPr>
            <w:tcW w:w="2720" w:type="dxa"/>
            <w:tcBorders>
              <w:top w:val="single" w:sz="4" w:space="0" w:color="auto"/>
              <w:left w:val="single" w:sz="4" w:space="0" w:color="auto"/>
              <w:bottom w:val="single" w:sz="4" w:space="0" w:color="auto"/>
              <w:right w:val="single" w:sz="4" w:space="0" w:color="auto"/>
            </w:tcBorders>
          </w:tcPr>
          <w:p w14:paraId="71EFFBEC" w14:textId="54850699" w:rsidR="00906B15" w:rsidRDefault="7C27CE51" w:rsidP="6FB7E547">
            <w:pPr>
              <w:spacing w:after="0"/>
              <w:rPr>
                <w:sz w:val="20"/>
                <w:szCs w:val="20"/>
              </w:rPr>
            </w:pPr>
            <w:r w:rsidRPr="6FB7E547">
              <w:rPr>
                <w:sz w:val="20"/>
                <w:szCs w:val="20"/>
              </w:rPr>
              <w:t xml:space="preserve">Kalbarri National Park, </w:t>
            </w:r>
            <w:r w:rsidR="00403C0D">
              <w:rPr>
                <w:sz w:val="20"/>
                <w:szCs w:val="20"/>
              </w:rPr>
              <w:t xml:space="preserve">Eagle Gorge, </w:t>
            </w:r>
            <w:r w:rsidR="00C63ED0">
              <w:rPr>
                <w:rFonts w:cs="Arial"/>
                <w:sz w:val="20"/>
                <w:szCs w:val="20"/>
              </w:rPr>
              <w:t>Red Bluff Beach gully</w:t>
            </w:r>
            <w:r w:rsidR="00601396">
              <w:rPr>
                <w:rFonts w:cs="Arial"/>
                <w:sz w:val="20"/>
                <w:szCs w:val="20"/>
              </w:rPr>
              <w:t xml:space="preserve"> </w:t>
            </w:r>
            <w:r w:rsidR="009E74CD">
              <w:rPr>
                <w:rFonts w:cs="Arial"/>
                <w:sz w:val="20"/>
                <w:szCs w:val="20"/>
              </w:rPr>
              <w:t>and</w:t>
            </w:r>
            <w:r w:rsidR="214D8091" w:rsidRPr="0831B839">
              <w:rPr>
                <w:sz w:val="20"/>
                <w:szCs w:val="20"/>
              </w:rPr>
              <w:t xml:space="preserve"> Red Bluff</w:t>
            </w:r>
            <w:r w:rsidR="50AC8DAD" w:rsidRPr="0831B839">
              <w:rPr>
                <w:sz w:val="20"/>
                <w:szCs w:val="20"/>
              </w:rPr>
              <w:t xml:space="preserve"> </w:t>
            </w:r>
            <w:r w:rsidR="6814345F" w:rsidRPr="6FB7E547">
              <w:rPr>
                <w:sz w:val="20"/>
                <w:szCs w:val="20"/>
              </w:rPr>
              <w:t xml:space="preserve">Lookout </w:t>
            </w:r>
          </w:p>
          <w:p w14:paraId="60A742FA" w14:textId="20987F25" w:rsidR="0F5D21C0" w:rsidRDefault="0F5D21C0" w:rsidP="0F5D21C0">
            <w:pPr>
              <w:spacing w:after="0"/>
              <w:rPr>
                <w:sz w:val="20"/>
                <w:szCs w:val="20"/>
              </w:rPr>
            </w:pPr>
          </w:p>
          <w:p w14:paraId="4EB7BA87" w14:textId="4D372C3D" w:rsidR="00C03ABF" w:rsidRDefault="386B6DAD" w:rsidP="6FB7E547">
            <w:pPr>
              <w:spacing w:after="0"/>
              <w:rPr>
                <w:sz w:val="20"/>
                <w:szCs w:val="20"/>
              </w:rPr>
            </w:pPr>
            <w:r w:rsidRPr="6FB7E547">
              <w:rPr>
                <w:sz w:val="20"/>
                <w:szCs w:val="20"/>
              </w:rPr>
              <w:lastRenderedPageBreak/>
              <w:t xml:space="preserve">Kalbarri National Park, </w:t>
            </w:r>
            <w:proofErr w:type="spellStart"/>
            <w:r w:rsidRPr="6FB7E547">
              <w:rPr>
                <w:sz w:val="20"/>
                <w:szCs w:val="20"/>
              </w:rPr>
              <w:t>Meanarra</w:t>
            </w:r>
            <w:proofErr w:type="spellEnd"/>
            <w:r w:rsidRPr="6FB7E547">
              <w:rPr>
                <w:sz w:val="20"/>
                <w:szCs w:val="20"/>
              </w:rPr>
              <w:t xml:space="preserve"> Hill</w:t>
            </w:r>
          </w:p>
        </w:tc>
        <w:tc>
          <w:tcPr>
            <w:tcW w:w="2457" w:type="dxa"/>
            <w:tcBorders>
              <w:top w:val="single" w:sz="4" w:space="0" w:color="auto"/>
              <w:left w:val="single" w:sz="4" w:space="0" w:color="auto"/>
              <w:bottom w:val="single" w:sz="4" w:space="0" w:color="auto"/>
              <w:right w:val="single" w:sz="4" w:space="0" w:color="auto"/>
            </w:tcBorders>
          </w:tcPr>
          <w:p w14:paraId="36B2F7AF" w14:textId="77777777" w:rsidR="00906B15" w:rsidRDefault="0059473F" w:rsidP="6FB7E547">
            <w:pPr>
              <w:spacing w:after="0"/>
              <w:rPr>
                <w:sz w:val="20"/>
                <w:szCs w:val="20"/>
              </w:rPr>
            </w:pPr>
            <w:r>
              <w:rPr>
                <w:sz w:val="20"/>
                <w:szCs w:val="20"/>
              </w:rPr>
              <w:lastRenderedPageBreak/>
              <w:t xml:space="preserve">Freshwater seep to </w:t>
            </w:r>
            <w:r w:rsidR="00871D90">
              <w:rPr>
                <w:sz w:val="20"/>
                <w:szCs w:val="20"/>
              </w:rPr>
              <w:t xml:space="preserve">rocky beach cliffs. </w:t>
            </w:r>
            <w:r w:rsidR="00300C89" w:rsidRPr="00300C89">
              <w:rPr>
                <w:sz w:val="20"/>
                <w:szCs w:val="20"/>
              </w:rPr>
              <w:t>Salt tolerant herbs and low shrubs.</w:t>
            </w:r>
          </w:p>
          <w:p w14:paraId="2A3C1878" w14:textId="656727A7" w:rsidR="0831B839" w:rsidRDefault="0831B839" w:rsidP="0831B839">
            <w:pPr>
              <w:spacing w:after="0"/>
              <w:rPr>
                <w:sz w:val="20"/>
                <w:szCs w:val="20"/>
              </w:rPr>
            </w:pPr>
          </w:p>
          <w:p w14:paraId="410D1F4A" w14:textId="0C056586" w:rsidR="00571D7F" w:rsidRDefault="00B7537D" w:rsidP="6FB7E547">
            <w:pPr>
              <w:spacing w:after="0"/>
              <w:rPr>
                <w:sz w:val="20"/>
                <w:szCs w:val="20"/>
              </w:rPr>
            </w:pPr>
            <w:r>
              <w:rPr>
                <w:sz w:val="20"/>
                <w:szCs w:val="20"/>
              </w:rPr>
              <w:lastRenderedPageBreak/>
              <w:t xml:space="preserve">Limestone. </w:t>
            </w:r>
            <w:r w:rsidR="00571D7F">
              <w:rPr>
                <w:sz w:val="20"/>
                <w:szCs w:val="20"/>
              </w:rPr>
              <w:t>Degraded shr</w:t>
            </w:r>
            <w:r>
              <w:rPr>
                <w:sz w:val="20"/>
                <w:szCs w:val="20"/>
              </w:rPr>
              <w:t>u</w:t>
            </w:r>
            <w:r w:rsidR="00571D7F">
              <w:rPr>
                <w:sz w:val="20"/>
                <w:szCs w:val="20"/>
              </w:rPr>
              <w:t>bland</w:t>
            </w:r>
            <w:r>
              <w:rPr>
                <w:sz w:val="20"/>
                <w:szCs w:val="20"/>
              </w:rPr>
              <w:t>.</w:t>
            </w:r>
          </w:p>
        </w:tc>
        <w:tc>
          <w:tcPr>
            <w:tcW w:w="2301" w:type="dxa"/>
            <w:tcBorders>
              <w:top w:val="single" w:sz="4" w:space="0" w:color="auto"/>
              <w:left w:val="single" w:sz="4" w:space="0" w:color="auto"/>
              <w:bottom w:val="single" w:sz="4" w:space="0" w:color="auto"/>
              <w:right w:val="single" w:sz="4" w:space="0" w:color="auto"/>
            </w:tcBorders>
          </w:tcPr>
          <w:p w14:paraId="2F7638BE" w14:textId="77777777" w:rsidR="00906B15" w:rsidRDefault="248468ED" w:rsidP="6FB7E547">
            <w:pPr>
              <w:spacing w:after="0"/>
              <w:rPr>
                <w:rFonts w:cs="Arial"/>
                <w:sz w:val="20"/>
                <w:szCs w:val="20"/>
              </w:rPr>
            </w:pPr>
            <w:r w:rsidRPr="6FB7E547">
              <w:rPr>
                <w:rFonts w:cs="Arial"/>
                <w:sz w:val="20"/>
                <w:szCs w:val="20"/>
              </w:rPr>
              <w:lastRenderedPageBreak/>
              <w:t>Hand collection</w:t>
            </w:r>
          </w:p>
        </w:tc>
      </w:tr>
      <w:tr w:rsidR="00906B15" w14:paraId="39942848" w14:textId="77777777" w:rsidTr="62ABC1D7">
        <w:tc>
          <w:tcPr>
            <w:tcW w:w="1696" w:type="dxa"/>
            <w:tcBorders>
              <w:top w:val="single" w:sz="4" w:space="0" w:color="auto"/>
              <w:left w:val="single" w:sz="4" w:space="0" w:color="auto"/>
              <w:bottom w:val="single" w:sz="4" w:space="0" w:color="auto"/>
              <w:right w:val="single" w:sz="4" w:space="0" w:color="auto"/>
            </w:tcBorders>
          </w:tcPr>
          <w:p w14:paraId="6E4774CD" w14:textId="20184937" w:rsidR="00906B15" w:rsidRDefault="303352BE" w:rsidP="6FB7E547">
            <w:pPr>
              <w:spacing w:after="0"/>
              <w:rPr>
                <w:sz w:val="20"/>
                <w:szCs w:val="20"/>
              </w:rPr>
            </w:pPr>
            <w:r w:rsidRPr="6FB7E547">
              <w:rPr>
                <w:sz w:val="20"/>
                <w:szCs w:val="20"/>
              </w:rPr>
              <w:t>31 October 2024</w:t>
            </w:r>
          </w:p>
        </w:tc>
        <w:tc>
          <w:tcPr>
            <w:tcW w:w="2720" w:type="dxa"/>
            <w:tcBorders>
              <w:top w:val="single" w:sz="4" w:space="0" w:color="auto"/>
              <w:left w:val="single" w:sz="4" w:space="0" w:color="auto"/>
              <w:bottom w:val="single" w:sz="4" w:space="0" w:color="auto"/>
              <w:right w:val="single" w:sz="4" w:space="0" w:color="auto"/>
            </w:tcBorders>
          </w:tcPr>
          <w:p w14:paraId="38E75E52" w14:textId="622DE311" w:rsidR="00713126" w:rsidRDefault="21015EC3" w:rsidP="6FB7E547">
            <w:pPr>
              <w:spacing w:after="0"/>
              <w:rPr>
                <w:sz w:val="20"/>
                <w:szCs w:val="20"/>
              </w:rPr>
            </w:pPr>
            <w:r w:rsidRPr="6FB7E547">
              <w:rPr>
                <w:sz w:val="20"/>
                <w:szCs w:val="20"/>
              </w:rPr>
              <w:t xml:space="preserve">Kalbarri National Park, </w:t>
            </w:r>
            <w:r w:rsidR="21ECD0A0" w:rsidRPr="6FB7E547">
              <w:rPr>
                <w:sz w:val="20"/>
                <w:szCs w:val="20"/>
              </w:rPr>
              <w:t>Loop</w:t>
            </w:r>
            <w:r w:rsidR="1AFA559B" w:rsidRPr="0831B839">
              <w:rPr>
                <w:sz w:val="20"/>
                <w:szCs w:val="20"/>
              </w:rPr>
              <w:t>–</w:t>
            </w:r>
            <w:r w:rsidR="69ADF815" w:rsidRPr="6FB7E547">
              <w:rPr>
                <w:sz w:val="20"/>
                <w:szCs w:val="20"/>
              </w:rPr>
              <w:t>Z Bend Road</w:t>
            </w:r>
            <w:r w:rsidR="21ECD0A0" w:rsidRPr="6FB7E547">
              <w:rPr>
                <w:sz w:val="20"/>
                <w:szCs w:val="20"/>
              </w:rPr>
              <w:t xml:space="preserve"> </w:t>
            </w:r>
            <w:r w:rsidR="11A03F6C" w:rsidRPr="6FB7E547">
              <w:rPr>
                <w:sz w:val="20"/>
                <w:szCs w:val="20"/>
              </w:rPr>
              <w:t xml:space="preserve">junction </w:t>
            </w:r>
            <w:r w:rsidR="21ECD0A0" w:rsidRPr="6FB7E547">
              <w:rPr>
                <w:sz w:val="20"/>
                <w:szCs w:val="20"/>
              </w:rPr>
              <w:t>and</w:t>
            </w:r>
            <w:r w:rsidR="0F3D8F06" w:rsidRPr="6FB7E547">
              <w:rPr>
                <w:sz w:val="20"/>
                <w:szCs w:val="20"/>
              </w:rPr>
              <w:t xml:space="preserve"> slope to </w:t>
            </w:r>
            <w:r w:rsidR="21ECD0A0" w:rsidRPr="6FB7E547">
              <w:rPr>
                <w:sz w:val="20"/>
                <w:szCs w:val="20"/>
              </w:rPr>
              <w:t>gorge</w:t>
            </w:r>
          </w:p>
          <w:p w14:paraId="4658C3CC" w14:textId="4ABBE2DF" w:rsidR="00906B15" w:rsidRDefault="00906B15" w:rsidP="6FB7E547">
            <w:pPr>
              <w:spacing w:after="0"/>
              <w:rPr>
                <w:sz w:val="20"/>
                <w:szCs w:val="20"/>
              </w:rPr>
            </w:pPr>
          </w:p>
          <w:p w14:paraId="2F4A15E1" w14:textId="7C17824A" w:rsidR="00906B15" w:rsidRDefault="11A03F6C" w:rsidP="6FB7E547">
            <w:pPr>
              <w:spacing w:after="0"/>
              <w:rPr>
                <w:sz w:val="20"/>
                <w:szCs w:val="20"/>
              </w:rPr>
            </w:pPr>
            <w:r w:rsidRPr="6FB7E547">
              <w:rPr>
                <w:sz w:val="20"/>
                <w:szCs w:val="20"/>
              </w:rPr>
              <w:t>Kalbarri National Park, Hawks Head Road</w:t>
            </w:r>
          </w:p>
        </w:tc>
        <w:tc>
          <w:tcPr>
            <w:tcW w:w="2457" w:type="dxa"/>
            <w:tcBorders>
              <w:top w:val="single" w:sz="4" w:space="0" w:color="auto"/>
              <w:left w:val="single" w:sz="4" w:space="0" w:color="auto"/>
              <w:bottom w:val="single" w:sz="4" w:space="0" w:color="auto"/>
              <w:right w:val="single" w:sz="4" w:space="0" w:color="auto"/>
            </w:tcBorders>
          </w:tcPr>
          <w:p w14:paraId="6EA85692" w14:textId="56D7CCDF" w:rsidR="00787EDC" w:rsidRDefault="00B7537D" w:rsidP="6FB7E547">
            <w:pPr>
              <w:spacing w:after="0"/>
              <w:rPr>
                <w:sz w:val="20"/>
                <w:szCs w:val="20"/>
              </w:rPr>
            </w:pPr>
            <w:r>
              <w:rPr>
                <w:sz w:val="20"/>
                <w:szCs w:val="20"/>
              </w:rPr>
              <w:t>Flat plain to slope</w:t>
            </w:r>
            <w:r w:rsidR="00787EDC">
              <w:rPr>
                <w:sz w:val="20"/>
                <w:szCs w:val="20"/>
              </w:rPr>
              <w:t xml:space="preserve">. </w:t>
            </w:r>
            <w:r w:rsidR="00300C89">
              <w:rPr>
                <w:sz w:val="20"/>
                <w:szCs w:val="20"/>
              </w:rPr>
              <w:t>Fire regeneration</w:t>
            </w:r>
            <w:r w:rsidR="006D165A">
              <w:rPr>
                <w:sz w:val="20"/>
                <w:szCs w:val="20"/>
              </w:rPr>
              <w:t xml:space="preserve">; </w:t>
            </w:r>
            <w:r w:rsidR="00075D28">
              <w:rPr>
                <w:sz w:val="20"/>
                <w:szCs w:val="20"/>
              </w:rPr>
              <w:t>M</w:t>
            </w:r>
            <w:r w:rsidR="006D165A">
              <w:rPr>
                <w:sz w:val="20"/>
                <w:szCs w:val="20"/>
              </w:rPr>
              <w:t>yrtaceous shrubland</w:t>
            </w:r>
          </w:p>
          <w:p w14:paraId="73D4ED1A" w14:textId="77777777" w:rsidR="00787EDC" w:rsidRDefault="00787EDC" w:rsidP="6FB7E547">
            <w:pPr>
              <w:spacing w:after="0"/>
              <w:rPr>
                <w:sz w:val="20"/>
                <w:szCs w:val="20"/>
              </w:rPr>
            </w:pPr>
          </w:p>
          <w:p w14:paraId="4C475F98" w14:textId="6FD5DCAA" w:rsidR="00906B15" w:rsidRDefault="00BA68F0" w:rsidP="6FB7E547">
            <w:pPr>
              <w:spacing w:after="0"/>
              <w:rPr>
                <w:sz w:val="20"/>
                <w:szCs w:val="20"/>
              </w:rPr>
            </w:pPr>
            <w:r>
              <w:rPr>
                <w:sz w:val="20"/>
                <w:szCs w:val="20"/>
              </w:rPr>
              <w:t xml:space="preserve">Plain, white sand. Open </w:t>
            </w:r>
            <w:r w:rsidR="00967005">
              <w:rPr>
                <w:sz w:val="20"/>
                <w:szCs w:val="20"/>
              </w:rPr>
              <w:t>M</w:t>
            </w:r>
            <w:r>
              <w:rPr>
                <w:sz w:val="20"/>
                <w:szCs w:val="20"/>
              </w:rPr>
              <w:t>yrtaceous shrubland.</w:t>
            </w:r>
          </w:p>
        </w:tc>
        <w:tc>
          <w:tcPr>
            <w:tcW w:w="2301" w:type="dxa"/>
            <w:tcBorders>
              <w:top w:val="single" w:sz="4" w:space="0" w:color="auto"/>
              <w:left w:val="single" w:sz="4" w:space="0" w:color="auto"/>
              <w:bottom w:val="single" w:sz="4" w:space="0" w:color="auto"/>
              <w:right w:val="single" w:sz="4" w:space="0" w:color="auto"/>
            </w:tcBorders>
          </w:tcPr>
          <w:p w14:paraId="692B34C4" w14:textId="77777777" w:rsidR="00906B15" w:rsidRDefault="248468ED" w:rsidP="6FB7E547">
            <w:pPr>
              <w:spacing w:after="0"/>
              <w:rPr>
                <w:rFonts w:cs="Arial"/>
                <w:sz w:val="20"/>
                <w:szCs w:val="20"/>
              </w:rPr>
            </w:pPr>
            <w:r w:rsidRPr="6FB7E547">
              <w:rPr>
                <w:rFonts w:cs="Arial"/>
                <w:sz w:val="20"/>
                <w:szCs w:val="20"/>
              </w:rPr>
              <w:t>Hand collection</w:t>
            </w:r>
          </w:p>
        </w:tc>
      </w:tr>
    </w:tbl>
    <w:p w14:paraId="498C28A5" w14:textId="5270568E" w:rsidR="004A5C10" w:rsidRDefault="004A5C10">
      <w:pPr>
        <w:rPr>
          <w:rFonts w:cs="Arial"/>
        </w:rPr>
      </w:pPr>
    </w:p>
    <w:p w14:paraId="1C77CA5E" w14:textId="5862DEE8" w:rsidR="007A12A3" w:rsidRDefault="006A44C4" w:rsidP="005E58E0">
      <w:pPr>
        <w:jc w:val="center"/>
        <w:rPr>
          <w:rFonts w:cs="Arial"/>
          <w:b/>
          <w:bCs/>
        </w:rPr>
      </w:pPr>
      <w:r>
        <w:rPr>
          <w:rFonts w:cs="Arial"/>
          <w:b/>
          <w:bCs/>
          <w:noProof/>
        </w:rPr>
        <w:drawing>
          <wp:inline distT="0" distB="0" distL="0" distR="0" wp14:anchorId="640E6024" wp14:editId="1AC9ABD1">
            <wp:extent cx="4404059" cy="4494179"/>
            <wp:effectExtent l="19050" t="19050" r="15875" b="20955"/>
            <wp:docPr id="1804896775" name="Picture 1" descr="A map of a sea&#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4896775" name="Picture 1" descr="A map of a sea&#10;&#10;AI-generated content may be incorrect."/>
                    <pic:cNvPicPr/>
                  </pic:nvPicPr>
                  <pic:blipFill rotWithShape="1">
                    <a:blip r:embed="rId18">
                      <a:extLst>
                        <a:ext uri="{28A0092B-C50C-407E-A947-70E740481C1C}">
                          <a14:useLocalDpi xmlns:a14="http://schemas.microsoft.com/office/drawing/2010/main" val="0"/>
                        </a:ext>
                      </a:extLst>
                    </a:blip>
                    <a:srcRect l="21463" r="24161" b="1351"/>
                    <a:stretch/>
                  </pic:blipFill>
                  <pic:spPr bwMode="auto">
                    <a:xfrm>
                      <a:off x="0" y="0"/>
                      <a:ext cx="4418408" cy="4508822"/>
                    </a:xfrm>
                    <a:prstGeom prst="rect">
                      <a:avLst/>
                    </a:prstGeom>
                    <a:ln w="19050">
                      <a:solidFill>
                        <a:schemeClr val="tx1"/>
                      </a:solidFill>
                    </a:ln>
                    <a:extLst>
                      <a:ext uri="{53640926-AAD7-44D8-BBD7-CCE9431645EC}">
                        <a14:shadowObscured xmlns:a14="http://schemas.microsoft.com/office/drawing/2010/main"/>
                      </a:ext>
                    </a:extLst>
                  </pic:spPr>
                </pic:pic>
              </a:graphicData>
            </a:graphic>
          </wp:inline>
        </w:drawing>
      </w:r>
    </w:p>
    <w:p w14:paraId="51A65FC5" w14:textId="2B5A5047" w:rsidR="00886749" w:rsidRPr="00B834AA" w:rsidRDefault="00864D82" w:rsidP="62ABC1D7">
      <w:pPr>
        <w:rPr>
          <w:rFonts w:cs="Arial"/>
        </w:rPr>
      </w:pPr>
      <w:r w:rsidRPr="62ABC1D7">
        <w:rPr>
          <w:rFonts w:cs="Arial"/>
          <w:b/>
          <w:bCs/>
        </w:rPr>
        <w:t xml:space="preserve">Figure </w:t>
      </w:r>
      <w:r w:rsidR="00642438">
        <w:rPr>
          <w:rFonts w:cs="Arial"/>
          <w:b/>
          <w:bCs/>
        </w:rPr>
        <w:t>1</w:t>
      </w:r>
      <w:r w:rsidR="43455C50" w:rsidRPr="62ABC1D7">
        <w:rPr>
          <w:rFonts w:cs="Arial"/>
          <w:b/>
          <w:bCs/>
        </w:rPr>
        <w:t>.</w:t>
      </w:r>
      <w:r w:rsidRPr="62ABC1D7">
        <w:rPr>
          <w:rFonts w:cs="Arial"/>
        </w:rPr>
        <w:t xml:space="preserve"> Map of the Bush Blitz survey region indicating areas surveyed by car, on foot, and by helicopter (pale blue).</w:t>
      </w:r>
      <w:r w:rsidR="006A44C4">
        <w:rPr>
          <w:rFonts w:cs="Arial"/>
        </w:rPr>
        <w:t xml:space="preserve"> Standard survey sites (SSS) and helicopter landing locations (FL) are indicated.</w:t>
      </w:r>
    </w:p>
    <w:p w14:paraId="498C28A6" w14:textId="5D8149CE" w:rsidR="007232B1" w:rsidRPr="00B834AA" w:rsidRDefault="0024637A" w:rsidP="00E638F5">
      <w:pPr>
        <w:pStyle w:val="Heading2"/>
      </w:pPr>
      <w:bookmarkStart w:id="10" w:name="_Toc227323786"/>
      <w:r>
        <w:t>2.2</w:t>
      </w:r>
      <w:r>
        <w:tab/>
      </w:r>
      <w:r w:rsidR="00966D6D">
        <w:t>Survey techniques</w:t>
      </w:r>
      <w:bookmarkEnd w:id="10"/>
    </w:p>
    <w:p w14:paraId="20155767" w14:textId="51EBB6AF" w:rsidR="00AD356E" w:rsidRPr="002A11EA" w:rsidRDefault="00AD356E" w:rsidP="62ABC1D7">
      <w:pPr>
        <w:rPr>
          <w:rFonts w:cs="Arial"/>
        </w:rPr>
      </w:pPr>
      <w:r w:rsidRPr="62ABC1D7">
        <w:t xml:space="preserve">All flowering or fruiting taxa at each site were collected as a voucher specimen using standard herbarium collecting techniques (see </w:t>
      </w:r>
      <w:hyperlink r:id="rId19">
        <w:r w:rsidRPr="62ABC1D7">
          <w:rPr>
            <w:rStyle w:val="Hyperlink"/>
            <w:rFonts w:cs="Arial"/>
          </w:rPr>
          <w:t>https://herbarium.dbca.wa.gov.au/</w:t>
        </w:r>
        <w:r w:rsidRPr="62ABC1D7">
          <w:rPr>
            <w:rStyle w:val="Hyperlink"/>
          </w:rPr>
          <w:t>How to collect herbarium specimens.pdf</w:t>
        </w:r>
      </w:hyperlink>
      <w:r w:rsidRPr="62ABC1D7">
        <w:t>) and lodged in the Western Australian Herbarium (PERTH). Duplicate specimens, where available, will be lodged at the Australian National Herbarium (CANB). Along with a research-grade herbarium specimen, collection metadata and images of each collection and habitat were captured, and tissue for molecular analysis was gathered where possible (see Section 3.6).</w:t>
      </w:r>
      <w:r w:rsidR="001D636A" w:rsidRPr="62ABC1D7">
        <w:t xml:space="preserve"> Observations have been </w:t>
      </w:r>
      <w:r w:rsidR="006A1AC7">
        <w:t>uploaded to</w:t>
      </w:r>
      <w:r w:rsidR="001D636A" w:rsidRPr="62ABC1D7">
        <w:t xml:space="preserve"> </w:t>
      </w:r>
      <w:hyperlink r:id="rId20">
        <w:r w:rsidR="001D636A" w:rsidRPr="62ABC1D7">
          <w:rPr>
            <w:rStyle w:val="Hyperlink"/>
          </w:rPr>
          <w:t>iNaturalist</w:t>
        </w:r>
      </w:hyperlink>
      <w:r w:rsidR="001666CD" w:rsidRPr="62ABC1D7">
        <w:t xml:space="preserve"> or </w:t>
      </w:r>
      <w:hyperlink r:id="rId21" w:history="1">
        <w:r w:rsidR="001666CD" w:rsidRPr="006A1AC7">
          <w:rPr>
            <w:rStyle w:val="Hyperlink"/>
          </w:rPr>
          <w:t>iNaturalist AU</w:t>
        </w:r>
      </w:hyperlink>
      <w:r w:rsidR="001666CD" w:rsidRPr="62ABC1D7">
        <w:t>.</w:t>
      </w:r>
    </w:p>
    <w:p w14:paraId="498C28A8" w14:textId="77777777" w:rsidR="004A5C10" w:rsidRPr="002A11EA" w:rsidRDefault="004A5C10">
      <w:pPr>
        <w:rPr>
          <w:rFonts w:cs="Arial"/>
        </w:rPr>
      </w:pPr>
    </w:p>
    <w:p w14:paraId="498C28A9" w14:textId="77777777" w:rsidR="007232B1" w:rsidRDefault="00CE2FD6" w:rsidP="00075E3A">
      <w:pPr>
        <w:pStyle w:val="Heading3"/>
      </w:pPr>
      <w:bookmarkStart w:id="11" w:name="_Toc227323787"/>
      <w:r>
        <w:lastRenderedPageBreak/>
        <w:t>2.2.1 Methods used at standard survey sites</w:t>
      </w:r>
      <w:bookmarkEnd w:id="11"/>
    </w:p>
    <w:p w14:paraId="498C28AB" w14:textId="16F251D0" w:rsidR="004A5C10" w:rsidRPr="007C1CAD" w:rsidRDefault="00327119" w:rsidP="007C1CAD">
      <w:pPr>
        <w:pStyle w:val="Default"/>
        <w:rPr>
          <w:sz w:val="22"/>
          <w:szCs w:val="22"/>
        </w:rPr>
      </w:pPr>
      <w:r>
        <w:rPr>
          <w:sz w:val="22"/>
          <w:szCs w:val="22"/>
        </w:rPr>
        <w:t>A 20 m x 20 m quadrat was established at each standard survey site in a representative area not impacted by other survey activities</w:t>
      </w:r>
      <w:r w:rsidR="004055BC">
        <w:rPr>
          <w:sz w:val="22"/>
          <w:szCs w:val="22"/>
        </w:rPr>
        <w:t xml:space="preserve"> and away from roadsides</w:t>
      </w:r>
      <w:r>
        <w:rPr>
          <w:sz w:val="22"/>
          <w:szCs w:val="22"/>
        </w:rPr>
        <w:t xml:space="preserve">. </w:t>
      </w:r>
      <w:r w:rsidRPr="1E0B2788">
        <w:rPr>
          <w:sz w:val="22"/>
          <w:szCs w:val="22"/>
        </w:rPr>
        <w:t>S</w:t>
      </w:r>
      <w:r>
        <w:rPr>
          <w:sz w:val="22"/>
          <w:szCs w:val="22"/>
        </w:rPr>
        <w:t xml:space="preserve">ingle </w:t>
      </w:r>
      <w:r w:rsidRPr="1E0B2788">
        <w:rPr>
          <w:sz w:val="22"/>
          <w:szCs w:val="22"/>
        </w:rPr>
        <w:t>representatives</w:t>
      </w:r>
      <w:r>
        <w:rPr>
          <w:sz w:val="22"/>
          <w:szCs w:val="22"/>
        </w:rPr>
        <w:t xml:space="preserve"> of all taxa within the plot were collected as vouchers</w:t>
      </w:r>
      <w:r w:rsidR="00EB0F7D">
        <w:rPr>
          <w:sz w:val="22"/>
          <w:szCs w:val="22"/>
        </w:rPr>
        <w:t xml:space="preserve"> or observations</w:t>
      </w:r>
      <w:r>
        <w:rPr>
          <w:sz w:val="22"/>
          <w:szCs w:val="22"/>
        </w:rPr>
        <w:t xml:space="preserve"> (as described in Section 2.2)</w:t>
      </w:r>
      <w:r w:rsidR="00AC2729">
        <w:rPr>
          <w:sz w:val="22"/>
          <w:szCs w:val="22"/>
        </w:rPr>
        <w:t>.</w:t>
      </w:r>
    </w:p>
    <w:p w14:paraId="498C28AC" w14:textId="77777777" w:rsidR="007232B1" w:rsidRPr="00B834AA" w:rsidRDefault="0024637A" w:rsidP="00E638F5">
      <w:pPr>
        <w:pStyle w:val="Heading2"/>
      </w:pPr>
      <w:bookmarkStart w:id="12" w:name="_Toc227323788"/>
      <w:r>
        <w:t>2.3</w:t>
      </w:r>
      <w:r>
        <w:tab/>
      </w:r>
      <w:r w:rsidR="007232B1" w:rsidRPr="00B834AA">
        <w:t>Identifying the collections</w:t>
      </w:r>
      <w:bookmarkEnd w:id="12"/>
    </w:p>
    <w:p w14:paraId="4E97ACCF" w14:textId="77777777" w:rsidR="002828A0" w:rsidRPr="00016E50" w:rsidRDefault="002828A0" w:rsidP="002828A0">
      <w:pPr>
        <w:rPr>
          <w:rFonts w:cs="Arial"/>
        </w:rPr>
      </w:pPr>
      <w:r>
        <w:rPr>
          <w:rFonts w:cs="Arial"/>
        </w:rPr>
        <w:t xml:space="preserve">Many identifications were supported by or based on comparisons with existing specimens in the research collection at the Western Australian Herbarium (PERTH) and guided by species distribution data available through The Australasian Virtual Herbarium </w:t>
      </w:r>
      <w:r w:rsidRPr="00016E50">
        <w:rPr>
          <w:rFonts w:cs="Arial"/>
        </w:rPr>
        <w:t>(</w:t>
      </w:r>
      <w:hyperlink r:id="rId22" w:history="1">
        <w:r w:rsidRPr="00016E50">
          <w:rPr>
            <w:rStyle w:val="Hyperlink"/>
            <w:rFonts w:eastAsia="Arial" w:cs="Arial"/>
            <w:color w:val="auto"/>
            <w:szCs w:val="22"/>
          </w:rPr>
          <w:t>https://avh.chah.org.au</w:t>
        </w:r>
      </w:hyperlink>
      <w:r w:rsidRPr="00016E50">
        <w:rPr>
          <w:rStyle w:val="Hyperlink"/>
          <w:rFonts w:eastAsia="Arial" w:cs="Arial"/>
          <w:color w:val="auto"/>
          <w:szCs w:val="22"/>
        </w:rPr>
        <w:t>)</w:t>
      </w:r>
      <w:r w:rsidRPr="00016E50">
        <w:rPr>
          <w:rFonts w:cs="Arial"/>
        </w:rPr>
        <w:t>.</w:t>
      </w:r>
    </w:p>
    <w:p w14:paraId="2BCD5B6A" w14:textId="25797F19" w:rsidR="002828A0" w:rsidRDefault="00016E50" w:rsidP="002828A0">
      <w:pPr>
        <w:rPr>
          <w:rFonts w:cs="Arial"/>
        </w:rPr>
      </w:pPr>
      <w:r>
        <w:rPr>
          <w:rFonts w:cs="Arial"/>
        </w:rPr>
        <w:t>T</w:t>
      </w:r>
      <w:r w:rsidR="00C76B27">
        <w:rPr>
          <w:rFonts w:cs="Arial"/>
        </w:rPr>
        <w:t>axonomic experts</w:t>
      </w:r>
      <w:r w:rsidR="002828A0">
        <w:rPr>
          <w:rFonts w:cs="Arial"/>
        </w:rPr>
        <w:t xml:space="preserve"> </w:t>
      </w:r>
      <w:r w:rsidR="00104824">
        <w:rPr>
          <w:rFonts w:cs="Arial"/>
        </w:rPr>
        <w:t>who</w:t>
      </w:r>
      <w:r w:rsidR="00C76B27">
        <w:rPr>
          <w:rFonts w:cs="Arial"/>
        </w:rPr>
        <w:t xml:space="preserve"> assisted wit</w:t>
      </w:r>
      <w:r>
        <w:rPr>
          <w:rFonts w:cs="Arial"/>
        </w:rPr>
        <w:t>h</w:t>
      </w:r>
      <w:r w:rsidR="00C76B27">
        <w:rPr>
          <w:rFonts w:cs="Arial"/>
        </w:rPr>
        <w:t xml:space="preserve"> the identification of specimens</w:t>
      </w:r>
      <w:r>
        <w:rPr>
          <w:rFonts w:cs="Arial"/>
        </w:rPr>
        <w:t xml:space="preserve"> have been listed in Table 1.</w:t>
      </w:r>
    </w:p>
    <w:p w14:paraId="7697D434" w14:textId="77777777" w:rsidR="008B11BE" w:rsidRPr="008B11BE" w:rsidRDefault="008B11BE" w:rsidP="008B11BE">
      <w:pPr>
        <w:rPr>
          <w:rFonts w:cs="Arial"/>
        </w:rPr>
      </w:pPr>
      <w:r w:rsidRPr="1BD9E8EB">
        <w:rPr>
          <w:rFonts w:cs="Arial"/>
        </w:rPr>
        <w:t>In addition, the following references and resources were used:</w:t>
      </w:r>
    </w:p>
    <w:p w14:paraId="11548826" w14:textId="327CCCFB"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Alarcón, M.L., Aldasoro, J.J., Aedo, C. &amp; Navarro, C. (2003). A new species of </w:t>
      </w:r>
      <w:r w:rsidRPr="619AF9E1">
        <w:rPr>
          <w:rFonts w:eastAsia="Arial" w:cs="Arial"/>
          <w:i/>
          <w:iCs/>
          <w:sz w:val="20"/>
          <w:szCs w:val="20"/>
        </w:rPr>
        <w:t>Erodium</w:t>
      </w:r>
      <w:r w:rsidRPr="619AF9E1">
        <w:rPr>
          <w:rFonts w:eastAsia="Arial" w:cs="Arial"/>
          <w:sz w:val="20"/>
          <w:szCs w:val="20"/>
        </w:rPr>
        <w:t xml:space="preserve"> </w:t>
      </w:r>
      <w:proofErr w:type="spellStart"/>
      <w:r w:rsidRPr="619AF9E1">
        <w:rPr>
          <w:rFonts w:eastAsia="Arial" w:cs="Arial"/>
          <w:sz w:val="20"/>
          <w:szCs w:val="20"/>
        </w:rPr>
        <w:t>L’Hér</w:t>
      </w:r>
      <w:proofErr w:type="spellEnd"/>
      <w:r w:rsidRPr="619AF9E1">
        <w:rPr>
          <w:rFonts w:eastAsia="Arial" w:cs="Arial"/>
          <w:sz w:val="20"/>
          <w:szCs w:val="20"/>
        </w:rPr>
        <w:t>. (</w:t>
      </w:r>
      <w:proofErr w:type="spellStart"/>
      <w:r w:rsidRPr="619AF9E1">
        <w:rPr>
          <w:rFonts w:eastAsia="Arial" w:cs="Arial"/>
          <w:sz w:val="20"/>
          <w:szCs w:val="20"/>
        </w:rPr>
        <w:t>Geraniaceae</w:t>
      </w:r>
      <w:proofErr w:type="spellEnd"/>
      <w:r w:rsidRPr="619AF9E1">
        <w:rPr>
          <w:rFonts w:eastAsia="Arial" w:cs="Arial"/>
          <w:sz w:val="20"/>
          <w:szCs w:val="20"/>
        </w:rPr>
        <w:t xml:space="preserve">) endemic to Australia. </w:t>
      </w:r>
      <w:r w:rsidRPr="619AF9E1">
        <w:rPr>
          <w:rFonts w:eastAsia="Arial" w:cs="Arial"/>
          <w:i/>
          <w:iCs/>
          <w:sz w:val="20"/>
          <w:szCs w:val="20"/>
        </w:rPr>
        <w:t>Botanical Journal of the Linnean Society</w:t>
      </w:r>
      <w:r w:rsidRPr="619AF9E1">
        <w:rPr>
          <w:rFonts w:eastAsia="Arial" w:cs="Arial"/>
          <w:sz w:val="20"/>
          <w:szCs w:val="20"/>
        </w:rPr>
        <w:t xml:space="preserve"> 141(2): 243–250. </w:t>
      </w:r>
      <w:hyperlink r:id="rId23">
        <w:r w:rsidRPr="619AF9E1">
          <w:rPr>
            <w:rStyle w:val="Hyperlink"/>
            <w:rFonts w:eastAsia="Arial" w:cs="Arial"/>
            <w:sz w:val="20"/>
            <w:szCs w:val="20"/>
          </w:rPr>
          <w:t>https://doi.org/10.1046/j.1095-8339.2003.00137.x</w:t>
        </w:r>
      </w:hyperlink>
      <w:r w:rsidRPr="619AF9E1">
        <w:rPr>
          <w:rFonts w:eastAsia="Arial" w:cs="Arial"/>
          <w:sz w:val="20"/>
          <w:szCs w:val="20"/>
        </w:rPr>
        <w:t xml:space="preserve"> </w:t>
      </w:r>
    </w:p>
    <w:p w14:paraId="18FB4837" w14:textId="753575A4" w:rsidR="378454CC" w:rsidRDefault="378454CC" w:rsidP="619AF9E1">
      <w:pPr>
        <w:ind w:left="288" w:hanging="288"/>
        <w:jc w:val="both"/>
        <w:rPr>
          <w:rFonts w:eastAsia="Arial" w:cs="Arial"/>
          <w:sz w:val="20"/>
          <w:szCs w:val="20"/>
        </w:rPr>
      </w:pPr>
      <w:r w:rsidRPr="619AF9E1">
        <w:rPr>
          <w:rFonts w:eastAsia="Arial" w:cs="Arial"/>
          <w:sz w:val="20"/>
          <w:szCs w:val="20"/>
        </w:rPr>
        <w:t xml:space="preserve">Albrecht, D.E. (2002). </w:t>
      </w:r>
      <w:proofErr w:type="spellStart"/>
      <w:r w:rsidRPr="008101A9">
        <w:rPr>
          <w:rFonts w:eastAsia="Arial" w:cs="Arial"/>
          <w:i/>
          <w:iCs/>
          <w:sz w:val="20"/>
          <w:szCs w:val="20"/>
        </w:rPr>
        <w:t>Elatine</w:t>
      </w:r>
      <w:proofErr w:type="spellEnd"/>
      <w:r w:rsidRPr="008101A9">
        <w:rPr>
          <w:rFonts w:eastAsia="Arial" w:cs="Arial"/>
          <w:i/>
          <w:iCs/>
          <w:sz w:val="20"/>
          <w:szCs w:val="20"/>
        </w:rPr>
        <w:t xml:space="preserve"> </w:t>
      </w:r>
      <w:proofErr w:type="spellStart"/>
      <w:r w:rsidRPr="008101A9">
        <w:rPr>
          <w:rFonts w:eastAsia="Arial" w:cs="Arial"/>
          <w:i/>
          <w:iCs/>
          <w:sz w:val="20"/>
          <w:szCs w:val="20"/>
        </w:rPr>
        <w:t>macrocalyx</w:t>
      </w:r>
      <w:proofErr w:type="spellEnd"/>
      <w:r w:rsidRPr="008101A9">
        <w:rPr>
          <w:rFonts w:eastAsia="Arial" w:cs="Arial"/>
          <w:sz w:val="20"/>
          <w:szCs w:val="20"/>
        </w:rPr>
        <w:t xml:space="preserve"> (</w:t>
      </w:r>
      <w:proofErr w:type="spellStart"/>
      <w:r w:rsidRPr="008101A9">
        <w:rPr>
          <w:rFonts w:eastAsia="Arial" w:cs="Arial"/>
          <w:sz w:val="20"/>
          <w:szCs w:val="20"/>
        </w:rPr>
        <w:t>Elatinaceae</w:t>
      </w:r>
      <w:proofErr w:type="spellEnd"/>
      <w:r w:rsidRPr="008101A9">
        <w:rPr>
          <w:rFonts w:eastAsia="Arial" w:cs="Arial"/>
          <w:sz w:val="20"/>
          <w:szCs w:val="20"/>
        </w:rPr>
        <w:t xml:space="preserve">), a new species from central and western Australia. </w:t>
      </w:r>
      <w:r w:rsidRPr="008101A9">
        <w:rPr>
          <w:rFonts w:eastAsia="Arial" w:cs="Arial"/>
          <w:i/>
          <w:iCs/>
          <w:sz w:val="20"/>
          <w:szCs w:val="20"/>
        </w:rPr>
        <w:t>Nuytsia</w:t>
      </w:r>
      <w:r w:rsidRPr="008101A9">
        <w:rPr>
          <w:rFonts w:eastAsia="Arial" w:cs="Arial"/>
          <w:sz w:val="20"/>
          <w:szCs w:val="20"/>
        </w:rPr>
        <w:t xml:space="preserve"> 14(3): 319–324</w:t>
      </w:r>
      <w:r w:rsidRPr="619AF9E1">
        <w:rPr>
          <w:rFonts w:eastAsia="Arial" w:cs="Arial"/>
          <w:sz w:val="20"/>
          <w:szCs w:val="20"/>
        </w:rPr>
        <w:t>.</w:t>
      </w:r>
      <w:r w:rsidR="008101A9">
        <w:rPr>
          <w:rFonts w:eastAsia="Arial" w:cs="Arial"/>
          <w:sz w:val="20"/>
          <w:szCs w:val="20"/>
        </w:rPr>
        <w:t xml:space="preserve"> </w:t>
      </w:r>
      <w:hyperlink r:id="rId24" w:history="1">
        <w:r w:rsidR="008101A9" w:rsidRPr="008101A9">
          <w:rPr>
            <w:rStyle w:val="Hyperlink"/>
            <w:rFonts w:eastAsia="Arial" w:cs="Arial"/>
            <w:sz w:val="20"/>
            <w:szCs w:val="20"/>
          </w:rPr>
          <w:t>https://doi.org/10.58828/nuy00366</w:t>
        </w:r>
      </w:hyperlink>
    </w:p>
    <w:p w14:paraId="55C3438D" w14:textId="145483AC"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Anderson, B.M., Binks, R.M., Byrne, M., Crawford, A.D. &amp; Shepherd, K.A. (2023). Using </w:t>
      </w:r>
      <w:proofErr w:type="spellStart"/>
      <w:r w:rsidRPr="619AF9E1">
        <w:rPr>
          <w:rFonts w:eastAsia="Arial" w:cs="Arial"/>
          <w:sz w:val="20"/>
          <w:szCs w:val="20"/>
        </w:rPr>
        <w:t>RADseq</w:t>
      </w:r>
      <w:proofErr w:type="spellEnd"/>
      <w:r w:rsidRPr="619AF9E1">
        <w:rPr>
          <w:rFonts w:eastAsia="Arial" w:cs="Arial"/>
          <w:sz w:val="20"/>
          <w:szCs w:val="20"/>
        </w:rPr>
        <w:t xml:space="preserve"> to resolve species boundaries in a morphologically complex group of yellow-flowered shrubs (</w:t>
      </w:r>
      <w:proofErr w:type="spellStart"/>
      <w:r w:rsidRPr="619AF9E1">
        <w:rPr>
          <w:rFonts w:eastAsia="Arial" w:cs="Arial"/>
          <w:i/>
          <w:iCs/>
          <w:sz w:val="20"/>
          <w:szCs w:val="20"/>
        </w:rPr>
        <w:t>Geleznowia</w:t>
      </w:r>
      <w:proofErr w:type="spellEnd"/>
      <w:r w:rsidRPr="619AF9E1">
        <w:rPr>
          <w:rFonts w:eastAsia="Arial" w:cs="Arial"/>
          <w:sz w:val="20"/>
          <w:szCs w:val="20"/>
        </w:rPr>
        <w:t xml:space="preserve">, </w:t>
      </w:r>
      <w:proofErr w:type="spellStart"/>
      <w:r w:rsidRPr="619AF9E1">
        <w:rPr>
          <w:rFonts w:eastAsia="Arial" w:cs="Arial"/>
          <w:sz w:val="20"/>
          <w:szCs w:val="20"/>
        </w:rPr>
        <w:t>Rutaceae</w:t>
      </w:r>
      <w:proofErr w:type="spellEnd"/>
      <w:r w:rsidRPr="619AF9E1">
        <w:rPr>
          <w:rFonts w:eastAsia="Arial" w:cs="Arial"/>
          <w:sz w:val="20"/>
          <w:szCs w:val="20"/>
        </w:rPr>
        <w:t xml:space="preserve">). </w:t>
      </w:r>
      <w:r w:rsidRPr="619AF9E1">
        <w:rPr>
          <w:rFonts w:eastAsia="Arial" w:cs="Arial"/>
          <w:i/>
          <w:iCs/>
          <w:sz w:val="20"/>
          <w:szCs w:val="20"/>
        </w:rPr>
        <w:t>Australian Systematic Botany</w:t>
      </w:r>
      <w:r w:rsidRPr="619AF9E1">
        <w:rPr>
          <w:rFonts w:eastAsia="Arial" w:cs="Arial"/>
          <w:sz w:val="20"/>
          <w:szCs w:val="20"/>
        </w:rPr>
        <w:t xml:space="preserve"> 36(4): 277–311. </w:t>
      </w:r>
      <w:hyperlink r:id="rId25">
        <w:r w:rsidRPr="619AF9E1">
          <w:rPr>
            <w:rStyle w:val="Hyperlink"/>
            <w:rFonts w:eastAsia="Arial" w:cs="Arial"/>
            <w:sz w:val="20"/>
            <w:szCs w:val="20"/>
          </w:rPr>
          <w:t>https://doi.org/10.1071/SB23010</w:t>
        </w:r>
      </w:hyperlink>
      <w:r w:rsidRPr="619AF9E1">
        <w:rPr>
          <w:rFonts w:eastAsia="Arial" w:cs="Arial"/>
          <w:sz w:val="20"/>
          <w:szCs w:val="20"/>
        </w:rPr>
        <w:t xml:space="preserve"> </w:t>
      </w:r>
    </w:p>
    <w:p w14:paraId="6981DD7E" w14:textId="5B4E60CC"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Aston, H.I. (1969). The genus </w:t>
      </w:r>
      <w:proofErr w:type="spellStart"/>
      <w:r w:rsidRPr="619AF9E1">
        <w:rPr>
          <w:rFonts w:eastAsia="Arial" w:cs="Arial"/>
          <w:i/>
          <w:iCs/>
          <w:sz w:val="20"/>
          <w:szCs w:val="20"/>
        </w:rPr>
        <w:t>Villarsia</w:t>
      </w:r>
      <w:proofErr w:type="spellEnd"/>
      <w:r w:rsidRPr="619AF9E1">
        <w:rPr>
          <w:rFonts w:eastAsia="Arial" w:cs="Arial"/>
          <w:sz w:val="20"/>
          <w:szCs w:val="20"/>
        </w:rPr>
        <w:t xml:space="preserve"> (</w:t>
      </w:r>
      <w:proofErr w:type="spellStart"/>
      <w:r w:rsidRPr="619AF9E1">
        <w:rPr>
          <w:rFonts w:eastAsia="Arial" w:cs="Arial"/>
          <w:sz w:val="20"/>
          <w:szCs w:val="20"/>
        </w:rPr>
        <w:t>Menyanthaceae</w:t>
      </w:r>
      <w:proofErr w:type="spellEnd"/>
      <w:r w:rsidRPr="619AF9E1">
        <w:rPr>
          <w:rFonts w:eastAsia="Arial" w:cs="Arial"/>
          <w:sz w:val="20"/>
          <w:szCs w:val="20"/>
        </w:rPr>
        <w:t xml:space="preserve">) in Australia. </w:t>
      </w:r>
      <w:proofErr w:type="spellStart"/>
      <w:r w:rsidRPr="619AF9E1">
        <w:rPr>
          <w:rFonts w:eastAsia="Arial" w:cs="Arial"/>
          <w:i/>
          <w:iCs/>
          <w:sz w:val="20"/>
          <w:szCs w:val="20"/>
        </w:rPr>
        <w:t>Muelleria</w:t>
      </w:r>
      <w:proofErr w:type="spellEnd"/>
      <w:r w:rsidRPr="619AF9E1">
        <w:rPr>
          <w:rFonts w:eastAsia="Arial" w:cs="Arial"/>
          <w:sz w:val="20"/>
          <w:szCs w:val="20"/>
        </w:rPr>
        <w:t xml:space="preserve"> 2(1): 3–63. </w:t>
      </w:r>
      <w:hyperlink r:id="rId26">
        <w:r w:rsidRPr="619AF9E1">
          <w:rPr>
            <w:rStyle w:val="Hyperlink"/>
            <w:rFonts w:eastAsia="Arial" w:cs="Arial"/>
            <w:sz w:val="20"/>
            <w:szCs w:val="20"/>
          </w:rPr>
          <w:t>https://doi.org/10.5962/p.237647</w:t>
        </w:r>
      </w:hyperlink>
      <w:r w:rsidRPr="619AF9E1">
        <w:rPr>
          <w:rFonts w:eastAsia="Arial" w:cs="Arial"/>
          <w:sz w:val="20"/>
          <w:szCs w:val="20"/>
        </w:rPr>
        <w:t xml:space="preserve"> </w:t>
      </w:r>
    </w:p>
    <w:p w14:paraId="5CB123B6" w14:textId="710E9F09"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Barker, R.M., </w:t>
      </w:r>
      <w:proofErr w:type="spellStart"/>
      <w:r w:rsidRPr="619AF9E1">
        <w:rPr>
          <w:rFonts w:eastAsia="Arial" w:cs="Arial"/>
          <w:sz w:val="20"/>
          <w:szCs w:val="20"/>
        </w:rPr>
        <w:t>Haegi</w:t>
      </w:r>
      <w:proofErr w:type="spellEnd"/>
      <w:r w:rsidRPr="619AF9E1">
        <w:rPr>
          <w:rFonts w:eastAsia="Arial" w:cs="Arial"/>
          <w:sz w:val="20"/>
          <w:szCs w:val="20"/>
        </w:rPr>
        <w:t xml:space="preserve">, L. &amp; Barker, W.R. (1999). </w:t>
      </w:r>
      <w:r w:rsidRPr="008101A9">
        <w:rPr>
          <w:rFonts w:eastAsia="Arial" w:cs="Arial"/>
          <w:i/>
          <w:iCs/>
          <w:sz w:val="20"/>
          <w:szCs w:val="20"/>
        </w:rPr>
        <w:t>Hakea</w:t>
      </w:r>
      <w:r w:rsidRPr="008101A9">
        <w:rPr>
          <w:rFonts w:eastAsia="Arial" w:cs="Arial"/>
          <w:sz w:val="20"/>
          <w:szCs w:val="20"/>
        </w:rPr>
        <w:t xml:space="preserve">. </w:t>
      </w:r>
      <w:r w:rsidRPr="008101A9">
        <w:rPr>
          <w:rFonts w:eastAsia="Arial" w:cs="Arial"/>
          <w:i/>
          <w:iCs/>
          <w:sz w:val="20"/>
          <w:szCs w:val="20"/>
        </w:rPr>
        <w:t>Flora of Australia</w:t>
      </w:r>
      <w:r w:rsidRPr="008101A9">
        <w:rPr>
          <w:rFonts w:eastAsia="Arial" w:cs="Arial"/>
          <w:sz w:val="20"/>
          <w:szCs w:val="20"/>
        </w:rPr>
        <w:t xml:space="preserve"> 17B: 31–170</w:t>
      </w:r>
      <w:r w:rsidRPr="619AF9E1">
        <w:rPr>
          <w:rFonts w:eastAsia="Arial" w:cs="Arial"/>
          <w:sz w:val="20"/>
          <w:szCs w:val="20"/>
        </w:rPr>
        <w:t xml:space="preserve">. </w:t>
      </w:r>
      <w:hyperlink r:id="rId27" w:history="1">
        <w:r w:rsidR="008101A9" w:rsidRPr="008101A9">
          <w:rPr>
            <w:rStyle w:val="Hyperlink"/>
            <w:rFonts w:eastAsia="Arial" w:cs="Arial"/>
            <w:sz w:val="20"/>
            <w:szCs w:val="20"/>
          </w:rPr>
          <w:t>https://www.dcceew.gov.au/science-research/abrs/publications/flora-of-australia/vol17b</w:t>
        </w:r>
      </w:hyperlink>
    </w:p>
    <w:p w14:paraId="27078BA1" w14:textId="792A2681"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Barker, W.R. (1984). </w:t>
      </w:r>
      <w:proofErr w:type="spellStart"/>
      <w:r w:rsidRPr="619AF9E1">
        <w:rPr>
          <w:rFonts w:eastAsia="Arial" w:cs="Arial"/>
          <w:sz w:val="20"/>
          <w:szCs w:val="20"/>
        </w:rPr>
        <w:t>Stackhousiaceae</w:t>
      </w:r>
      <w:proofErr w:type="spellEnd"/>
      <w:r w:rsidRPr="619AF9E1">
        <w:rPr>
          <w:rFonts w:eastAsia="Arial" w:cs="Arial"/>
          <w:sz w:val="20"/>
          <w:szCs w:val="20"/>
        </w:rPr>
        <w:t xml:space="preserve">. </w:t>
      </w:r>
      <w:r w:rsidRPr="008101A9">
        <w:rPr>
          <w:rFonts w:eastAsia="Arial" w:cs="Arial"/>
          <w:i/>
          <w:iCs/>
          <w:sz w:val="20"/>
          <w:szCs w:val="20"/>
        </w:rPr>
        <w:t>Flora of Australia</w:t>
      </w:r>
      <w:r w:rsidRPr="008101A9">
        <w:rPr>
          <w:rFonts w:eastAsia="Arial" w:cs="Arial"/>
          <w:sz w:val="20"/>
          <w:szCs w:val="20"/>
        </w:rPr>
        <w:t xml:space="preserve"> 22</w:t>
      </w:r>
      <w:r w:rsidRPr="619AF9E1">
        <w:rPr>
          <w:rFonts w:eastAsia="Arial" w:cs="Arial"/>
          <w:sz w:val="20"/>
          <w:szCs w:val="20"/>
        </w:rPr>
        <w:t xml:space="preserve">: 186–198. </w:t>
      </w:r>
      <w:hyperlink r:id="rId28" w:history="1">
        <w:r w:rsidR="008101A9" w:rsidRPr="008101A9">
          <w:rPr>
            <w:rStyle w:val="Hyperlink"/>
            <w:rFonts w:eastAsia="Arial" w:cs="Arial"/>
            <w:sz w:val="20"/>
            <w:szCs w:val="20"/>
          </w:rPr>
          <w:t>https://www.dcceew.gov.au/science-research/abrs/publications/flora-of-australia/vol22</w:t>
        </w:r>
      </w:hyperlink>
    </w:p>
    <w:p w14:paraId="481173E1" w14:textId="6092A7CB"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Barrett, R.L., Macfarlane, T.D. &amp; </w:t>
      </w:r>
      <w:proofErr w:type="spellStart"/>
      <w:r w:rsidRPr="619AF9E1">
        <w:rPr>
          <w:rFonts w:eastAsia="Arial" w:cs="Arial"/>
          <w:sz w:val="20"/>
          <w:szCs w:val="20"/>
        </w:rPr>
        <w:t>Keighery</w:t>
      </w:r>
      <w:proofErr w:type="spellEnd"/>
      <w:r w:rsidRPr="619AF9E1">
        <w:rPr>
          <w:rFonts w:eastAsia="Arial" w:cs="Arial"/>
          <w:sz w:val="20"/>
          <w:szCs w:val="20"/>
        </w:rPr>
        <w:t xml:space="preserve">, G.J. (2021). Taxonomic revision of </w:t>
      </w:r>
      <w:proofErr w:type="spellStart"/>
      <w:r w:rsidRPr="619AF9E1">
        <w:rPr>
          <w:rFonts w:eastAsia="Arial" w:cs="Arial"/>
          <w:i/>
          <w:iCs/>
          <w:sz w:val="20"/>
          <w:szCs w:val="20"/>
        </w:rPr>
        <w:t>Corynotheca</w:t>
      </w:r>
      <w:proofErr w:type="spellEnd"/>
      <w:r w:rsidRPr="619AF9E1">
        <w:rPr>
          <w:rFonts w:eastAsia="Arial" w:cs="Arial"/>
          <w:sz w:val="20"/>
          <w:szCs w:val="20"/>
        </w:rPr>
        <w:t xml:space="preserve"> (</w:t>
      </w:r>
      <w:proofErr w:type="spellStart"/>
      <w:r w:rsidRPr="619AF9E1">
        <w:rPr>
          <w:rFonts w:eastAsia="Arial" w:cs="Arial"/>
          <w:sz w:val="20"/>
          <w:szCs w:val="20"/>
        </w:rPr>
        <w:t>Hemerocallidaceae</w:t>
      </w:r>
      <w:proofErr w:type="spellEnd"/>
      <w:r w:rsidRPr="619AF9E1">
        <w:rPr>
          <w:rFonts w:eastAsia="Arial" w:cs="Arial"/>
          <w:sz w:val="20"/>
          <w:szCs w:val="20"/>
        </w:rPr>
        <w:t xml:space="preserve"> / Asphodelaceae). </w:t>
      </w:r>
      <w:r w:rsidRPr="619AF9E1">
        <w:rPr>
          <w:rFonts w:eastAsia="Arial" w:cs="Arial"/>
          <w:i/>
          <w:iCs/>
          <w:sz w:val="20"/>
          <w:szCs w:val="20"/>
        </w:rPr>
        <w:t>Telopea</w:t>
      </w:r>
      <w:r w:rsidRPr="619AF9E1">
        <w:rPr>
          <w:rFonts w:eastAsia="Arial" w:cs="Arial"/>
          <w:sz w:val="20"/>
          <w:szCs w:val="20"/>
        </w:rPr>
        <w:t xml:space="preserve"> 24: 7–52. </w:t>
      </w:r>
      <w:hyperlink r:id="rId29">
        <w:r w:rsidRPr="619AF9E1">
          <w:rPr>
            <w:rStyle w:val="Hyperlink"/>
            <w:rFonts w:eastAsia="Arial" w:cs="Arial"/>
            <w:sz w:val="20"/>
            <w:szCs w:val="20"/>
          </w:rPr>
          <w:t>https://doi.org/10.7751/telopea14693</w:t>
        </w:r>
      </w:hyperlink>
      <w:r w:rsidRPr="619AF9E1">
        <w:rPr>
          <w:rFonts w:eastAsia="Arial" w:cs="Arial"/>
          <w:sz w:val="20"/>
          <w:szCs w:val="20"/>
        </w:rPr>
        <w:t xml:space="preserve"> </w:t>
      </w:r>
    </w:p>
    <w:p w14:paraId="32E99ED0" w14:textId="2EEC7A37"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Barrett, R.L. &amp; Wilson, K.L. (2012). A review of the genus </w:t>
      </w:r>
      <w:proofErr w:type="spellStart"/>
      <w:r w:rsidRPr="619AF9E1">
        <w:rPr>
          <w:rFonts w:eastAsia="Arial" w:cs="Arial"/>
          <w:i/>
          <w:iCs/>
          <w:sz w:val="20"/>
          <w:szCs w:val="20"/>
        </w:rPr>
        <w:t>Lepidosperma</w:t>
      </w:r>
      <w:proofErr w:type="spellEnd"/>
      <w:r w:rsidRPr="619AF9E1">
        <w:rPr>
          <w:rFonts w:eastAsia="Arial" w:cs="Arial"/>
          <w:sz w:val="20"/>
          <w:szCs w:val="20"/>
        </w:rPr>
        <w:t xml:space="preserve"> Labill. (Cyperaceae: </w:t>
      </w:r>
      <w:proofErr w:type="spellStart"/>
      <w:r w:rsidRPr="619AF9E1">
        <w:rPr>
          <w:rFonts w:eastAsia="Arial" w:cs="Arial"/>
          <w:sz w:val="20"/>
          <w:szCs w:val="20"/>
        </w:rPr>
        <w:t>Schoeneae</w:t>
      </w:r>
      <w:proofErr w:type="spellEnd"/>
      <w:r w:rsidRPr="619AF9E1">
        <w:rPr>
          <w:rFonts w:eastAsia="Arial" w:cs="Arial"/>
          <w:sz w:val="20"/>
          <w:szCs w:val="20"/>
        </w:rPr>
        <w:t xml:space="preserve">). </w:t>
      </w:r>
      <w:r w:rsidRPr="619AF9E1">
        <w:rPr>
          <w:rFonts w:eastAsia="Arial" w:cs="Arial"/>
          <w:i/>
          <w:iCs/>
          <w:sz w:val="20"/>
          <w:szCs w:val="20"/>
        </w:rPr>
        <w:t>Australian Systematic Botany</w:t>
      </w:r>
      <w:r w:rsidRPr="619AF9E1">
        <w:rPr>
          <w:rFonts w:eastAsia="Arial" w:cs="Arial"/>
          <w:sz w:val="20"/>
          <w:szCs w:val="20"/>
        </w:rPr>
        <w:t xml:space="preserve"> 25(4): 225–294. </w:t>
      </w:r>
      <w:hyperlink r:id="rId30">
        <w:r w:rsidRPr="619AF9E1">
          <w:rPr>
            <w:rStyle w:val="Hyperlink"/>
            <w:rFonts w:eastAsia="Arial" w:cs="Arial"/>
            <w:sz w:val="20"/>
            <w:szCs w:val="20"/>
          </w:rPr>
          <w:t>https://doi.org/10.1071/SB11037</w:t>
        </w:r>
      </w:hyperlink>
      <w:r w:rsidRPr="619AF9E1">
        <w:rPr>
          <w:rFonts w:eastAsia="Arial" w:cs="Arial"/>
          <w:sz w:val="20"/>
          <w:szCs w:val="20"/>
        </w:rPr>
        <w:t xml:space="preserve"> </w:t>
      </w:r>
    </w:p>
    <w:p w14:paraId="40EA8585" w14:textId="59D8FA6E"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Bean, A.R. (2015). </w:t>
      </w:r>
      <w:r w:rsidRPr="619AF9E1">
        <w:rPr>
          <w:rFonts w:eastAsia="Arial" w:cs="Arial"/>
          <w:i/>
          <w:iCs/>
          <w:sz w:val="20"/>
          <w:szCs w:val="20"/>
        </w:rPr>
        <w:t>Centaurea</w:t>
      </w:r>
      <w:r w:rsidRPr="619AF9E1">
        <w:rPr>
          <w:rFonts w:eastAsia="Arial" w:cs="Arial"/>
          <w:sz w:val="20"/>
          <w:szCs w:val="20"/>
        </w:rPr>
        <w:t xml:space="preserve">. </w:t>
      </w:r>
      <w:r w:rsidRPr="008101A9">
        <w:rPr>
          <w:rFonts w:eastAsia="Arial" w:cs="Arial"/>
          <w:i/>
          <w:iCs/>
          <w:sz w:val="20"/>
          <w:szCs w:val="20"/>
        </w:rPr>
        <w:t>Flora of Australia</w:t>
      </w:r>
      <w:r w:rsidRPr="008101A9">
        <w:rPr>
          <w:rFonts w:eastAsia="Arial" w:cs="Arial"/>
          <w:sz w:val="20"/>
          <w:szCs w:val="20"/>
        </w:rPr>
        <w:t xml:space="preserve"> 37</w:t>
      </w:r>
      <w:r w:rsidRPr="619AF9E1">
        <w:rPr>
          <w:rFonts w:eastAsia="Arial" w:cs="Arial"/>
          <w:sz w:val="20"/>
          <w:szCs w:val="20"/>
        </w:rPr>
        <w:t xml:space="preserve">: 74–83. </w:t>
      </w:r>
      <w:hyperlink r:id="rId31" w:history="1">
        <w:r w:rsidR="008101A9" w:rsidRPr="008101A9">
          <w:rPr>
            <w:rStyle w:val="Hyperlink"/>
            <w:rFonts w:eastAsia="Arial" w:cs="Arial"/>
            <w:sz w:val="20"/>
            <w:szCs w:val="20"/>
          </w:rPr>
          <w:t>https://www.dcceew.gov.au/science-research/abrs/publications/flora-of-australia/vol37</w:t>
        </w:r>
      </w:hyperlink>
    </w:p>
    <w:p w14:paraId="7D16FF8E" w14:textId="54EF36BB"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Bennett, E.M. (1995). </w:t>
      </w:r>
      <w:proofErr w:type="spellStart"/>
      <w:r w:rsidRPr="619AF9E1">
        <w:rPr>
          <w:rFonts w:eastAsia="Arial" w:cs="Arial"/>
          <w:i/>
          <w:iCs/>
          <w:sz w:val="20"/>
          <w:szCs w:val="20"/>
        </w:rPr>
        <w:t>Conospermum</w:t>
      </w:r>
      <w:proofErr w:type="spellEnd"/>
      <w:r w:rsidRPr="619AF9E1">
        <w:rPr>
          <w:rFonts w:eastAsia="Arial" w:cs="Arial"/>
          <w:sz w:val="20"/>
          <w:szCs w:val="20"/>
        </w:rPr>
        <w:t xml:space="preserve">. </w:t>
      </w:r>
      <w:r w:rsidRPr="008101A9">
        <w:rPr>
          <w:rFonts w:eastAsia="Arial" w:cs="Arial"/>
          <w:i/>
          <w:iCs/>
          <w:sz w:val="20"/>
          <w:szCs w:val="20"/>
        </w:rPr>
        <w:t>Flora of Australia</w:t>
      </w:r>
      <w:r w:rsidRPr="008101A9">
        <w:rPr>
          <w:rFonts w:eastAsia="Arial" w:cs="Arial"/>
          <w:sz w:val="20"/>
          <w:szCs w:val="20"/>
        </w:rPr>
        <w:t xml:space="preserve"> 16</w:t>
      </w:r>
      <w:r w:rsidRPr="619AF9E1">
        <w:rPr>
          <w:rFonts w:eastAsia="Arial" w:cs="Arial"/>
          <w:sz w:val="20"/>
          <w:szCs w:val="20"/>
        </w:rPr>
        <w:t xml:space="preserve">: 224–271. </w:t>
      </w:r>
      <w:r w:rsidR="008101A9" w:rsidRPr="00CC7726">
        <w:rPr>
          <w:rFonts w:eastAsia="Arial" w:cs="Arial"/>
          <w:sz w:val="20"/>
          <w:szCs w:val="20"/>
        </w:rPr>
        <w:t>https://www.dcceew.gov.au</w:t>
      </w:r>
      <w:r w:rsidR="00AB122A" w:rsidRPr="00CC7726">
        <w:rPr>
          <w:rFonts w:eastAsia="Arial" w:cs="Arial"/>
          <w:sz w:val="20"/>
          <w:szCs w:val="20"/>
        </w:rPr>
        <w:t xml:space="preserve"> </w:t>
      </w:r>
      <w:r w:rsidR="008101A9" w:rsidRPr="00CC7726">
        <w:rPr>
          <w:rFonts w:eastAsia="Arial" w:cs="Arial"/>
          <w:sz w:val="20"/>
          <w:szCs w:val="20"/>
        </w:rPr>
        <w:t>/science-research/</w:t>
      </w:r>
      <w:proofErr w:type="spellStart"/>
      <w:r w:rsidR="008101A9" w:rsidRPr="00CC7726">
        <w:rPr>
          <w:rFonts w:eastAsia="Arial" w:cs="Arial"/>
          <w:sz w:val="20"/>
          <w:szCs w:val="20"/>
        </w:rPr>
        <w:t>abrs</w:t>
      </w:r>
      <w:proofErr w:type="spellEnd"/>
      <w:r w:rsidR="008101A9" w:rsidRPr="00CC7726">
        <w:rPr>
          <w:rFonts w:eastAsia="Arial" w:cs="Arial"/>
          <w:sz w:val="20"/>
          <w:szCs w:val="20"/>
        </w:rPr>
        <w:t>/publications/flora-of-</w:t>
      </w:r>
      <w:proofErr w:type="spellStart"/>
      <w:r w:rsidR="008101A9" w:rsidRPr="00CC7726">
        <w:rPr>
          <w:rFonts w:eastAsia="Arial" w:cs="Arial"/>
          <w:sz w:val="20"/>
          <w:szCs w:val="20"/>
        </w:rPr>
        <w:t>australia</w:t>
      </w:r>
      <w:proofErr w:type="spellEnd"/>
      <w:r w:rsidR="008101A9" w:rsidRPr="00CC7726">
        <w:rPr>
          <w:rFonts w:eastAsia="Arial" w:cs="Arial"/>
          <w:sz w:val="20"/>
          <w:szCs w:val="20"/>
        </w:rPr>
        <w:t>/vol16</w:t>
      </w:r>
    </w:p>
    <w:p w14:paraId="5B0FD118" w14:textId="40DC45EF"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Blackall, W.E. &amp; Grieve, B.J. (1998). </w:t>
      </w:r>
      <w:r w:rsidRPr="619AF9E1">
        <w:rPr>
          <w:rFonts w:eastAsia="Arial" w:cs="Arial"/>
          <w:i/>
          <w:iCs/>
          <w:sz w:val="20"/>
          <w:szCs w:val="20"/>
        </w:rPr>
        <w:t>How to know Western Australian wildflowers: a key to the flora of the extratropical regions of Western Australia. Part 2: Dicotyledons (</w:t>
      </w:r>
      <w:proofErr w:type="spellStart"/>
      <w:r w:rsidRPr="619AF9E1">
        <w:rPr>
          <w:rFonts w:eastAsia="Arial" w:cs="Arial"/>
          <w:i/>
          <w:iCs/>
          <w:sz w:val="20"/>
          <w:szCs w:val="20"/>
        </w:rPr>
        <w:t>Amaranthaceae</w:t>
      </w:r>
      <w:proofErr w:type="spellEnd"/>
      <w:r w:rsidRPr="619AF9E1">
        <w:rPr>
          <w:rFonts w:eastAsia="Arial" w:cs="Arial"/>
          <w:i/>
          <w:iCs/>
          <w:sz w:val="20"/>
          <w:szCs w:val="20"/>
        </w:rPr>
        <w:t xml:space="preserve"> to Lythraceae)</w:t>
      </w:r>
      <w:r w:rsidRPr="619AF9E1">
        <w:rPr>
          <w:rFonts w:eastAsia="Arial" w:cs="Arial"/>
          <w:sz w:val="20"/>
          <w:szCs w:val="20"/>
        </w:rPr>
        <w:t xml:space="preserve">. 2nd ed. University of Western Australia Press, Nedlands. 731 pp. </w:t>
      </w:r>
    </w:p>
    <w:p w14:paraId="3C0277CE" w14:textId="7E58978E"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Blake, S.T. (1972). </w:t>
      </w:r>
      <w:proofErr w:type="spellStart"/>
      <w:r w:rsidRPr="008101A9">
        <w:rPr>
          <w:rFonts w:eastAsia="Arial" w:cs="Arial"/>
          <w:i/>
          <w:iCs/>
          <w:sz w:val="20"/>
          <w:szCs w:val="20"/>
        </w:rPr>
        <w:t>Neurachne</w:t>
      </w:r>
      <w:proofErr w:type="spellEnd"/>
      <w:r w:rsidRPr="008101A9">
        <w:rPr>
          <w:rFonts w:eastAsia="Arial" w:cs="Arial"/>
          <w:sz w:val="20"/>
          <w:szCs w:val="20"/>
        </w:rPr>
        <w:t xml:space="preserve"> and its allies (Gramineae)</w:t>
      </w:r>
      <w:r w:rsidRPr="619AF9E1">
        <w:rPr>
          <w:rFonts w:eastAsia="Arial" w:cs="Arial"/>
          <w:sz w:val="20"/>
          <w:szCs w:val="20"/>
        </w:rPr>
        <w:t xml:space="preserve">. </w:t>
      </w:r>
      <w:r w:rsidRPr="619AF9E1">
        <w:rPr>
          <w:rFonts w:eastAsia="Arial" w:cs="Arial"/>
          <w:i/>
          <w:iCs/>
          <w:sz w:val="20"/>
          <w:szCs w:val="20"/>
        </w:rPr>
        <w:t>Contributions from the Queensland Herbarium</w:t>
      </w:r>
      <w:r w:rsidRPr="619AF9E1">
        <w:rPr>
          <w:rFonts w:eastAsia="Arial" w:cs="Arial"/>
          <w:sz w:val="20"/>
          <w:szCs w:val="20"/>
        </w:rPr>
        <w:t xml:space="preserve"> 13: 1–53. </w:t>
      </w:r>
      <w:hyperlink r:id="rId32" w:history="1">
        <w:r w:rsidR="008101A9" w:rsidRPr="008101A9">
          <w:rPr>
            <w:rStyle w:val="Hyperlink"/>
            <w:rFonts w:eastAsia="Arial" w:cs="Arial"/>
            <w:sz w:val="20"/>
            <w:szCs w:val="20"/>
          </w:rPr>
          <w:t>https://www.jstor.org/stable/41781984</w:t>
        </w:r>
      </w:hyperlink>
    </w:p>
    <w:p w14:paraId="01FC64C3" w14:textId="44FE88FD"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Briggs, B.G. (2011). </w:t>
      </w:r>
      <w:proofErr w:type="spellStart"/>
      <w:r w:rsidRPr="008101A9">
        <w:rPr>
          <w:rFonts w:eastAsia="Arial" w:cs="Arial"/>
          <w:i/>
          <w:iCs/>
          <w:sz w:val="20"/>
          <w:szCs w:val="20"/>
        </w:rPr>
        <w:t>Ecdeiocolea</w:t>
      </w:r>
      <w:proofErr w:type="spellEnd"/>
      <w:r w:rsidRPr="008101A9">
        <w:rPr>
          <w:rFonts w:eastAsia="Arial" w:cs="Arial"/>
          <w:i/>
          <w:iCs/>
          <w:sz w:val="20"/>
          <w:szCs w:val="20"/>
        </w:rPr>
        <w:t xml:space="preserve"> </w:t>
      </w:r>
      <w:proofErr w:type="spellStart"/>
      <w:r w:rsidRPr="008101A9">
        <w:rPr>
          <w:rFonts w:eastAsia="Arial" w:cs="Arial"/>
          <w:i/>
          <w:iCs/>
          <w:sz w:val="20"/>
          <w:szCs w:val="20"/>
        </w:rPr>
        <w:t>rigens</w:t>
      </w:r>
      <w:proofErr w:type="spellEnd"/>
      <w:r w:rsidRPr="008101A9">
        <w:rPr>
          <w:rFonts w:eastAsia="Arial" w:cs="Arial"/>
          <w:sz w:val="20"/>
          <w:szCs w:val="20"/>
        </w:rPr>
        <w:t xml:space="preserve">, a new species of </w:t>
      </w:r>
      <w:proofErr w:type="spellStart"/>
      <w:r w:rsidRPr="008101A9">
        <w:rPr>
          <w:rFonts w:eastAsia="Arial" w:cs="Arial"/>
          <w:sz w:val="20"/>
          <w:szCs w:val="20"/>
        </w:rPr>
        <w:t>Ecdeiocoleaceae</w:t>
      </w:r>
      <w:proofErr w:type="spellEnd"/>
      <w:r w:rsidRPr="008101A9">
        <w:rPr>
          <w:rFonts w:eastAsia="Arial" w:cs="Arial"/>
          <w:sz w:val="20"/>
          <w:szCs w:val="20"/>
        </w:rPr>
        <w:t xml:space="preserve"> (</w:t>
      </w:r>
      <w:proofErr w:type="spellStart"/>
      <w:r w:rsidRPr="008101A9">
        <w:rPr>
          <w:rFonts w:eastAsia="Arial" w:cs="Arial"/>
          <w:sz w:val="20"/>
          <w:szCs w:val="20"/>
        </w:rPr>
        <w:t>Poales</w:t>
      </w:r>
      <w:proofErr w:type="spellEnd"/>
      <w:r w:rsidRPr="008101A9">
        <w:rPr>
          <w:rFonts w:eastAsia="Arial" w:cs="Arial"/>
          <w:sz w:val="20"/>
          <w:szCs w:val="20"/>
        </w:rPr>
        <w:t xml:space="preserve">) from Western Australia. </w:t>
      </w:r>
      <w:r w:rsidRPr="008101A9">
        <w:rPr>
          <w:rFonts w:eastAsia="Arial" w:cs="Arial"/>
          <w:i/>
          <w:iCs/>
          <w:sz w:val="20"/>
          <w:szCs w:val="20"/>
        </w:rPr>
        <w:t>Telopea</w:t>
      </w:r>
      <w:r w:rsidRPr="619AF9E1">
        <w:rPr>
          <w:rFonts w:eastAsia="Arial" w:cs="Arial"/>
          <w:sz w:val="20"/>
          <w:szCs w:val="20"/>
        </w:rPr>
        <w:t xml:space="preserve"> 13(1–2): 69–75.</w:t>
      </w:r>
      <w:r w:rsidR="008101A9">
        <w:rPr>
          <w:rFonts w:eastAsia="Arial" w:cs="Arial"/>
          <w:sz w:val="20"/>
          <w:szCs w:val="20"/>
        </w:rPr>
        <w:t xml:space="preserve"> </w:t>
      </w:r>
      <w:hyperlink r:id="rId33" w:history="1">
        <w:r w:rsidR="008101A9" w:rsidRPr="008101A9">
          <w:rPr>
            <w:rStyle w:val="Hyperlink"/>
            <w:rFonts w:eastAsia="Arial" w:cs="Arial"/>
            <w:sz w:val="20"/>
            <w:szCs w:val="20"/>
          </w:rPr>
          <w:t>https://www.biodiversitylibrary.org/page/58884385</w:t>
        </w:r>
      </w:hyperlink>
    </w:p>
    <w:p w14:paraId="64653405" w14:textId="641AD31D" w:rsidR="5C06E875" w:rsidRDefault="5C06E875" w:rsidP="619AF9E1">
      <w:pPr>
        <w:spacing w:line="259" w:lineRule="auto"/>
        <w:ind w:left="288" w:hanging="288"/>
        <w:jc w:val="both"/>
        <w:rPr>
          <w:rFonts w:eastAsia="Arial" w:cs="Arial"/>
          <w:sz w:val="20"/>
          <w:szCs w:val="20"/>
        </w:rPr>
      </w:pPr>
      <w:r w:rsidRPr="619AF9E1">
        <w:rPr>
          <w:rFonts w:eastAsia="Arial" w:cs="Arial"/>
          <w:sz w:val="20"/>
          <w:szCs w:val="20"/>
        </w:rPr>
        <w:t xml:space="preserve">Briggs, B.G. (2012). New species and variation in </w:t>
      </w:r>
      <w:proofErr w:type="spellStart"/>
      <w:r w:rsidRPr="619AF9E1">
        <w:rPr>
          <w:rFonts w:eastAsia="Arial" w:cs="Arial"/>
          <w:i/>
          <w:iCs/>
          <w:sz w:val="20"/>
          <w:szCs w:val="20"/>
        </w:rPr>
        <w:t>Lepidobolus</w:t>
      </w:r>
      <w:proofErr w:type="spellEnd"/>
      <w:r w:rsidRPr="619AF9E1">
        <w:rPr>
          <w:rFonts w:eastAsia="Arial" w:cs="Arial"/>
          <w:sz w:val="20"/>
          <w:szCs w:val="20"/>
        </w:rPr>
        <w:t xml:space="preserve"> (</w:t>
      </w:r>
      <w:proofErr w:type="spellStart"/>
      <w:r w:rsidRPr="619AF9E1">
        <w:rPr>
          <w:rFonts w:eastAsia="Arial" w:cs="Arial"/>
          <w:sz w:val="20"/>
          <w:szCs w:val="20"/>
        </w:rPr>
        <w:t>Restionaceae</w:t>
      </w:r>
      <w:proofErr w:type="spellEnd"/>
      <w:r w:rsidRPr="619AF9E1">
        <w:rPr>
          <w:rFonts w:eastAsia="Arial" w:cs="Arial"/>
          <w:sz w:val="20"/>
          <w:szCs w:val="20"/>
        </w:rPr>
        <w:t xml:space="preserve">) from Western Australia. </w:t>
      </w:r>
      <w:r w:rsidRPr="619AF9E1">
        <w:rPr>
          <w:rFonts w:eastAsia="Arial" w:cs="Arial"/>
          <w:i/>
          <w:iCs/>
          <w:sz w:val="20"/>
          <w:szCs w:val="20"/>
        </w:rPr>
        <w:t>Telopea</w:t>
      </w:r>
      <w:r w:rsidRPr="619AF9E1">
        <w:rPr>
          <w:rFonts w:eastAsia="Arial" w:cs="Arial"/>
          <w:sz w:val="20"/>
          <w:szCs w:val="20"/>
        </w:rPr>
        <w:t xml:space="preserve"> 14: 29–36. </w:t>
      </w:r>
      <w:hyperlink r:id="rId34">
        <w:r w:rsidRPr="619AF9E1">
          <w:rPr>
            <w:rStyle w:val="Hyperlink"/>
            <w:rFonts w:eastAsia="Arial" w:cs="Arial"/>
            <w:sz w:val="20"/>
            <w:szCs w:val="20"/>
          </w:rPr>
          <w:t>https://doi.org/10.7751/telopea2012005</w:t>
        </w:r>
      </w:hyperlink>
    </w:p>
    <w:p w14:paraId="060E187C" w14:textId="0EEF5BF2"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Brittan, N.H. (1987). </w:t>
      </w:r>
      <w:proofErr w:type="spellStart"/>
      <w:r w:rsidRPr="619AF9E1">
        <w:rPr>
          <w:rFonts w:eastAsia="Arial" w:cs="Arial"/>
          <w:i/>
          <w:iCs/>
          <w:sz w:val="20"/>
          <w:szCs w:val="20"/>
        </w:rPr>
        <w:t>Thysanotus</w:t>
      </w:r>
      <w:proofErr w:type="spellEnd"/>
      <w:r w:rsidRPr="619AF9E1">
        <w:rPr>
          <w:rFonts w:eastAsia="Arial" w:cs="Arial"/>
          <w:sz w:val="20"/>
          <w:szCs w:val="20"/>
        </w:rPr>
        <w:t xml:space="preserve">. </w:t>
      </w:r>
      <w:r w:rsidRPr="008101A9">
        <w:rPr>
          <w:rFonts w:eastAsia="Arial" w:cs="Arial"/>
          <w:i/>
          <w:iCs/>
          <w:sz w:val="20"/>
          <w:szCs w:val="20"/>
        </w:rPr>
        <w:t>Flora of Australia</w:t>
      </w:r>
      <w:r w:rsidRPr="008101A9">
        <w:rPr>
          <w:rFonts w:eastAsia="Arial" w:cs="Arial"/>
          <w:sz w:val="20"/>
          <w:szCs w:val="20"/>
        </w:rPr>
        <w:t xml:space="preserve"> 45</w:t>
      </w:r>
      <w:r w:rsidRPr="619AF9E1">
        <w:rPr>
          <w:rFonts w:eastAsia="Arial" w:cs="Arial"/>
          <w:sz w:val="20"/>
          <w:szCs w:val="20"/>
        </w:rPr>
        <w:t xml:space="preserve">: 308–339. </w:t>
      </w:r>
      <w:hyperlink r:id="rId35" w:history="1">
        <w:r w:rsidR="008101A9" w:rsidRPr="008101A9">
          <w:rPr>
            <w:rStyle w:val="Hyperlink"/>
            <w:rFonts w:eastAsia="Arial" w:cs="Arial"/>
            <w:sz w:val="20"/>
            <w:szCs w:val="20"/>
          </w:rPr>
          <w:t>https://www.dcceew.gov.au/science-research/abrs/publications/flora-of-australia/vol45</w:t>
        </w:r>
      </w:hyperlink>
    </w:p>
    <w:p w14:paraId="7490A9FB" w14:textId="171FCF9C"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lastRenderedPageBreak/>
        <w:t xml:space="preserve">Burbidge, A.A. (2016). A taxonomic revision of </w:t>
      </w:r>
      <w:proofErr w:type="spellStart"/>
      <w:r w:rsidRPr="619AF9E1">
        <w:rPr>
          <w:rFonts w:eastAsia="Arial" w:cs="Arial"/>
          <w:i/>
          <w:iCs/>
          <w:sz w:val="20"/>
          <w:szCs w:val="20"/>
        </w:rPr>
        <w:t>Beaufortia</w:t>
      </w:r>
      <w:proofErr w:type="spellEnd"/>
      <w:r w:rsidRPr="619AF9E1">
        <w:rPr>
          <w:rFonts w:eastAsia="Arial" w:cs="Arial"/>
          <w:sz w:val="20"/>
          <w:szCs w:val="20"/>
        </w:rPr>
        <w:t xml:space="preserve"> (</w:t>
      </w:r>
      <w:proofErr w:type="spellStart"/>
      <w:r w:rsidRPr="619AF9E1">
        <w:rPr>
          <w:rFonts w:eastAsia="Arial" w:cs="Arial"/>
          <w:sz w:val="20"/>
          <w:szCs w:val="20"/>
        </w:rPr>
        <w:t>Myrtaceae</w:t>
      </w:r>
      <w:proofErr w:type="spellEnd"/>
      <w:r w:rsidRPr="619AF9E1">
        <w:rPr>
          <w:rFonts w:eastAsia="Arial" w:cs="Arial"/>
          <w:sz w:val="20"/>
          <w:szCs w:val="20"/>
        </w:rPr>
        <w:t xml:space="preserve">: </w:t>
      </w:r>
      <w:proofErr w:type="spellStart"/>
      <w:r w:rsidRPr="619AF9E1">
        <w:rPr>
          <w:rFonts w:eastAsia="Arial" w:cs="Arial"/>
          <w:sz w:val="20"/>
          <w:szCs w:val="20"/>
        </w:rPr>
        <w:t>Melaleuceae</w:t>
      </w:r>
      <w:proofErr w:type="spellEnd"/>
      <w:r w:rsidRPr="619AF9E1">
        <w:rPr>
          <w:rFonts w:eastAsia="Arial" w:cs="Arial"/>
          <w:sz w:val="20"/>
          <w:szCs w:val="20"/>
        </w:rPr>
        <w:t xml:space="preserve">). </w:t>
      </w:r>
      <w:r w:rsidRPr="619AF9E1">
        <w:rPr>
          <w:rFonts w:eastAsia="Arial" w:cs="Arial"/>
          <w:i/>
          <w:iCs/>
          <w:sz w:val="20"/>
          <w:szCs w:val="20"/>
        </w:rPr>
        <w:t>Nuytsia</w:t>
      </w:r>
      <w:r w:rsidRPr="619AF9E1">
        <w:rPr>
          <w:rFonts w:eastAsia="Arial" w:cs="Arial"/>
          <w:sz w:val="20"/>
          <w:szCs w:val="20"/>
        </w:rPr>
        <w:t xml:space="preserve"> 27: 165–202. </w:t>
      </w:r>
      <w:hyperlink r:id="rId36">
        <w:r w:rsidRPr="619AF9E1">
          <w:rPr>
            <w:rStyle w:val="Hyperlink"/>
            <w:rFonts w:eastAsia="Arial" w:cs="Arial"/>
            <w:sz w:val="20"/>
            <w:szCs w:val="20"/>
          </w:rPr>
          <w:t>https://doi.org/10.58828/nuy00779</w:t>
        </w:r>
      </w:hyperlink>
      <w:r w:rsidRPr="619AF9E1">
        <w:rPr>
          <w:rFonts w:eastAsia="Arial" w:cs="Arial"/>
          <w:sz w:val="20"/>
          <w:szCs w:val="20"/>
        </w:rPr>
        <w:t xml:space="preserve"> </w:t>
      </w:r>
    </w:p>
    <w:p w14:paraId="2F0F0AD4" w14:textId="53141C22"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Carolin, R.C. (1958). </w:t>
      </w:r>
      <w:r w:rsidRPr="00C05A02">
        <w:rPr>
          <w:rFonts w:eastAsia="Arial" w:cs="Arial"/>
          <w:sz w:val="20"/>
          <w:szCs w:val="20"/>
        </w:rPr>
        <w:t xml:space="preserve">The species of the genus </w:t>
      </w:r>
      <w:r w:rsidRPr="00C05A02">
        <w:rPr>
          <w:rFonts w:eastAsia="Arial" w:cs="Arial"/>
          <w:i/>
          <w:iCs/>
          <w:sz w:val="20"/>
          <w:szCs w:val="20"/>
        </w:rPr>
        <w:t>Erodium</w:t>
      </w:r>
      <w:r w:rsidRPr="00C05A02">
        <w:rPr>
          <w:rFonts w:eastAsia="Arial" w:cs="Arial"/>
          <w:sz w:val="20"/>
          <w:szCs w:val="20"/>
        </w:rPr>
        <w:t xml:space="preserve"> </w:t>
      </w:r>
      <w:proofErr w:type="spellStart"/>
      <w:r w:rsidRPr="00C05A02">
        <w:rPr>
          <w:rFonts w:eastAsia="Arial" w:cs="Arial"/>
          <w:sz w:val="20"/>
          <w:szCs w:val="20"/>
        </w:rPr>
        <w:t>L’Hér</w:t>
      </w:r>
      <w:proofErr w:type="spellEnd"/>
      <w:r w:rsidRPr="00C05A02">
        <w:rPr>
          <w:rFonts w:eastAsia="Arial" w:cs="Arial"/>
          <w:sz w:val="20"/>
          <w:szCs w:val="20"/>
        </w:rPr>
        <w:t xml:space="preserve">. endemic to Australia. </w:t>
      </w:r>
      <w:r w:rsidRPr="00C05A02">
        <w:rPr>
          <w:rFonts w:eastAsia="Arial" w:cs="Arial"/>
          <w:i/>
          <w:iCs/>
          <w:sz w:val="20"/>
          <w:szCs w:val="20"/>
        </w:rPr>
        <w:t>Proceedings of the Linnean Society of New South Wales</w:t>
      </w:r>
      <w:r w:rsidRPr="00C05A02">
        <w:rPr>
          <w:rFonts w:eastAsia="Arial" w:cs="Arial"/>
          <w:sz w:val="20"/>
          <w:szCs w:val="20"/>
        </w:rPr>
        <w:t xml:space="preserve"> 83</w:t>
      </w:r>
      <w:r w:rsidRPr="619AF9E1">
        <w:rPr>
          <w:rFonts w:eastAsia="Arial" w:cs="Arial"/>
          <w:sz w:val="20"/>
          <w:szCs w:val="20"/>
        </w:rPr>
        <w:t xml:space="preserve">: 92–100. </w:t>
      </w:r>
      <w:hyperlink r:id="rId37" w:history="1">
        <w:r w:rsidR="00C05A02" w:rsidRPr="00C05A02">
          <w:rPr>
            <w:rStyle w:val="Hyperlink"/>
            <w:rFonts w:eastAsia="Arial" w:cs="Arial"/>
            <w:sz w:val="20"/>
            <w:szCs w:val="20"/>
          </w:rPr>
          <w:t>https://www.biodiversitylibrary.org/page/34929791</w:t>
        </w:r>
      </w:hyperlink>
    </w:p>
    <w:p w14:paraId="35DCB062" w14:textId="59112BFE"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Carolin, R.C. (1992a). </w:t>
      </w:r>
      <w:r w:rsidRPr="619AF9E1">
        <w:rPr>
          <w:rFonts w:eastAsia="Arial" w:cs="Arial"/>
          <w:i/>
          <w:iCs/>
          <w:sz w:val="20"/>
          <w:szCs w:val="20"/>
        </w:rPr>
        <w:t>Goodenia</w:t>
      </w:r>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35</w:t>
      </w:r>
      <w:r w:rsidRPr="619AF9E1">
        <w:rPr>
          <w:rFonts w:eastAsia="Arial" w:cs="Arial"/>
          <w:sz w:val="20"/>
          <w:szCs w:val="20"/>
        </w:rPr>
        <w:t xml:space="preserve">: 147–282. </w:t>
      </w:r>
      <w:hyperlink r:id="rId38" w:history="1">
        <w:r w:rsidR="00C05A02" w:rsidRPr="00C05A02">
          <w:rPr>
            <w:rStyle w:val="Hyperlink"/>
            <w:rFonts w:eastAsia="Arial" w:cs="Arial"/>
            <w:sz w:val="20"/>
            <w:szCs w:val="20"/>
          </w:rPr>
          <w:t>https://www.dcceew.gov.au/science-research/abrs/publications/flora-of-australia/vol35</w:t>
        </w:r>
      </w:hyperlink>
    </w:p>
    <w:p w14:paraId="291CD7FB" w14:textId="3C296F3D"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Carolin, R.C. (1992b). </w:t>
      </w:r>
      <w:r w:rsidRPr="619AF9E1">
        <w:rPr>
          <w:rFonts w:eastAsia="Arial" w:cs="Arial"/>
          <w:i/>
          <w:iCs/>
          <w:sz w:val="20"/>
          <w:szCs w:val="20"/>
        </w:rPr>
        <w:t>Scaevola</w:t>
      </w:r>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35</w:t>
      </w:r>
      <w:r w:rsidRPr="619AF9E1">
        <w:rPr>
          <w:rFonts w:eastAsia="Arial" w:cs="Arial"/>
          <w:sz w:val="20"/>
          <w:szCs w:val="20"/>
        </w:rPr>
        <w:t xml:space="preserve">: 84–146. </w:t>
      </w:r>
      <w:hyperlink r:id="rId39" w:history="1">
        <w:r w:rsidR="00C05A02" w:rsidRPr="00C05A02">
          <w:rPr>
            <w:rStyle w:val="Hyperlink"/>
            <w:rFonts w:eastAsia="Arial" w:cs="Arial"/>
            <w:sz w:val="20"/>
            <w:szCs w:val="20"/>
          </w:rPr>
          <w:t>https://www.dcceew.gov.au/science-research/abrs/publications/flora-of-australia/vol35</w:t>
        </w:r>
      </w:hyperlink>
    </w:p>
    <w:p w14:paraId="346A0E6D" w14:textId="161D40CB" w:rsidR="2126A56E" w:rsidRDefault="2126A56E" w:rsidP="619AF9E1">
      <w:pPr>
        <w:spacing w:line="259" w:lineRule="auto"/>
        <w:ind w:left="288" w:hanging="288"/>
        <w:jc w:val="both"/>
        <w:rPr>
          <w:rFonts w:eastAsia="Arial" w:cs="Arial"/>
          <w:sz w:val="20"/>
          <w:szCs w:val="20"/>
        </w:rPr>
      </w:pPr>
      <w:proofErr w:type="spellStart"/>
      <w:r w:rsidRPr="619AF9E1">
        <w:rPr>
          <w:rFonts w:eastAsia="Arial" w:cs="Arial"/>
          <w:sz w:val="20"/>
          <w:szCs w:val="20"/>
        </w:rPr>
        <w:t>Chappill</w:t>
      </w:r>
      <w:proofErr w:type="spellEnd"/>
      <w:r w:rsidRPr="619AF9E1">
        <w:rPr>
          <w:rFonts w:eastAsia="Arial" w:cs="Arial"/>
          <w:sz w:val="20"/>
          <w:szCs w:val="20"/>
        </w:rPr>
        <w:t xml:space="preserve">, J.A., Wilkins, C.F. &amp; Crisp, M.D. (2007). Taxonomic revision of </w:t>
      </w:r>
      <w:proofErr w:type="spellStart"/>
      <w:r w:rsidRPr="619AF9E1">
        <w:rPr>
          <w:rFonts w:eastAsia="Arial" w:cs="Arial"/>
          <w:i/>
          <w:iCs/>
          <w:sz w:val="20"/>
          <w:szCs w:val="20"/>
        </w:rPr>
        <w:t>Jacksonia</w:t>
      </w:r>
      <w:proofErr w:type="spellEnd"/>
      <w:r w:rsidRPr="619AF9E1">
        <w:rPr>
          <w:rFonts w:eastAsia="Arial" w:cs="Arial"/>
          <w:sz w:val="20"/>
          <w:szCs w:val="20"/>
        </w:rPr>
        <w:t xml:space="preserve"> (Leguminosae: Mirbelieae). </w:t>
      </w:r>
      <w:r w:rsidRPr="619AF9E1">
        <w:rPr>
          <w:rFonts w:eastAsia="Arial" w:cs="Arial"/>
          <w:i/>
          <w:iCs/>
          <w:sz w:val="20"/>
          <w:szCs w:val="20"/>
        </w:rPr>
        <w:t>Australian Systematic Botany</w:t>
      </w:r>
      <w:r w:rsidRPr="619AF9E1">
        <w:rPr>
          <w:rFonts w:eastAsia="Arial" w:cs="Arial"/>
          <w:sz w:val="20"/>
          <w:szCs w:val="20"/>
        </w:rPr>
        <w:t xml:space="preserve"> 20(6): 473–623. </w:t>
      </w:r>
      <w:hyperlink r:id="rId40">
        <w:r w:rsidRPr="619AF9E1">
          <w:rPr>
            <w:rStyle w:val="Hyperlink"/>
            <w:rFonts w:eastAsia="Arial" w:cs="Arial"/>
            <w:sz w:val="20"/>
            <w:szCs w:val="20"/>
          </w:rPr>
          <w:t>https://doi.org/10.1071/SB06047</w:t>
        </w:r>
      </w:hyperlink>
      <w:r w:rsidRPr="619AF9E1">
        <w:rPr>
          <w:rFonts w:eastAsia="Arial" w:cs="Arial"/>
          <w:sz w:val="20"/>
          <w:szCs w:val="20"/>
        </w:rPr>
        <w:t xml:space="preserve"> </w:t>
      </w:r>
    </w:p>
    <w:p w14:paraId="35B2F069" w14:textId="3B1754EF"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Chinnock, R.J. (2007). </w:t>
      </w:r>
      <w:r w:rsidRPr="619AF9E1">
        <w:rPr>
          <w:rFonts w:eastAsia="Arial" w:cs="Arial"/>
          <w:i/>
          <w:iCs/>
          <w:sz w:val="20"/>
          <w:szCs w:val="20"/>
        </w:rPr>
        <w:t xml:space="preserve">Eremophila and allied genera: a monograph of the plant family </w:t>
      </w:r>
      <w:proofErr w:type="spellStart"/>
      <w:r w:rsidRPr="619AF9E1">
        <w:rPr>
          <w:rFonts w:eastAsia="Arial" w:cs="Arial"/>
          <w:i/>
          <w:iCs/>
          <w:sz w:val="20"/>
          <w:szCs w:val="20"/>
        </w:rPr>
        <w:t>Myoporaceae</w:t>
      </w:r>
      <w:proofErr w:type="spellEnd"/>
      <w:r w:rsidRPr="619AF9E1">
        <w:rPr>
          <w:rFonts w:eastAsia="Arial" w:cs="Arial"/>
          <w:sz w:val="20"/>
          <w:szCs w:val="20"/>
        </w:rPr>
        <w:t xml:space="preserve">. Rosenberg, Dural, NSW. 672 pp. </w:t>
      </w:r>
    </w:p>
    <w:p w14:paraId="63BF8F26" w14:textId="232C3D98"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Conn, B.J., Henwood, M.J. &amp; Streiber, N. (2011). Synopsis of the tribe Chloantheae and new nomenclatural combinations in </w:t>
      </w:r>
      <w:proofErr w:type="spellStart"/>
      <w:r w:rsidRPr="619AF9E1">
        <w:rPr>
          <w:rFonts w:eastAsia="Arial" w:cs="Arial"/>
          <w:i/>
          <w:iCs/>
          <w:sz w:val="20"/>
          <w:szCs w:val="20"/>
        </w:rPr>
        <w:t>Pityrodia</w:t>
      </w:r>
      <w:proofErr w:type="spellEnd"/>
      <w:r w:rsidRPr="619AF9E1">
        <w:rPr>
          <w:rFonts w:eastAsia="Arial" w:cs="Arial"/>
          <w:i/>
          <w:iCs/>
          <w:sz w:val="20"/>
          <w:szCs w:val="20"/>
        </w:rPr>
        <w:t xml:space="preserve"> </w:t>
      </w:r>
      <w:proofErr w:type="spellStart"/>
      <w:r w:rsidRPr="619AF9E1">
        <w:rPr>
          <w:rFonts w:eastAsia="Arial" w:cs="Arial"/>
          <w:i/>
          <w:iCs/>
          <w:sz w:val="20"/>
          <w:szCs w:val="20"/>
        </w:rPr>
        <w:t>s.lat</w:t>
      </w:r>
      <w:proofErr w:type="spellEnd"/>
      <w:r w:rsidRPr="619AF9E1">
        <w:rPr>
          <w:rFonts w:eastAsia="Arial" w:cs="Arial"/>
          <w:i/>
          <w:iCs/>
          <w:sz w:val="20"/>
          <w:szCs w:val="20"/>
        </w:rPr>
        <w:t>.</w:t>
      </w:r>
      <w:r w:rsidRPr="619AF9E1">
        <w:rPr>
          <w:rFonts w:eastAsia="Arial" w:cs="Arial"/>
          <w:sz w:val="20"/>
          <w:szCs w:val="20"/>
        </w:rPr>
        <w:t xml:space="preserve"> (</w:t>
      </w:r>
      <w:proofErr w:type="spellStart"/>
      <w:r w:rsidRPr="619AF9E1">
        <w:rPr>
          <w:rFonts w:eastAsia="Arial" w:cs="Arial"/>
          <w:sz w:val="20"/>
          <w:szCs w:val="20"/>
        </w:rPr>
        <w:t>Lamiaceae</w:t>
      </w:r>
      <w:proofErr w:type="spellEnd"/>
      <w:r w:rsidRPr="619AF9E1">
        <w:rPr>
          <w:rFonts w:eastAsia="Arial" w:cs="Arial"/>
          <w:sz w:val="20"/>
          <w:szCs w:val="20"/>
        </w:rPr>
        <w:t xml:space="preserve">). </w:t>
      </w:r>
      <w:r w:rsidRPr="619AF9E1">
        <w:rPr>
          <w:rFonts w:eastAsia="Arial" w:cs="Arial"/>
          <w:i/>
          <w:iCs/>
          <w:sz w:val="20"/>
          <w:szCs w:val="20"/>
        </w:rPr>
        <w:t>Australian Systematic Botany</w:t>
      </w:r>
      <w:r w:rsidRPr="619AF9E1">
        <w:rPr>
          <w:rFonts w:eastAsia="Arial" w:cs="Arial"/>
          <w:sz w:val="20"/>
          <w:szCs w:val="20"/>
        </w:rPr>
        <w:t xml:space="preserve"> 24(1): 1–9. </w:t>
      </w:r>
      <w:hyperlink r:id="rId41">
        <w:r w:rsidRPr="619AF9E1">
          <w:rPr>
            <w:rStyle w:val="Hyperlink"/>
            <w:rFonts w:eastAsia="Arial" w:cs="Arial"/>
            <w:sz w:val="20"/>
            <w:szCs w:val="20"/>
          </w:rPr>
          <w:t>https://doi.org/10.1071/SB10039</w:t>
        </w:r>
      </w:hyperlink>
      <w:r w:rsidRPr="619AF9E1">
        <w:rPr>
          <w:rFonts w:eastAsia="Arial" w:cs="Arial"/>
          <w:sz w:val="20"/>
          <w:szCs w:val="20"/>
        </w:rPr>
        <w:t xml:space="preserve"> </w:t>
      </w:r>
    </w:p>
    <w:p w14:paraId="437E944E" w14:textId="5EAB26AC"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Cooke, D.A. (1986). </w:t>
      </w:r>
      <w:r w:rsidRPr="619AF9E1">
        <w:rPr>
          <w:rFonts w:eastAsia="Arial" w:cs="Arial"/>
          <w:i/>
          <w:iCs/>
          <w:sz w:val="20"/>
          <w:szCs w:val="20"/>
        </w:rPr>
        <w:t>Patersonia</w:t>
      </w:r>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46</w:t>
      </w:r>
      <w:r w:rsidRPr="619AF9E1">
        <w:rPr>
          <w:rFonts w:eastAsia="Arial" w:cs="Arial"/>
          <w:sz w:val="20"/>
          <w:szCs w:val="20"/>
        </w:rPr>
        <w:t xml:space="preserve">: 13–26. </w:t>
      </w:r>
      <w:hyperlink r:id="rId42" w:history="1">
        <w:r w:rsidR="00C05A02" w:rsidRPr="00C05A02">
          <w:rPr>
            <w:rStyle w:val="Hyperlink"/>
            <w:rFonts w:eastAsia="Arial" w:cs="Arial"/>
            <w:sz w:val="20"/>
            <w:szCs w:val="20"/>
          </w:rPr>
          <w:t>https://www.dcceew.gov.au/science-research/abrs/publications/flora-of-australia/vol46</w:t>
        </w:r>
      </w:hyperlink>
    </w:p>
    <w:p w14:paraId="62839D91" w14:textId="7E9E2F83"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Craven, L.A. (1987). A taxonomic revision of </w:t>
      </w:r>
      <w:r w:rsidRPr="619AF9E1">
        <w:rPr>
          <w:rFonts w:eastAsia="Arial" w:cs="Arial"/>
          <w:i/>
          <w:iCs/>
          <w:sz w:val="20"/>
          <w:szCs w:val="20"/>
        </w:rPr>
        <w:t>Calytrix</w:t>
      </w:r>
      <w:r w:rsidRPr="619AF9E1">
        <w:rPr>
          <w:rFonts w:eastAsia="Arial" w:cs="Arial"/>
          <w:sz w:val="20"/>
          <w:szCs w:val="20"/>
        </w:rPr>
        <w:t xml:space="preserve"> Labill. (</w:t>
      </w:r>
      <w:proofErr w:type="spellStart"/>
      <w:r w:rsidRPr="619AF9E1">
        <w:rPr>
          <w:rFonts w:eastAsia="Arial" w:cs="Arial"/>
          <w:sz w:val="20"/>
          <w:szCs w:val="20"/>
        </w:rPr>
        <w:t>Myrtaceae</w:t>
      </w:r>
      <w:proofErr w:type="spellEnd"/>
      <w:r w:rsidRPr="619AF9E1">
        <w:rPr>
          <w:rFonts w:eastAsia="Arial" w:cs="Arial"/>
          <w:sz w:val="20"/>
          <w:szCs w:val="20"/>
        </w:rPr>
        <w:t xml:space="preserve">). </w:t>
      </w:r>
      <w:proofErr w:type="spellStart"/>
      <w:r w:rsidRPr="619AF9E1">
        <w:rPr>
          <w:rFonts w:eastAsia="Arial" w:cs="Arial"/>
          <w:i/>
          <w:iCs/>
          <w:sz w:val="20"/>
          <w:szCs w:val="20"/>
        </w:rPr>
        <w:t>Brunonia</w:t>
      </w:r>
      <w:proofErr w:type="spellEnd"/>
      <w:r w:rsidRPr="619AF9E1">
        <w:rPr>
          <w:rFonts w:eastAsia="Arial" w:cs="Arial"/>
          <w:sz w:val="20"/>
          <w:szCs w:val="20"/>
        </w:rPr>
        <w:t xml:space="preserve"> 10(1): 1–138. </w:t>
      </w:r>
      <w:hyperlink r:id="rId43">
        <w:r w:rsidRPr="619AF9E1">
          <w:rPr>
            <w:rStyle w:val="Hyperlink"/>
            <w:rFonts w:eastAsia="Arial" w:cs="Arial"/>
            <w:sz w:val="20"/>
            <w:szCs w:val="20"/>
          </w:rPr>
          <w:t>https://doi.org/10.1071/BRU9870001</w:t>
        </w:r>
      </w:hyperlink>
      <w:r w:rsidRPr="619AF9E1">
        <w:rPr>
          <w:rFonts w:eastAsia="Arial" w:cs="Arial"/>
          <w:sz w:val="20"/>
          <w:szCs w:val="20"/>
        </w:rPr>
        <w:t xml:space="preserve"> </w:t>
      </w:r>
    </w:p>
    <w:p w14:paraId="7AACDDE6" w14:textId="26464104" w:rsidR="00FD1F9D" w:rsidRDefault="00FD1F9D" w:rsidP="00FD1F9D">
      <w:pPr>
        <w:ind w:left="288" w:hanging="288"/>
        <w:jc w:val="both"/>
        <w:rPr>
          <w:rFonts w:eastAsia="Arial" w:cs="Arial"/>
          <w:sz w:val="20"/>
          <w:szCs w:val="20"/>
        </w:rPr>
      </w:pPr>
      <w:r>
        <w:rPr>
          <w:rFonts w:eastAsia="Arial" w:cs="Arial"/>
          <w:sz w:val="20"/>
          <w:szCs w:val="20"/>
        </w:rPr>
        <w:t xml:space="preserve">Davis, R. &amp; K. Thiele (2023). </w:t>
      </w:r>
      <w:r w:rsidRPr="00B77D22">
        <w:rPr>
          <w:rFonts w:eastAsia="Arial" w:cs="Arial"/>
          <w:sz w:val="20"/>
          <w:szCs w:val="20"/>
        </w:rPr>
        <w:t xml:space="preserve">A key to the Western Australian species in the genus </w:t>
      </w:r>
      <w:proofErr w:type="spellStart"/>
      <w:r w:rsidRPr="00384A7F">
        <w:rPr>
          <w:rFonts w:eastAsia="Arial" w:cs="Arial"/>
          <w:i/>
          <w:iCs/>
          <w:sz w:val="20"/>
          <w:szCs w:val="20"/>
        </w:rPr>
        <w:t>Ptilotus</w:t>
      </w:r>
      <w:proofErr w:type="spellEnd"/>
      <w:r w:rsidRPr="00B77D22">
        <w:rPr>
          <w:rFonts w:eastAsia="Arial" w:cs="Arial"/>
          <w:sz w:val="20"/>
          <w:szCs w:val="20"/>
        </w:rPr>
        <w:t>.</w:t>
      </w:r>
      <w:r>
        <w:rPr>
          <w:rFonts w:eastAsia="Arial" w:cs="Arial"/>
          <w:sz w:val="20"/>
          <w:szCs w:val="20"/>
        </w:rPr>
        <w:t xml:space="preserve"> </w:t>
      </w:r>
      <w:hyperlink r:id="rId44" w:history="1">
        <w:r w:rsidRPr="00384A7F">
          <w:rPr>
            <w:rStyle w:val="Hyperlink"/>
            <w:rFonts w:eastAsia="Arial" w:cs="Arial"/>
            <w:sz w:val="20"/>
            <w:szCs w:val="20"/>
          </w:rPr>
          <w:t>https://florabase.dbca.wa.gov.au/science/key/ptilotus/</w:t>
        </w:r>
      </w:hyperlink>
      <w:r w:rsidR="00086DEE">
        <w:t xml:space="preserve"> </w:t>
      </w:r>
      <w:r w:rsidR="00086DEE">
        <w:rPr>
          <w:rFonts w:eastAsia="Arial" w:cs="Arial"/>
          <w:sz w:val="20"/>
          <w:szCs w:val="20"/>
        </w:rPr>
        <w:t>[accessed 26-09-2023]</w:t>
      </w:r>
    </w:p>
    <w:p w14:paraId="10058C36" w14:textId="3D01C5A7"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Duretto, M.F., Wilson, P.G. &amp; Ladiges, P.Y. (2013). </w:t>
      </w:r>
      <w:r w:rsidRPr="619AF9E1">
        <w:rPr>
          <w:rFonts w:eastAsia="Arial" w:cs="Arial"/>
          <w:i/>
          <w:iCs/>
          <w:sz w:val="20"/>
          <w:szCs w:val="20"/>
        </w:rPr>
        <w:t>Boronia</w:t>
      </w:r>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26</w:t>
      </w:r>
      <w:r w:rsidRPr="619AF9E1">
        <w:rPr>
          <w:rFonts w:eastAsia="Arial" w:cs="Arial"/>
          <w:sz w:val="20"/>
          <w:szCs w:val="20"/>
        </w:rPr>
        <w:t xml:space="preserve">: 124–282. </w:t>
      </w:r>
      <w:hyperlink r:id="rId45" w:history="1">
        <w:r w:rsidR="00C05A02" w:rsidRPr="00C05A02">
          <w:rPr>
            <w:rStyle w:val="Hyperlink"/>
            <w:rFonts w:eastAsia="Arial" w:cs="Arial"/>
            <w:sz w:val="20"/>
            <w:szCs w:val="20"/>
          </w:rPr>
          <w:t>https://www.dcceew.gov.au/science-research/abrs/publications/flora-of-australia/vol46</w:t>
        </w:r>
      </w:hyperlink>
    </w:p>
    <w:p w14:paraId="37634A59" w14:textId="69DEBB0A" w:rsidR="0C20101E" w:rsidRDefault="0C20101E" w:rsidP="619AF9E1">
      <w:pPr>
        <w:ind w:left="288" w:hanging="288"/>
        <w:jc w:val="both"/>
        <w:rPr>
          <w:rFonts w:eastAsia="Arial" w:cs="Arial"/>
          <w:sz w:val="20"/>
          <w:szCs w:val="20"/>
        </w:rPr>
      </w:pPr>
      <w:r w:rsidRPr="619AF9E1">
        <w:rPr>
          <w:rFonts w:eastAsia="Arial" w:cs="Arial"/>
          <w:sz w:val="20"/>
          <w:szCs w:val="20"/>
        </w:rPr>
        <w:t>Flora of Australia series (</w:t>
      </w:r>
      <w:r w:rsidR="000D6635">
        <w:rPr>
          <w:rFonts w:eastAsia="Arial" w:cs="Arial"/>
          <w:sz w:val="20"/>
          <w:szCs w:val="20"/>
        </w:rPr>
        <w:t>1981-</w:t>
      </w:r>
      <w:r w:rsidRPr="619AF9E1">
        <w:rPr>
          <w:rFonts w:eastAsia="Arial" w:cs="Arial"/>
          <w:sz w:val="20"/>
          <w:szCs w:val="20"/>
        </w:rPr>
        <w:t>202</w:t>
      </w:r>
      <w:r w:rsidR="00D35EAF">
        <w:rPr>
          <w:rFonts w:eastAsia="Arial" w:cs="Arial"/>
          <w:sz w:val="20"/>
          <w:szCs w:val="20"/>
        </w:rPr>
        <w:t>5</w:t>
      </w:r>
      <w:r w:rsidRPr="619AF9E1">
        <w:rPr>
          <w:rFonts w:eastAsia="Arial" w:cs="Arial"/>
          <w:sz w:val="20"/>
          <w:szCs w:val="20"/>
        </w:rPr>
        <w:t xml:space="preserve">). CSIRO Publishing and the Australian Biological Resources Study. </w:t>
      </w:r>
      <w:hyperlink r:id="rId46">
        <w:r w:rsidRPr="619AF9E1">
          <w:rPr>
            <w:rStyle w:val="Hyperlink"/>
            <w:rFonts w:eastAsia="Arial" w:cs="Arial"/>
            <w:sz w:val="20"/>
            <w:szCs w:val="20"/>
          </w:rPr>
          <w:t>https://profiles.ala.org.au/opus/foa</w:t>
        </w:r>
      </w:hyperlink>
    </w:p>
    <w:p w14:paraId="47C69BAB" w14:textId="320FE35D"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Foreman, D.B. (1995). </w:t>
      </w:r>
      <w:proofErr w:type="spellStart"/>
      <w:r w:rsidRPr="619AF9E1">
        <w:rPr>
          <w:rFonts w:eastAsia="Arial" w:cs="Arial"/>
          <w:i/>
          <w:iCs/>
          <w:sz w:val="20"/>
          <w:szCs w:val="20"/>
        </w:rPr>
        <w:t>Petrophile</w:t>
      </w:r>
      <w:proofErr w:type="spellEnd"/>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16</w:t>
      </w:r>
      <w:r w:rsidRPr="619AF9E1">
        <w:rPr>
          <w:rFonts w:eastAsia="Arial" w:cs="Arial"/>
          <w:sz w:val="20"/>
          <w:szCs w:val="20"/>
        </w:rPr>
        <w:t xml:space="preserve">: 149–193. </w:t>
      </w:r>
      <w:hyperlink r:id="rId47" w:history="1">
        <w:r w:rsidR="00C05A02" w:rsidRPr="00C05A02">
          <w:rPr>
            <w:rStyle w:val="Hyperlink"/>
            <w:rFonts w:eastAsia="Arial" w:cs="Arial"/>
            <w:sz w:val="20"/>
            <w:szCs w:val="20"/>
          </w:rPr>
          <w:t>https://www.dcceew.gov.au/science-research/abrs/publications/flora-of-australia/vol16</w:t>
        </w:r>
      </w:hyperlink>
    </w:p>
    <w:p w14:paraId="17869CE6" w14:textId="03DBC364"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Forster, P.I. (1996). </w:t>
      </w:r>
      <w:r w:rsidRPr="619AF9E1">
        <w:rPr>
          <w:rFonts w:eastAsia="Arial" w:cs="Arial"/>
          <w:i/>
          <w:iCs/>
          <w:sz w:val="20"/>
          <w:szCs w:val="20"/>
        </w:rPr>
        <w:t>Alyxia</w:t>
      </w:r>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28</w:t>
      </w:r>
      <w:r w:rsidRPr="619AF9E1">
        <w:rPr>
          <w:rFonts w:eastAsia="Arial" w:cs="Arial"/>
          <w:sz w:val="20"/>
          <w:szCs w:val="20"/>
        </w:rPr>
        <w:t xml:space="preserve">: 125–133. </w:t>
      </w:r>
      <w:hyperlink r:id="rId48" w:history="1">
        <w:r w:rsidR="00C05A02" w:rsidRPr="00C05A02">
          <w:rPr>
            <w:rStyle w:val="Hyperlink"/>
            <w:rFonts w:eastAsia="Arial" w:cs="Arial"/>
            <w:sz w:val="20"/>
            <w:szCs w:val="20"/>
          </w:rPr>
          <w:t>https://www.dcceew.gov.au/science-research/abrs/publications/flora-of-australia/vol28</w:t>
        </w:r>
      </w:hyperlink>
    </w:p>
    <w:p w14:paraId="6A67B355" w14:textId="78CF753D"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Forster, P.I. &amp; Williams, J.B. (1996). </w:t>
      </w:r>
      <w:proofErr w:type="spellStart"/>
      <w:r w:rsidRPr="619AF9E1">
        <w:rPr>
          <w:rFonts w:eastAsia="Arial" w:cs="Arial"/>
          <w:sz w:val="20"/>
          <w:szCs w:val="20"/>
        </w:rPr>
        <w:t>Apocynaceae</w:t>
      </w:r>
      <w:proofErr w:type="spellEnd"/>
      <w:r w:rsidRPr="619AF9E1">
        <w:rPr>
          <w:rFonts w:eastAsia="Arial" w:cs="Arial"/>
          <w:sz w:val="20"/>
          <w:szCs w:val="20"/>
        </w:rPr>
        <w:t xml:space="preserve">. </w:t>
      </w:r>
      <w:r w:rsidRPr="619AF9E1">
        <w:rPr>
          <w:rFonts w:eastAsia="Arial" w:cs="Arial"/>
          <w:i/>
          <w:iCs/>
          <w:sz w:val="20"/>
          <w:szCs w:val="20"/>
        </w:rPr>
        <w:t>Flora of Australia</w:t>
      </w:r>
      <w:r w:rsidRPr="619AF9E1">
        <w:rPr>
          <w:rFonts w:eastAsia="Arial" w:cs="Arial"/>
          <w:sz w:val="20"/>
          <w:szCs w:val="20"/>
        </w:rPr>
        <w:t xml:space="preserve"> 28: 104–196. </w:t>
      </w:r>
      <w:hyperlink r:id="rId49" w:history="1">
        <w:r w:rsidR="009E2756" w:rsidRPr="00C05A02">
          <w:rPr>
            <w:rStyle w:val="Hyperlink"/>
            <w:rFonts w:eastAsia="Arial" w:cs="Arial"/>
            <w:sz w:val="20"/>
            <w:szCs w:val="20"/>
          </w:rPr>
          <w:t>https://www.dcceew.gov.au/science-research/abrs/publications/flora-of-australia/vol28</w:t>
        </w:r>
      </w:hyperlink>
    </w:p>
    <w:p w14:paraId="7828E256" w14:textId="306DEF97"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George, A.S. (1991). New taxa, combinations and </w:t>
      </w:r>
      <w:proofErr w:type="spellStart"/>
      <w:r w:rsidRPr="619AF9E1">
        <w:rPr>
          <w:rFonts w:eastAsia="Arial" w:cs="Arial"/>
          <w:sz w:val="20"/>
          <w:szCs w:val="20"/>
        </w:rPr>
        <w:t>typifications</w:t>
      </w:r>
      <w:proofErr w:type="spellEnd"/>
      <w:r w:rsidRPr="619AF9E1">
        <w:rPr>
          <w:rFonts w:eastAsia="Arial" w:cs="Arial"/>
          <w:sz w:val="20"/>
          <w:szCs w:val="20"/>
        </w:rPr>
        <w:t xml:space="preserve"> in </w:t>
      </w:r>
      <w:r w:rsidRPr="619AF9E1">
        <w:rPr>
          <w:rFonts w:eastAsia="Arial" w:cs="Arial"/>
          <w:i/>
          <w:iCs/>
          <w:sz w:val="20"/>
          <w:szCs w:val="20"/>
        </w:rPr>
        <w:t>Verticordia</w:t>
      </w:r>
      <w:r w:rsidRPr="619AF9E1">
        <w:rPr>
          <w:rFonts w:eastAsia="Arial" w:cs="Arial"/>
          <w:sz w:val="20"/>
          <w:szCs w:val="20"/>
        </w:rPr>
        <w:t xml:space="preserve"> (</w:t>
      </w:r>
      <w:proofErr w:type="spellStart"/>
      <w:r w:rsidRPr="619AF9E1">
        <w:rPr>
          <w:rFonts w:eastAsia="Arial" w:cs="Arial"/>
          <w:sz w:val="20"/>
          <w:szCs w:val="20"/>
        </w:rPr>
        <w:t>Myrtaceae</w:t>
      </w:r>
      <w:proofErr w:type="spellEnd"/>
      <w:r w:rsidRPr="619AF9E1">
        <w:rPr>
          <w:rFonts w:eastAsia="Arial" w:cs="Arial"/>
          <w:sz w:val="20"/>
          <w:szCs w:val="20"/>
        </w:rPr>
        <w:t xml:space="preserve">: Chamelaucieae). </w:t>
      </w:r>
      <w:r w:rsidRPr="619AF9E1">
        <w:rPr>
          <w:rFonts w:eastAsia="Arial" w:cs="Arial"/>
          <w:i/>
          <w:iCs/>
          <w:sz w:val="20"/>
          <w:szCs w:val="20"/>
        </w:rPr>
        <w:t>Nuytsia</w:t>
      </w:r>
      <w:r w:rsidRPr="619AF9E1">
        <w:rPr>
          <w:rFonts w:eastAsia="Arial" w:cs="Arial"/>
          <w:sz w:val="20"/>
          <w:szCs w:val="20"/>
        </w:rPr>
        <w:t xml:space="preserve"> 7: 231–394. </w:t>
      </w:r>
      <w:hyperlink r:id="rId50">
        <w:r w:rsidRPr="619AF9E1">
          <w:rPr>
            <w:rStyle w:val="Hyperlink"/>
            <w:rFonts w:eastAsia="Arial" w:cs="Arial"/>
            <w:sz w:val="20"/>
            <w:szCs w:val="20"/>
          </w:rPr>
          <w:t>https://doi.org/10.58828/nuy00167</w:t>
        </w:r>
      </w:hyperlink>
      <w:r w:rsidRPr="619AF9E1">
        <w:rPr>
          <w:rFonts w:eastAsia="Arial" w:cs="Arial"/>
          <w:sz w:val="20"/>
          <w:szCs w:val="20"/>
        </w:rPr>
        <w:t xml:space="preserve"> </w:t>
      </w:r>
    </w:p>
    <w:p w14:paraId="577BBE70" w14:textId="67FA0F77"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George, A.S. (1995). </w:t>
      </w:r>
      <w:r w:rsidRPr="619AF9E1">
        <w:rPr>
          <w:rFonts w:eastAsia="Arial" w:cs="Arial"/>
          <w:i/>
          <w:iCs/>
          <w:sz w:val="20"/>
          <w:szCs w:val="20"/>
        </w:rPr>
        <w:t>Stirlingia</w:t>
      </w:r>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16</w:t>
      </w:r>
      <w:r w:rsidRPr="619AF9E1">
        <w:rPr>
          <w:rFonts w:eastAsia="Arial" w:cs="Arial"/>
          <w:sz w:val="20"/>
          <w:szCs w:val="20"/>
        </w:rPr>
        <w:t xml:space="preserve">: 136–140. </w:t>
      </w:r>
      <w:hyperlink r:id="rId51" w:history="1">
        <w:r w:rsidR="00C05A02" w:rsidRPr="00C05A02">
          <w:rPr>
            <w:rStyle w:val="Hyperlink"/>
            <w:rFonts w:eastAsia="Arial" w:cs="Arial"/>
            <w:sz w:val="20"/>
            <w:szCs w:val="20"/>
          </w:rPr>
          <w:t>https://www.dcceew.gov.au/science-research/abrs/publications/flora-of-australia/vol16</w:t>
        </w:r>
      </w:hyperlink>
    </w:p>
    <w:p w14:paraId="2AD42BD1" w14:textId="3A33DEDE"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Gibson, N. &amp; George, A.S. (2010). A revision of </w:t>
      </w:r>
      <w:r w:rsidRPr="619AF9E1">
        <w:rPr>
          <w:rFonts w:eastAsia="Arial" w:cs="Arial"/>
          <w:i/>
          <w:iCs/>
          <w:sz w:val="20"/>
          <w:szCs w:val="20"/>
        </w:rPr>
        <w:t>Calothamnus quadrifidus</w:t>
      </w:r>
      <w:r w:rsidRPr="619AF9E1">
        <w:rPr>
          <w:rFonts w:eastAsia="Arial" w:cs="Arial"/>
          <w:sz w:val="20"/>
          <w:szCs w:val="20"/>
        </w:rPr>
        <w:t xml:space="preserve"> (Myrtaceae). </w:t>
      </w:r>
      <w:r w:rsidRPr="619AF9E1">
        <w:rPr>
          <w:rFonts w:eastAsia="Arial" w:cs="Arial"/>
          <w:i/>
          <w:iCs/>
          <w:sz w:val="20"/>
          <w:szCs w:val="20"/>
        </w:rPr>
        <w:t>Nuytsia</w:t>
      </w:r>
      <w:r w:rsidRPr="619AF9E1">
        <w:rPr>
          <w:rFonts w:eastAsia="Arial" w:cs="Arial"/>
          <w:sz w:val="20"/>
          <w:szCs w:val="20"/>
        </w:rPr>
        <w:t xml:space="preserve"> 20: 57–77. </w:t>
      </w:r>
      <w:hyperlink r:id="rId52">
        <w:r w:rsidRPr="619AF9E1">
          <w:rPr>
            <w:rStyle w:val="Hyperlink"/>
            <w:rFonts w:eastAsia="Arial" w:cs="Arial"/>
            <w:sz w:val="20"/>
            <w:szCs w:val="20"/>
          </w:rPr>
          <w:t>https://doi.org/10.58828/nuy00587</w:t>
        </w:r>
      </w:hyperlink>
      <w:r w:rsidRPr="619AF9E1">
        <w:rPr>
          <w:rFonts w:eastAsia="Arial" w:cs="Arial"/>
          <w:sz w:val="20"/>
          <w:szCs w:val="20"/>
        </w:rPr>
        <w:t xml:space="preserve"> </w:t>
      </w:r>
    </w:p>
    <w:p w14:paraId="2EEF7A6B" w14:textId="1C58FB2B"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Halford, D.A. &amp; Henderson, R.J.F. (2002). Studies in Euphorbiaceae A.</w:t>
      </w:r>
      <w:proofErr w:type="gramStart"/>
      <w:r w:rsidR="00EC0520">
        <w:rPr>
          <w:rFonts w:eastAsia="Arial" w:cs="Arial"/>
          <w:sz w:val="20"/>
          <w:szCs w:val="20"/>
        </w:rPr>
        <w:t>L.</w:t>
      </w:r>
      <w:r w:rsidRPr="619AF9E1">
        <w:rPr>
          <w:rFonts w:eastAsia="Arial" w:cs="Arial"/>
          <w:sz w:val="20"/>
          <w:szCs w:val="20"/>
        </w:rPr>
        <w:t>Juss</w:t>
      </w:r>
      <w:proofErr w:type="gramEnd"/>
      <w:r w:rsidRPr="619AF9E1">
        <w:rPr>
          <w:rFonts w:eastAsia="Arial" w:cs="Arial"/>
          <w:sz w:val="20"/>
          <w:szCs w:val="20"/>
        </w:rPr>
        <w:t xml:space="preserve">. </w:t>
      </w:r>
      <w:r w:rsidRPr="619AF9E1">
        <w:rPr>
          <w:rFonts w:eastAsia="Arial" w:cs="Arial"/>
          <w:i/>
          <w:iCs/>
          <w:sz w:val="20"/>
          <w:szCs w:val="20"/>
        </w:rPr>
        <w:t>sens. lat.</w:t>
      </w:r>
      <w:r w:rsidRPr="619AF9E1">
        <w:rPr>
          <w:rFonts w:eastAsia="Arial" w:cs="Arial"/>
          <w:sz w:val="20"/>
          <w:szCs w:val="20"/>
        </w:rPr>
        <w:t xml:space="preserve"> 4. A revision of </w:t>
      </w:r>
      <w:r w:rsidRPr="619AF9E1">
        <w:rPr>
          <w:rFonts w:eastAsia="Arial" w:cs="Arial"/>
          <w:i/>
          <w:iCs/>
          <w:sz w:val="20"/>
          <w:szCs w:val="20"/>
        </w:rPr>
        <w:t>Monotaxis</w:t>
      </w:r>
      <w:r w:rsidRPr="619AF9E1">
        <w:rPr>
          <w:rFonts w:eastAsia="Arial" w:cs="Arial"/>
          <w:sz w:val="20"/>
          <w:szCs w:val="20"/>
        </w:rPr>
        <w:t xml:space="preserve"> Brongn. (Acalyphoideae Ascherson, Ampereae </w:t>
      </w:r>
      <w:r w:rsidR="00451335" w:rsidRPr="00451335">
        <w:rPr>
          <w:rFonts w:eastAsia="Arial" w:cs="Arial"/>
          <w:sz w:val="20"/>
          <w:szCs w:val="20"/>
        </w:rPr>
        <w:t>Müll.Arg</w:t>
      </w:r>
      <w:r w:rsidRPr="619AF9E1">
        <w:rPr>
          <w:rFonts w:eastAsia="Arial" w:cs="Arial"/>
          <w:sz w:val="20"/>
          <w:szCs w:val="20"/>
        </w:rPr>
        <w:t xml:space="preserve">.). </w:t>
      </w:r>
      <w:r w:rsidRPr="00C05A02">
        <w:rPr>
          <w:rFonts w:eastAsia="Arial" w:cs="Arial"/>
          <w:i/>
          <w:iCs/>
          <w:sz w:val="20"/>
          <w:szCs w:val="20"/>
        </w:rPr>
        <w:t>Austrobaileya</w:t>
      </w:r>
      <w:r w:rsidRPr="00C05A02">
        <w:rPr>
          <w:rFonts w:eastAsia="Arial" w:cs="Arial"/>
          <w:sz w:val="20"/>
          <w:szCs w:val="20"/>
        </w:rPr>
        <w:t xml:space="preserve"> 6(2)</w:t>
      </w:r>
      <w:r w:rsidRPr="619AF9E1">
        <w:rPr>
          <w:rFonts w:eastAsia="Arial" w:cs="Arial"/>
          <w:sz w:val="20"/>
          <w:szCs w:val="20"/>
        </w:rPr>
        <w:t>: 273–292.</w:t>
      </w:r>
      <w:r w:rsidR="00C05A02">
        <w:rPr>
          <w:rFonts w:eastAsia="Arial" w:cs="Arial"/>
          <w:sz w:val="20"/>
          <w:szCs w:val="20"/>
        </w:rPr>
        <w:t xml:space="preserve"> </w:t>
      </w:r>
      <w:hyperlink r:id="rId53" w:history="1">
        <w:r w:rsidR="00C05A02" w:rsidRPr="00C05A02">
          <w:rPr>
            <w:rStyle w:val="Hyperlink"/>
            <w:rFonts w:eastAsia="Arial" w:cs="Arial"/>
            <w:sz w:val="20"/>
            <w:szCs w:val="20"/>
          </w:rPr>
          <w:t>https://www.biodiversitylibrary.org/part/299670</w:t>
        </w:r>
      </w:hyperlink>
      <w:r w:rsidRPr="619AF9E1">
        <w:rPr>
          <w:rFonts w:eastAsia="Arial" w:cs="Arial"/>
          <w:sz w:val="20"/>
          <w:szCs w:val="20"/>
        </w:rPr>
        <w:t xml:space="preserve"> </w:t>
      </w:r>
    </w:p>
    <w:p w14:paraId="4432C215" w14:textId="461063CB"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Hammer, T.A., Davis, R.W. &amp; Thiele, K.R. (2018). A key to </w:t>
      </w:r>
      <w:r w:rsidRPr="619AF9E1">
        <w:rPr>
          <w:rFonts w:eastAsia="Arial" w:cs="Arial"/>
          <w:i/>
          <w:iCs/>
          <w:sz w:val="20"/>
          <w:szCs w:val="20"/>
        </w:rPr>
        <w:t>Ptilotus</w:t>
      </w:r>
      <w:r w:rsidRPr="619AF9E1">
        <w:rPr>
          <w:rFonts w:eastAsia="Arial" w:cs="Arial"/>
          <w:sz w:val="20"/>
          <w:szCs w:val="20"/>
        </w:rPr>
        <w:t xml:space="preserve"> (Amaranthaceae) in Western Australia. </w:t>
      </w:r>
      <w:r w:rsidRPr="619AF9E1">
        <w:rPr>
          <w:rFonts w:eastAsia="Arial" w:cs="Arial"/>
          <w:i/>
          <w:iCs/>
          <w:sz w:val="20"/>
          <w:szCs w:val="20"/>
        </w:rPr>
        <w:t>Nuytsia</w:t>
      </w:r>
      <w:r w:rsidRPr="619AF9E1">
        <w:rPr>
          <w:rFonts w:eastAsia="Arial" w:cs="Arial"/>
          <w:sz w:val="20"/>
          <w:szCs w:val="20"/>
        </w:rPr>
        <w:t xml:space="preserve"> 29: 217–227. </w:t>
      </w:r>
      <w:hyperlink r:id="rId54">
        <w:r w:rsidRPr="619AF9E1">
          <w:rPr>
            <w:rStyle w:val="Hyperlink"/>
            <w:rFonts w:eastAsia="Arial" w:cs="Arial"/>
            <w:sz w:val="20"/>
            <w:szCs w:val="20"/>
          </w:rPr>
          <w:t>https://doi.org/10.58828/nuy00899</w:t>
        </w:r>
      </w:hyperlink>
      <w:r w:rsidRPr="619AF9E1">
        <w:rPr>
          <w:rFonts w:eastAsia="Arial" w:cs="Arial"/>
          <w:sz w:val="20"/>
          <w:szCs w:val="20"/>
        </w:rPr>
        <w:t xml:space="preserve"> </w:t>
      </w:r>
    </w:p>
    <w:p w14:paraId="704F83BE" w14:textId="60D6F7EE"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Hammer, T.A. &amp; Thiele, K.R. (2023). Species of </w:t>
      </w:r>
      <w:r w:rsidRPr="619AF9E1">
        <w:rPr>
          <w:rFonts w:eastAsia="Arial" w:cs="Arial"/>
          <w:i/>
          <w:iCs/>
          <w:sz w:val="20"/>
          <w:szCs w:val="20"/>
        </w:rPr>
        <w:t>Hibbertia</w:t>
      </w:r>
      <w:r w:rsidRPr="619AF9E1">
        <w:rPr>
          <w:rFonts w:eastAsia="Arial" w:cs="Arial"/>
          <w:sz w:val="20"/>
          <w:szCs w:val="20"/>
        </w:rPr>
        <w:t xml:space="preserve">. </w:t>
      </w:r>
      <w:r w:rsidRPr="619AF9E1">
        <w:rPr>
          <w:rFonts w:eastAsia="Arial" w:cs="Arial"/>
          <w:i/>
          <w:iCs/>
          <w:sz w:val="20"/>
          <w:szCs w:val="20"/>
        </w:rPr>
        <w:t>KeyBase: Flora of Australia: vascular plants</w:t>
      </w:r>
      <w:r w:rsidRPr="619AF9E1">
        <w:rPr>
          <w:rFonts w:eastAsia="Arial" w:cs="Arial"/>
          <w:sz w:val="20"/>
          <w:szCs w:val="20"/>
        </w:rPr>
        <w:t xml:space="preserve">. </w:t>
      </w:r>
      <w:hyperlink r:id="rId55">
        <w:r w:rsidRPr="619AF9E1">
          <w:rPr>
            <w:rStyle w:val="Hyperlink"/>
            <w:rFonts w:eastAsia="Arial" w:cs="Arial"/>
            <w:sz w:val="20"/>
            <w:szCs w:val="20"/>
          </w:rPr>
          <w:t>https://keybase.rbg.vic.gov.au/keys/show/13127</w:t>
        </w:r>
      </w:hyperlink>
      <w:r w:rsidRPr="619AF9E1">
        <w:rPr>
          <w:rFonts w:eastAsia="Arial" w:cs="Arial"/>
          <w:sz w:val="20"/>
          <w:szCs w:val="20"/>
        </w:rPr>
        <w:t xml:space="preserve"> </w:t>
      </w:r>
      <w:r w:rsidR="0B94EDA4" w:rsidRPr="619AF9E1">
        <w:rPr>
          <w:rFonts w:eastAsia="Arial" w:cs="Arial"/>
          <w:sz w:val="20"/>
          <w:szCs w:val="20"/>
        </w:rPr>
        <w:t xml:space="preserve">[accessed 31 </w:t>
      </w:r>
      <w:r w:rsidRPr="619AF9E1">
        <w:rPr>
          <w:rFonts w:eastAsia="Arial" w:cs="Arial"/>
          <w:sz w:val="20"/>
          <w:szCs w:val="20"/>
        </w:rPr>
        <w:t>January 2025</w:t>
      </w:r>
      <w:r w:rsidR="2142B604" w:rsidRPr="619AF9E1">
        <w:rPr>
          <w:rFonts w:eastAsia="Arial" w:cs="Arial"/>
          <w:sz w:val="20"/>
          <w:szCs w:val="20"/>
        </w:rPr>
        <w:t>]</w:t>
      </w:r>
    </w:p>
    <w:p w14:paraId="0E271E26" w14:textId="557E7DF3"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Hart, J.M. &amp; Henwood, M.J. (2006). A revision of Australian </w:t>
      </w:r>
      <w:r w:rsidRPr="619AF9E1">
        <w:rPr>
          <w:rFonts w:eastAsia="Arial" w:cs="Arial"/>
          <w:i/>
          <w:iCs/>
          <w:sz w:val="20"/>
          <w:szCs w:val="20"/>
        </w:rPr>
        <w:t>Trachymene</w:t>
      </w:r>
      <w:r w:rsidRPr="619AF9E1">
        <w:rPr>
          <w:rFonts w:eastAsia="Arial" w:cs="Arial"/>
          <w:sz w:val="20"/>
          <w:szCs w:val="20"/>
        </w:rPr>
        <w:t xml:space="preserve"> (Apiaceae: Hydrocotyloideae). </w:t>
      </w:r>
      <w:r w:rsidRPr="619AF9E1">
        <w:rPr>
          <w:rFonts w:eastAsia="Arial" w:cs="Arial"/>
          <w:i/>
          <w:iCs/>
          <w:sz w:val="20"/>
          <w:szCs w:val="20"/>
        </w:rPr>
        <w:t>Australian Systematic Botany</w:t>
      </w:r>
      <w:r w:rsidRPr="619AF9E1">
        <w:rPr>
          <w:rFonts w:eastAsia="Arial" w:cs="Arial"/>
          <w:sz w:val="20"/>
          <w:szCs w:val="20"/>
        </w:rPr>
        <w:t xml:space="preserve"> 19(1): 11–57. </w:t>
      </w:r>
      <w:hyperlink r:id="rId56">
        <w:r w:rsidRPr="619AF9E1">
          <w:rPr>
            <w:rStyle w:val="Hyperlink"/>
            <w:rFonts w:eastAsia="Arial" w:cs="Arial"/>
            <w:sz w:val="20"/>
            <w:szCs w:val="20"/>
          </w:rPr>
          <w:t>https://doi.org/10.1071/SB04051</w:t>
        </w:r>
      </w:hyperlink>
      <w:r w:rsidRPr="619AF9E1">
        <w:rPr>
          <w:rFonts w:eastAsia="Arial" w:cs="Arial"/>
          <w:sz w:val="20"/>
          <w:szCs w:val="20"/>
        </w:rPr>
        <w:t xml:space="preserve"> </w:t>
      </w:r>
    </w:p>
    <w:p w14:paraId="2BA071E7" w14:textId="7CD5A7C2"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lastRenderedPageBreak/>
        <w:t xml:space="preserve">Hawkeswood, T.J. (1987). A taxonomic revision of the genus </w:t>
      </w:r>
      <w:r w:rsidRPr="619AF9E1">
        <w:rPr>
          <w:rFonts w:eastAsia="Arial" w:cs="Arial"/>
          <w:i/>
          <w:iCs/>
          <w:sz w:val="20"/>
          <w:szCs w:val="20"/>
        </w:rPr>
        <w:t>Calothamnus</w:t>
      </w:r>
      <w:r w:rsidRPr="619AF9E1">
        <w:rPr>
          <w:rFonts w:eastAsia="Arial" w:cs="Arial"/>
          <w:sz w:val="20"/>
          <w:szCs w:val="20"/>
        </w:rPr>
        <w:t xml:space="preserve"> Labill. (Myrtaceae: Leptospermoideae). Part 1. The 4-merous species. </w:t>
      </w:r>
      <w:r w:rsidRPr="619AF9E1">
        <w:rPr>
          <w:rFonts w:eastAsia="Arial" w:cs="Arial"/>
          <w:i/>
          <w:iCs/>
          <w:sz w:val="20"/>
          <w:szCs w:val="20"/>
        </w:rPr>
        <w:t>Nuytsia</w:t>
      </w:r>
      <w:r w:rsidRPr="619AF9E1">
        <w:rPr>
          <w:rFonts w:eastAsia="Arial" w:cs="Arial"/>
          <w:sz w:val="20"/>
          <w:szCs w:val="20"/>
        </w:rPr>
        <w:t xml:space="preserve"> 6: 67–126. </w:t>
      </w:r>
      <w:hyperlink r:id="rId57">
        <w:r w:rsidRPr="619AF9E1">
          <w:rPr>
            <w:rStyle w:val="Hyperlink"/>
            <w:rFonts w:eastAsia="Arial" w:cs="Arial"/>
            <w:sz w:val="20"/>
            <w:szCs w:val="20"/>
          </w:rPr>
          <w:t>https://doi.org/10.58828/nuy00132</w:t>
        </w:r>
      </w:hyperlink>
      <w:r w:rsidRPr="619AF9E1">
        <w:rPr>
          <w:rFonts w:eastAsia="Arial" w:cs="Arial"/>
          <w:sz w:val="20"/>
          <w:szCs w:val="20"/>
        </w:rPr>
        <w:t xml:space="preserve"> </w:t>
      </w:r>
    </w:p>
    <w:p w14:paraId="2F4E50FE" w14:textId="511ACBFB"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Hawkeswood, T.J. (1991). One-sided bottlebrush. </w:t>
      </w:r>
      <w:r w:rsidRPr="619AF9E1">
        <w:rPr>
          <w:rFonts w:eastAsia="Arial" w:cs="Arial"/>
          <w:i/>
          <w:iCs/>
          <w:sz w:val="20"/>
          <w:szCs w:val="20"/>
        </w:rPr>
        <w:t>Calothamnus</w:t>
      </w:r>
      <w:r w:rsidRPr="619AF9E1">
        <w:rPr>
          <w:rFonts w:eastAsia="Arial" w:cs="Arial"/>
          <w:sz w:val="20"/>
          <w:szCs w:val="20"/>
        </w:rPr>
        <w:t xml:space="preserve"> — the 5-merous species. </w:t>
      </w:r>
      <w:r w:rsidRPr="00C05A02">
        <w:rPr>
          <w:rFonts w:eastAsia="Arial" w:cs="Arial"/>
          <w:i/>
          <w:iCs/>
          <w:sz w:val="20"/>
          <w:szCs w:val="20"/>
        </w:rPr>
        <w:t>Australian Plants</w:t>
      </w:r>
      <w:r w:rsidRPr="00C05A02">
        <w:rPr>
          <w:rFonts w:eastAsia="Arial" w:cs="Arial"/>
          <w:sz w:val="20"/>
          <w:szCs w:val="20"/>
        </w:rPr>
        <w:t xml:space="preserve"> 16(127)</w:t>
      </w:r>
      <w:r w:rsidRPr="619AF9E1">
        <w:rPr>
          <w:rFonts w:eastAsia="Arial" w:cs="Arial"/>
          <w:sz w:val="20"/>
          <w:szCs w:val="20"/>
        </w:rPr>
        <w:t xml:space="preserve">: 95–104, 108–112. </w:t>
      </w:r>
      <w:hyperlink r:id="rId58" w:history="1">
        <w:r w:rsidR="003F2C16" w:rsidRPr="007C2821">
          <w:rPr>
            <w:rStyle w:val="Hyperlink"/>
            <w:rFonts w:eastAsia="Arial" w:cs="Arial"/>
            <w:sz w:val="20"/>
            <w:szCs w:val="20"/>
          </w:rPr>
          <w:t>https://anpsa.org.au/wp-content/uploads/Australian-Plants/ Australian-Plants-Vol16-127.pdf</w:t>
        </w:r>
      </w:hyperlink>
    </w:p>
    <w:p w14:paraId="2CCCA9C8" w14:textId="5633CCE1"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Hill, K.D. (1998). Pinophyta. </w:t>
      </w:r>
      <w:r w:rsidRPr="00C05A02">
        <w:rPr>
          <w:rFonts w:eastAsia="Arial" w:cs="Arial"/>
          <w:i/>
          <w:iCs/>
          <w:sz w:val="20"/>
          <w:szCs w:val="20"/>
        </w:rPr>
        <w:t>Flora of Australia</w:t>
      </w:r>
      <w:r w:rsidRPr="00C05A02">
        <w:rPr>
          <w:rFonts w:eastAsia="Arial" w:cs="Arial"/>
          <w:sz w:val="20"/>
          <w:szCs w:val="20"/>
        </w:rPr>
        <w:t xml:space="preserve"> 48</w:t>
      </w:r>
      <w:r w:rsidRPr="619AF9E1">
        <w:rPr>
          <w:rFonts w:eastAsia="Arial" w:cs="Arial"/>
          <w:sz w:val="20"/>
          <w:szCs w:val="20"/>
        </w:rPr>
        <w:t xml:space="preserve">: 545–596. </w:t>
      </w:r>
      <w:hyperlink r:id="rId59" w:history="1">
        <w:r w:rsidR="00C05A02" w:rsidRPr="00C05A02">
          <w:rPr>
            <w:rStyle w:val="Hyperlink"/>
            <w:rFonts w:eastAsia="Arial" w:cs="Arial"/>
            <w:sz w:val="20"/>
            <w:szCs w:val="20"/>
          </w:rPr>
          <w:t>https://www.dcceew.gov.au/science-research/abrs/publications/flora-of-australia/vol48</w:t>
        </w:r>
      </w:hyperlink>
    </w:p>
    <w:p w14:paraId="71C7167A" w14:textId="6A1BF001" w:rsidR="33863D7F" w:rsidRDefault="33863D7F" w:rsidP="619AF9E1">
      <w:pPr>
        <w:ind w:left="288" w:hanging="288"/>
        <w:jc w:val="both"/>
        <w:rPr>
          <w:rFonts w:eastAsia="Arial" w:cs="Arial"/>
          <w:sz w:val="20"/>
          <w:szCs w:val="20"/>
        </w:rPr>
      </w:pPr>
      <w:r w:rsidRPr="619AF9E1">
        <w:rPr>
          <w:rFonts w:eastAsia="Arial" w:cs="Arial"/>
          <w:sz w:val="20"/>
          <w:szCs w:val="20"/>
        </w:rPr>
        <w:t xml:space="preserve">Hollister, C., Lander, N. </w:t>
      </w:r>
      <w:r w:rsidR="6DB0AF18" w:rsidRPr="619AF9E1">
        <w:rPr>
          <w:rFonts w:eastAsia="Arial" w:cs="Arial"/>
          <w:sz w:val="20"/>
          <w:szCs w:val="20"/>
        </w:rPr>
        <w:t xml:space="preserve">&amp; </w:t>
      </w:r>
      <w:r w:rsidRPr="619AF9E1">
        <w:rPr>
          <w:rFonts w:eastAsia="Arial" w:cs="Arial"/>
          <w:sz w:val="20"/>
          <w:szCs w:val="20"/>
        </w:rPr>
        <w:t xml:space="preserve">Thiele, K. (2024). A key to the Western Australian species in the family Proteaceae. </w:t>
      </w:r>
      <w:hyperlink r:id="rId60">
        <w:r w:rsidRPr="619AF9E1">
          <w:rPr>
            <w:rStyle w:val="Hyperlink"/>
            <w:rFonts w:eastAsia="Arial" w:cs="Arial"/>
            <w:sz w:val="20"/>
            <w:szCs w:val="20"/>
          </w:rPr>
          <w:t>https://florabase.dbca.wa.gov.au/science/key/proteaceae/</w:t>
        </w:r>
      </w:hyperlink>
      <w:r w:rsidR="5D8EE4DA" w:rsidRPr="619AF9E1">
        <w:rPr>
          <w:rFonts w:eastAsia="Arial" w:cs="Arial"/>
          <w:sz w:val="20"/>
          <w:szCs w:val="20"/>
        </w:rPr>
        <w:t xml:space="preserve"> [accessed December 2024]</w:t>
      </w:r>
    </w:p>
    <w:p w14:paraId="69242E75" w14:textId="17804100" w:rsidR="00315931" w:rsidRDefault="00315931" w:rsidP="00315931">
      <w:pPr>
        <w:ind w:left="288" w:hanging="288"/>
        <w:jc w:val="both"/>
        <w:rPr>
          <w:rFonts w:eastAsia="Arial" w:cs="Arial"/>
          <w:sz w:val="20"/>
          <w:szCs w:val="20"/>
        </w:rPr>
      </w:pPr>
      <w:r w:rsidRPr="619AF9E1">
        <w:rPr>
          <w:rFonts w:eastAsia="Arial" w:cs="Arial"/>
          <w:sz w:val="20"/>
          <w:szCs w:val="20"/>
        </w:rPr>
        <w:t>Hollister, C</w:t>
      </w:r>
      <w:r>
        <w:rPr>
          <w:rFonts w:eastAsia="Arial" w:cs="Arial"/>
          <w:sz w:val="20"/>
          <w:szCs w:val="20"/>
        </w:rPr>
        <w:t>.</w:t>
      </w:r>
      <w:r w:rsidRPr="619AF9E1">
        <w:rPr>
          <w:rFonts w:eastAsia="Arial" w:cs="Arial"/>
          <w:sz w:val="20"/>
          <w:szCs w:val="20"/>
        </w:rPr>
        <w:t xml:space="preserve"> &amp; Thiele, K. (202</w:t>
      </w:r>
      <w:r>
        <w:rPr>
          <w:rFonts w:eastAsia="Arial" w:cs="Arial"/>
          <w:sz w:val="20"/>
          <w:szCs w:val="20"/>
        </w:rPr>
        <w:t>5</w:t>
      </w:r>
      <w:r w:rsidRPr="619AF9E1">
        <w:rPr>
          <w:rFonts w:eastAsia="Arial" w:cs="Arial"/>
          <w:sz w:val="20"/>
          <w:szCs w:val="20"/>
        </w:rPr>
        <w:t xml:space="preserve">). </w:t>
      </w:r>
      <w:r w:rsidR="00337BEC" w:rsidRPr="00337BEC">
        <w:rPr>
          <w:rFonts w:eastAsia="Arial" w:cs="Arial"/>
          <w:sz w:val="20"/>
          <w:szCs w:val="20"/>
        </w:rPr>
        <w:t>A key to the Western Australian species in the family Goodeniaceae.</w:t>
      </w:r>
      <w:r w:rsidR="004D43DA">
        <w:rPr>
          <w:rFonts w:eastAsia="Arial" w:cs="Arial"/>
          <w:sz w:val="20"/>
          <w:szCs w:val="20"/>
        </w:rPr>
        <w:t xml:space="preserve"> </w:t>
      </w:r>
      <w:hyperlink r:id="rId61">
        <w:r w:rsidR="006F50D2" w:rsidRPr="006F50D2">
          <w:t xml:space="preserve"> </w:t>
        </w:r>
        <w:r w:rsidR="006F50D2" w:rsidRPr="006F50D2">
          <w:rPr>
            <w:rStyle w:val="Hyperlink"/>
            <w:rFonts w:eastAsia="Arial" w:cs="Arial"/>
            <w:sz w:val="20"/>
            <w:szCs w:val="20"/>
          </w:rPr>
          <w:t>https://florabase.dbca.wa.gov.au/science/key/goodeniaceae/</w:t>
        </w:r>
      </w:hyperlink>
      <w:r w:rsidRPr="619AF9E1">
        <w:rPr>
          <w:rFonts w:eastAsia="Arial" w:cs="Arial"/>
          <w:sz w:val="20"/>
          <w:szCs w:val="20"/>
        </w:rPr>
        <w:t xml:space="preserve"> [accessed </w:t>
      </w:r>
      <w:r>
        <w:rPr>
          <w:rFonts w:eastAsia="Arial" w:cs="Arial"/>
          <w:sz w:val="20"/>
          <w:szCs w:val="20"/>
        </w:rPr>
        <w:t>January</w:t>
      </w:r>
      <w:r w:rsidRPr="619AF9E1">
        <w:rPr>
          <w:rFonts w:eastAsia="Arial" w:cs="Arial"/>
          <w:sz w:val="20"/>
          <w:szCs w:val="20"/>
        </w:rPr>
        <w:t xml:space="preserve"> 202</w:t>
      </w:r>
      <w:r>
        <w:rPr>
          <w:rFonts w:eastAsia="Arial" w:cs="Arial"/>
          <w:sz w:val="20"/>
          <w:szCs w:val="20"/>
        </w:rPr>
        <w:t>5</w:t>
      </w:r>
      <w:r w:rsidRPr="619AF9E1">
        <w:rPr>
          <w:rFonts w:eastAsia="Arial" w:cs="Arial"/>
          <w:sz w:val="20"/>
          <w:szCs w:val="20"/>
        </w:rPr>
        <w:t>]</w:t>
      </w:r>
    </w:p>
    <w:p w14:paraId="27D4443F" w14:textId="09E54157"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Holstein, N. &amp; Gottschling, M. (2018). Waking sleeping beauties: a molecular phylogeny and nomenclator of </w:t>
      </w:r>
      <w:r w:rsidRPr="619AF9E1">
        <w:rPr>
          <w:rFonts w:eastAsia="Arial" w:cs="Arial"/>
          <w:i/>
          <w:iCs/>
          <w:sz w:val="20"/>
          <w:szCs w:val="20"/>
        </w:rPr>
        <w:t>Halgania</w:t>
      </w:r>
      <w:r w:rsidRPr="619AF9E1">
        <w:rPr>
          <w:rFonts w:eastAsia="Arial" w:cs="Arial"/>
          <w:sz w:val="20"/>
          <w:szCs w:val="20"/>
        </w:rPr>
        <w:t xml:space="preserve"> (Ehretiaceae, Boraginales). </w:t>
      </w:r>
      <w:r w:rsidRPr="619AF9E1">
        <w:rPr>
          <w:rFonts w:eastAsia="Arial" w:cs="Arial"/>
          <w:i/>
          <w:iCs/>
          <w:sz w:val="20"/>
          <w:szCs w:val="20"/>
        </w:rPr>
        <w:t>Australian Systematic Botany</w:t>
      </w:r>
      <w:r w:rsidRPr="619AF9E1">
        <w:rPr>
          <w:rFonts w:eastAsia="Arial" w:cs="Arial"/>
          <w:sz w:val="20"/>
          <w:szCs w:val="20"/>
        </w:rPr>
        <w:t xml:space="preserve"> 31(2): 107–119. </w:t>
      </w:r>
      <w:hyperlink r:id="rId62">
        <w:r w:rsidRPr="619AF9E1">
          <w:rPr>
            <w:rStyle w:val="Hyperlink"/>
            <w:rFonts w:eastAsia="Arial" w:cs="Arial"/>
            <w:sz w:val="20"/>
            <w:szCs w:val="20"/>
          </w:rPr>
          <w:t>https://doi.org/10.1071/SB17017</w:t>
        </w:r>
      </w:hyperlink>
      <w:r w:rsidRPr="619AF9E1">
        <w:rPr>
          <w:rFonts w:eastAsia="Arial" w:cs="Arial"/>
          <w:sz w:val="20"/>
          <w:szCs w:val="20"/>
        </w:rPr>
        <w:t xml:space="preserve"> </w:t>
      </w:r>
    </w:p>
    <w:p w14:paraId="48A8B997" w14:textId="0DD11D83"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Hopper, S.D. (1987). </w:t>
      </w:r>
      <w:r w:rsidRPr="619AF9E1">
        <w:rPr>
          <w:rFonts w:eastAsia="Arial" w:cs="Arial"/>
          <w:i/>
          <w:iCs/>
          <w:sz w:val="20"/>
          <w:szCs w:val="20"/>
        </w:rPr>
        <w:t>Anigozanthos</w:t>
      </w:r>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45</w:t>
      </w:r>
      <w:r w:rsidRPr="619AF9E1">
        <w:rPr>
          <w:rFonts w:eastAsia="Arial" w:cs="Arial"/>
          <w:sz w:val="20"/>
          <w:szCs w:val="20"/>
        </w:rPr>
        <w:t xml:space="preserve">: 112–126. </w:t>
      </w:r>
      <w:hyperlink r:id="rId63" w:history="1">
        <w:r w:rsidR="00C05A02" w:rsidRPr="00C05A02">
          <w:rPr>
            <w:rStyle w:val="Hyperlink"/>
            <w:rFonts w:eastAsia="Arial" w:cs="Arial"/>
            <w:sz w:val="20"/>
            <w:szCs w:val="20"/>
          </w:rPr>
          <w:t>https://www.dcceew.gov.au/science-research/abrs/publications/flora-of-australia/vol45</w:t>
        </w:r>
      </w:hyperlink>
    </w:p>
    <w:p w14:paraId="1C3B155B" w14:textId="5F8ED7C3"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Hopper, S.D. &amp; Brown, A.P. (2006). Australia’s wasp-pollinated flying duck orchids revised (</w:t>
      </w:r>
      <w:r w:rsidRPr="619AF9E1">
        <w:rPr>
          <w:rFonts w:eastAsia="Arial" w:cs="Arial"/>
          <w:i/>
          <w:iCs/>
          <w:sz w:val="20"/>
          <w:szCs w:val="20"/>
        </w:rPr>
        <w:t>Paracaleana</w:t>
      </w:r>
      <w:r w:rsidRPr="619AF9E1">
        <w:rPr>
          <w:rFonts w:eastAsia="Arial" w:cs="Arial"/>
          <w:sz w:val="20"/>
          <w:szCs w:val="20"/>
        </w:rPr>
        <w:t xml:space="preserve">: Orchidaceae). </w:t>
      </w:r>
      <w:r w:rsidRPr="619AF9E1">
        <w:rPr>
          <w:rFonts w:eastAsia="Arial" w:cs="Arial"/>
          <w:i/>
          <w:iCs/>
          <w:sz w:val="20"/>
          <w:szCs w:val="20"/>
        </w:rPr>
        <w:t>Australian Systematic Botany</w:t>
      </w:r>
      <w:r w:rsidRPr="619AF9E1">
        <w:rPr>
          <w:rFonts w:eastAsia="Arial" w:cs="Arial"/>
          <w:sz w:val="20"/>
          <w:szCs w:val="20"/>
        </w:rPr>
        <w:t xml:space="preserve"> 19(3): 211–244. </w:t>
      </w:r>
      <w:hyperlink r:id="rId64">
        <w:r w:rsidRPr="619AF9E1">
          <w:rPr>
            <w:rStyle w:val="Hyperlink"/>
            <w:rFonts w:eastAsia="Arial" w:cs="Arial"/>
            <w:sz w:val="20"/>
            <w:szCs w:val="20"/>
          </w:rPr>
          <w:t>https://doi.org/10.1071/SB05020</w:t>
        </w:r>
      </w:hyperlink>
      <w:r w:rsidRPr="619AF9E1">
        <w:rPr>
          <w:rFonts w:eastAsia="Arial" w:cs="Arial"/>
          <w:sz w:val="20"/>
          <w:szCs w:val="20"/>
        </w:rPr>
        <w:t xml:space="preserve"> </w:t>
      </w:r>
    </w:p>
    <w:p w14:paraId="3991181E" w14:textId="33A7C3BB"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Hopper, S.D., Purdie, R.W., George, A.S. &amp; Patrick, S.J. (1987). </w:t>
      </w:r>
      <w:r w:rsidRPr="00C05A02">
        <w:rPr>
          <w:rFonts w:eastAsia="Arial" w:cs="Arial"/>
          <w:i/>
          <w:iCs/>
          <w:sz w:val="20"/>
          <w:szCs w:val="20"/>
        </w:rPr>
        <w:t>Conostylis</w:t>
      </w:r>
      <w:r w:rsidRPr="00C05A02">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45</w:t>
      </w:r>
      <w:r w:rsidRPr="619AF9E1">
        <w:rPr>
          <w:rFonts w:eastAsia="Arial" w:cs="Arial"/>
          <w:sz w:val="20"/>
          <w:szCs w:val="20"/>
        </w:rPr>
        <w:t xml:space="preserve">: 57–110. </w:t>
      </w:r>
      <w:hyperlink r:id="rId65" w:history="1">
        <w:r w:rsidR="00C05A02" w:rsidRPr="00C05A02">
          <w:rPr>
            <w:rStyle w:val="Hyperlink"/>
            <w:rFonts w:eastAsia="Arial" w:cs="Arial"/>
            <w:sz w:val="20"/>
            <w:szCs w:val="20"/>
          </w:rPr>
          <w:t>https://www.dcceew.gov.au/science-research/abrs/publications/flora-of-australia/vol45</w:t>
        </w:r>
      </w:hyperlink>
    </w:p>
    <w:p w14:paraId="02C72D97" w14:textId="0AA1F6E9" w:rsidR="005A4BE6" w:rsidRPr="005A4BE6" w:rsidRDefault="00FF2B88" w:rsidP="005A4BE6">
      <w:pPr>
        <w:spacing w:line="259" w:lineRule="auto"/>
        <w:ind w:left="288" w:hanging="288"/>
        <w:jc w:val="both"/>
        <w:rPr>
          <w:rFonts w:eastAsia="Arial" w:cs="Arial"/>
          <w:sz w:val="20"/>
          <w:szCs w:val="20"/>
        </w:rPr>
      </w:pPr>
      <w:r>
        <w:rPr>
          <w:rFonts w:eastAsia="Arial" w:cs="Arial"/>
          <w:sz w:val="20"/>
          <w:szCs w:val="20"/>
        </w:rPr>
        <w:t>Jeanes</w:t>
      </w:r>
      <w:r w:rsidR="00183714">
        <w:rPr>
          <w:rFonts w:eastAsia="Arial" w:cs="Arial"/>
          <w:sz w:val="20"/>
          <w:szCs w:val="20"/>
        </w:rPr>
        <w:t xml:space="preserve">, J.A. (2015). </w:t>
      </w:r>
      <w:r w:rsidR="00183714" w:rsidRPr="00C05A02">
        <w:rPr>
          <w:rFonts w:eastAsia="Arial" w:cs="Arial"/>
          <w:sz w:val="20"/>
          <w:szCs w:val="20"/>
        </w:rPr>
        <w:t xml:space="preserve">Studies in </w:t>
      </w:r>
      <w:r w:rsidR="00183714" w:rsidRPr="00C05A02">
        <w:rPr>
          <w:rFonts w:eastAsia="Arial" w:cs="Arial"/>
          <w:i/>
          <w:iCs/>
          <w:sz w:val="20"/>
          <w:szCs w:val="20"/>
        </w:rPr>
        <w:t>Podolepis</w:t>
      </w:r>
      <w:r w:rsidR="00183714" w:rsidRPr="00C05A02">
        <w:rPr>
          <w:rFonts w:eastAsia="Arial" w:cs="Arial"/>
          <w:sz w:val="20"/>
          <w:szCs w:val="20"/>
        </w:rPr>
        <w:t xml:space="preserve"> (Asteraceae: Gnaphalieae)</w:t>
      </w:r>
      <w:r w:rsidR="00183714">
        <w:rPr>
          <w:rFonts w:eastAsia="Arial" w:cs="Arial"/>
          <w:sz w:val="20"/>
          <w:szCs w:val="20"/>
        </w:rPr>
        <w:t xml:space="preserve">. </w:t>
      </w:r>
      <w:r w:rsidR="005A4BE6">
        <w:rPr>
          <w:rFonts w:eastAsia="Arial" w:cs="Arial"/>
          <w:i/>
          <w:iCs/>
          <w:sz w:val="20"/>
          <w:szCs w:val="20"/>
        </w:rPr>
        <w:t>M</w:t>
      </w:r>
      <w:r w:rsidR="00183714">
        <w:rPr>
          <w:rFonts w:eastAsia="Arial" w:cs="Arial"/>
          <w:i/>
          <w:iCs/>
          <w:sz w:val="20"/>
          <w:szCs w:val="20"/>
        </w:rPr>
        <w:t>uelleria</w:t>
      </w:r>
      <w:r w:rsidR="005A4BE6">
        <w:rPr>
          <w:rFonts w:eastAsia="Arial" w:cs="Arial"/>
          <w:sz w:val="20"/>
          <w:szCs w:val="20"/>
        </w:rPr>
        <w:t xml:space="preserve"> 33: 21-59.</w:t>
      </w:r>
      <w:r w:rsidR="00C05A02">
        <w:rPr>
          <w:rFonts w:eastAsia="Arial" w:cs="Arial"/>
          <w:sz w:val="20"/>
          <w:szCs w:val="20"/>
        </w:rPr>
        <w:t xml:space="preserve"> </w:t>
      </w:r>
      <w:hyperlink r:id="rId66" w:history="1">
        <w:r w:rsidR="00C05A02" w:rsidRPr="00C05A02">
          <w:rPr>
            <w:rStyle w:val="Hyperlink"/>
            <w:rFonts w:eastAsia="Arial" w:cs="Arial"/>
            <w:sz w:val="20"/>
            <w:szCs w:val="20"/>
          </w:rPr>
          <w:t>https://www.biodiversitylibrary.org/page/59608976</w:t>
        </w:r>
      </w:hyperlink>
    </w:p>
    <w:p w14:paraId="0F3F2386" w14:textId="08516C2D"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Jiménez-López, F.J., Viruel, J., Arista, M., Ortiz, P.L. &amp; Talavera, M. (2022). Molecular approaches reveal speciation between red- and blue-flowered plants in the Mediterranean </w:t>
      </w:r>
      <w:r w:rsidRPr="619AF9E1">
        <w:rPr>
          <w:rFonts w:eastAsia="Arial" w:cs="Arial"/>
          <w:i/>
          <w:iCs/>
          <w:sz w:val="20"/>
          <w:szCs w:val="20"/>
        </w:rPr>
        <w:t>Lysimachia arvensis</w:t>
      </w:r>
      <w:r w:rsidRPr="619AF9E1">
        <w:rPr>
          <w:rFonts w:eastAsia="Arial" w:cs="Arial"/>
          <w:sz w:val="20"/>
          <w:szCs w:val="20"/>
        </w:rPr>
        <w:t xml:space="preserve"> and </w:t>
      </w:r>
      <w:r w:rsidRPr="619AF9E1">
        <w:rPr>
          <w:rFonts w:eastAsia="Arial" w:cs="Arial"/>
          <w:i/>
          <w:iCs/>
          <w:sz w:val="20"/>
          <w:szCs w:val="20"/>
        </w:rPr>
        <w:t>L. monelli</w:t>
      </w:r>
      <w:r w:rsidRPr="619AF9E1">
        <w:rPr>
          <w:rFonts w:eastAsia="Arial" w:cs="Arial"/>
          <w:sz w:val="20"/>
          <w:szCs w:val="20"/>
        </w:rPr>
        <w:t xml:space="preserve"> (Primulaceae). </w:t>
      </w:r>
      <w:r w:rsidRPr="619AF9E1">
        <w:rPr>
          <w:rFonts w:eastAsia="Arial" w:cs="Arial"/>
          <w:i/>
          <w:iCs/>
          <w:sz w:val="20"/>
          <w:szCs w:val="20"/>
        </w:rPr>
        <w:t>Botanical Journal of the Linnean Society</w:t>
      </w:r>
      <w:r w:rsidRPr="619AF9E1">
        <w:rPr>
          <w:rFonts w:eastAsia="Arial" w:cs="Arial"/>
          <w:sz w:val="20"/>
          <w:szCs w:val="20"/>
        </w:rPr>
        <w:t xml:space="preserve"> 199(2): 557–577. </w:t>
      </w:r>
      <w:hyperlink r:id="rId67">
        <w:r w:rsidRPr="619AF9E1">
          <w:rPr>
            <w:rStyle w:val="Hyperlink"/>
            <w:rFonts w:eastAsia="Arial" w:cs="Arial"/>
            <w:sz w:val="20"/>
            <w:szCs w:val="20"/>
          </w:rPr>
          <w:t>https://doi.org/10.1093/botlinnean/boab081</w:t>
        </w:r>
      </w:hyperlink>
      <w:r w:rsidRPr="619AF9E1">
        <w:rPr>
          <w:rFonts w:eastAsia="Arial" w:cs="Arial"/>
          <w:sz w:val="20"/>
          <w:szCs w:val="20"/>
        </w:rPr>
        <w:t xml:space="preserve"> </w:t>
      </w:r>
    </w:p>
    <w:p w14:paraId="0E0BA143" w14:textId="44BDD060"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Johnson, R.W. (2009). </w:t>
      </w:r>
      <w:r w:rsidRPr="00C05A02">
        <w:rPr>
          <w:rFonts w:eastAsia="Arial" w:cs="Arial"/>
          <w:i/>
          <w:iCs/>
          <w:sz w:val="20"/>
          <w:szCs w:val="20"/>
        </w:rPr>
        <w:t>Duperreya</w:t>
      </w:r>
      <w:r w:rsidRPr="00C05A02">
        <w:rPr>
          <w:rFonts w:eastAsia="Arial" w:cs="Arial"/>
          <w:sz w:val="20"/>
          <w:szCs w:val="20"/>
        </w:rPr>
        <w:t xml:space="preserve"> Gaudich. (Convolvulaceae) revisited</w:t>
      </w:r>
      <w:r w:rsidRPr="619AF9E1">
        <w:rPr>
          <w:rFonts w:eastAsia="Arial" w:cs="Arial"/>
          <w:sz w:val="20"/>
          <w:szCs w:val="20"/>
        </w:rPr>
        <w:t xml:space="preserve">. </w:t>
      </w:r>
      <w:r w:rsidRPr="619AF9E1">
        <w:rPr>
          <w:rFonts w:eastAsia="Arial" w:cs="Arial"/>
          <w:i/>
          <w:iCs/>
          <w:sz w:val="20"/>
          <w:szCs w:val="20"/>
        </w:rPr>
        <w:t>Austrobaileya</w:t>
      </w:r>
      <w:r w:rsidRPr="619AF9E1">
        <w:rPr>
          <w:rFonts w:eastAsia="Arial" w:cs="Arial"/>
          <w:sz w:val="20"/>
          <w:szCs w:val="20"/>
        </w:rPr>
        <w:t xml:space="preserve"> 8(1): 47–54. </w:t>
      </w:r>
      <w:hyperlink r:id="rId68" w:history="1">
        <w:r w:rsidR="00C05A02" w:rsidRPr="00C05A02">
          <w:rPr>
            <w:rStyle w:val="Hyperlink"/>
            <w:rFonts w:eastAsia="Arial" w:cs="Arial"/>
            <w:sz w:val="20"/>
            <w:szCs w:val="20"/>
          </w:rPr>
          <w:t>https://www.jstor.org/stable/41739105</w:t>
        </w:r>
      </w:hyperlink>
    </w:p>
    <w:p w14:paraId="556B0C91" w14:textId="55BFB04A"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Keighery, G.J. (2002). A review of the genus </w:t>
      </w:r>
      <w:r w:rsidRPr="619AF9E1">
        <w:rPr>
          <w:rFonts w:eastAsia="Arial" w:cs="Arial"/>
          <w:i/>
          <w:iCs/>
          <w:sz w:val="20"/>
          <w:szCs w:val="20"/>
        </w:rPr>
        <w:t>Pileanthus</w:t>
      </w:r>
      <w:r w:rsidRPr="619AF9E1">
        <w:rPr>
          <w:rFonts w:eastAsia="Arial" w:cs="Arial"/>
          <w:sz w:val="20"/>
          <w:szCs w:val="20"/>
        </w:rPr>
        <w:t xml:space="preserve"> (Myrtaceae). </w:t>
      </w:r>
      <w:r w:rsidRPr="619AF9E1">
        <w:rPr>
          <w:rFonts w:eastAsia="Arial" w:cs="Arial"/>
          <w:i/>
          <w:iCs/>
          <w:sz w:val="20"/>
          <w:szCs w:val="20"/>
        </w:rPr>
        <w:t>Nuytsia</w:t>
      </w:r>
      <w:r w:rsidRPr="619AF9E1">
        <w:rPr>
          <w:rFonts w:eastAsia="Arial" w:cs="Arial"/>
          <w:sz w:val="20"/>
          <w:szCs w:val="20"/>
        </w:rPr>
        <w:t xml:space="preserve"> 15: 37–51. </w:t>
      </w:r>
      <w:hyperlink r:id="rId69">
        <w:r w:rsidRPr="619AF9E1">
          <w:rPr>
            <w:rStyle w:val="Hyperlink"/>
            <w:rFonts w:eastAsia="Arial" w:cs="Arial"/>
            <w:sz w:val="20"/>
            <w:szCs w:val="20"/>
          </w:rPr>
          <w:t>https://doi.org/10.58828/nuy00388</w:t>
        </w:r>
      </w:hyperlink>
      <w:r w:rsidRPr="619AF9E1">
        <w:rPr>
          <w:rFonts w:eastAsia="Arial" w:cs="Arial"/>
          <w:sz w:val="20"/>
          <w:szCs w:val="20"/>
        </w:rPr>
        <w:t xml:space="preserve"> </w:t>
      </w:r>
    </w:p>
    <w:p w14:paraId="4A2C8E16" w14:textId="4B3E9C56"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Kellermann, J. &amp; Thiele, K.R. (2021). The other “propeller plant” – Notes on </w:t>
      </w:r>
      <w:r w:rsidRPr="619AF9E1">
        <w:rPr>
          <w:rFonts w:eastAsia="Arial" w:cs="Arial"/>
          <w:i/>
          <w:iCs/>
          <w:sz w:val="20"/>
          <w:szCs w:val="20"/>
        </w:rPr>
        <w:t>Stenanthemum</w:t>
      </w:r>
      <w:r w:rsidRPr="619AF9E1">
        <w:rPr>
          <w:rFonts w:eastAsia="Arial" w:cs="Arial"/>
          <w:sz w:val="20"/>
          <w:szCs w:val="20"/>
        </w:rPr>
        <w:t xml:space="preserve"> Reissek (Rhamnaceae: Pomaderreae) and a key to the genus in Australia. </w:t>
      </w:r>
      <w:r w:rsidRPr="00C05A02">
        <w:rPr>
          <w:rFonts w:eastAsia="Arial" w:cs="Arial"/>
          <w:i/>
          <w:iCs/>
          <w:sz w:val="20"/>
          <w:szCs w:val="20"/>
        </w:rPr>
        <w:t>Swainsona</w:t>
      </w:r>
      <w:r w:rsidRPr="00C05A02">
        <w:rPr>
          <w:rFonts w:eastAsia="Arial" w:cs="Arial"/>
          <w:sz w:val="20"/>
          <w:szCs w:val="20"/>
        </w:rPr>
        <w:t xml:space="preserve"> 35</w:t>
      </w:r>
      <w:r w:rsidRPr="619AF9E1">
        <w:rPr>
          <w:rFonts w:eastAsia="Arial" w:cs="Arial"/>
          <w:sz w:val="20"/>
          <w:szCs w:val="20"/>
        </w:rPr>
        <w:t>: 11–22.</w:t>
      </w:r>
      <w:r w:rsidR="00C05A02">
        <w:rPr>
          <w:rFonts w:eastAsia="Arial" w:cs="Arial"/>
          <w:sz w:val="20"/>
          <w:szCs w:val="20"/>
        </w:rPr>
        <w:t xml:space="preserve"> </w:t>
      </w:r>
      <w:r w:rsidRPr="619AF9E1">
        <w:rPr>
          <w:rFonts w:eastAsia="Arial" w:cs="Arial"/>
          <w:sz w:val="20"/>
          <w:szCs w:val="20"/>
        </w:rPr>
        <w:t xml:space="preserve"> </w:t>
      </w:r>
      <w:hyperlink r:id="rId70" w:history="1">
        <w:r w:rsidR="00C05A02" w:rsidRPr="00C05A02">
          <w:rPr>
            <w:rStyle w:val="Hyperlink"/>
            <w:rFonts w:eastAsia="Arial" w:cs="Arial"/>
            <w:sz w:val="20"/>
            <w:szCs w:val="20"/>
          </w:rPr>
          <w:t>https://www.biodiversitylibrary.org/page/62507580</w:t>
        </w:r>
      </w:hyperlink>
    </w:p>
    <w:p w14:paraId="09DED397" w14:textId="172D8F44"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Macfarlane, T.D. (1987). </w:t>
      </w:r>
      <w:r w:rsidRPr="619AF9E1">
        <w:rPr>
          <w:rFonts w:eastAsia="Arial" w:cs="Arial"/>
          <w:i/>
          <w:iCs/>
          <w:sz w:val="20"/>
          <w:szCs w:val="20"/>
        </w:rPr>
        <w:t>Haemodorum</w:t>
      </w:r>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45</w:t>
      </w:r>
      <w:r w:rsidRPr="619AF9E1">
        <w:rPr>
          <w:rFonts w:eastAsia="Arial" w:cs="Arial"/>
          <w:sz w:val="20"/>
          <w:szCs w:val="20"/>
        </w:rPr>
        <w:t xml:space="preserve">: 134–148. </w:t>
      </w:r>
      <w:hyperlink r:id="rId71" w:history="1">
        <w:r w:rsidR="00F84CA5" w:rsidRPr="007C2821">
          <w:rPr>
            <w:rStyle w:val="Hyperlink"/>
            <w:rFonts w:eastAsia="Arial" w:cs="Arial"/>
            <w:sz w:val="20"/>
            <w:szCs w:val="20"/>
          </w:rPr>
          <w:t>https://www.dcceew.gov.au/ science-research/abrs/publications/flora-of-australia/vol45</w:t>
        </w:r>
      </w:hyperlink>
    </w:p>
    <w:p w14:paraId="34D85DD9" w14:textId="425BD3D1"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Macfarlane, T.D., Hopper, S.D., Purdie, R.W., George, A.S. &amp; Patrick, S.J. (1987). Haemodoraceae</w:t>
      </w:r>
      <w:r w:rsidR="00583EA2">
        <w:rPr>
          <w:rFonts w:eastAsia="Arial" w:cs="Arial"/>
          <w:sz w:val="20"/>
          <w:szCs w:val="20"/>
        </w:rPr>
        <w:t>.</w:t>
      </w:r>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45</w:t>
      </w:r>
      <w:r w:rsidRPr="619AF9E1">
        <w:rPr>
          <w:rFonts w:eastAsia="Arial" w:cs="Arial"/>
          <w:sz w:val="20"/>
          <w:szCs w:val="20"/>
        </w:rPr>
        <w:t xml:space="preserve">: 55–148. </w:t>
      </w:r>
      <w:hyperlink r:id="rId72" w:history="1">
        <w:r w:rsidR="00C05A02" w:rsidRPr="00C05A02">
          <w:rPr>
            <w:rStyle w:val="Hyperlink"/>
            <w:rFonts w:eastAsia="Arial" w:cs="Arial"/>
            <w:sz w:val="20"/>
            <w:szCs w:val="20"/>
          </w:rPr>
          <w:t>https://www.dcceew.gov.au/science-research/abrs/publications/flora-of-australia/vol45</w:t>
        </w:r>
      </w:hyperlink>
    </w:p>
    <w:p w14:paraId="34BCA583" w14:textId="1591F3A4"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Makinson, R.O. (2000). </w:t>
      </w:r>
      <w:r w:rsidRPr="619AF9E1">
        <w:rPr>
          <w:rFonts w:eastAsia="Arial" w:cs="Arial"/>
          <w:i/>
          <w:iCs/>
          <w:sz w:val="20"/>
          <w:szCs w:val="20"/>
        </w:rPr>
        <w:t>Grevillea</w:t>
      </w:r>
      <w:r w:rsidRPr="619AF9E1">
        <w:rPr>
          <w:rFonts w:eastAsia="Arial" w:cs="Arial"/>
          <w:sz w:val="20"/>
          <w:szCs w:val="20"/>
        </w:rPr>
        <w:t xml:space="preserve">. </w:t>
      </w:r>
      <w:r w:rsidRPr="00C05A02">
        <w:rPr>
          <w:rFonts w:eastAsia="Arial" w:cs="Arial"/>
          <w:i/>
          <w:iCs/>
          <w:sz w:val="20"/>
          <w:szCs w:val="20"/>
        </w:rPr>
        <w:t>Flora of Australia</w:t>
      </w:r>
      <w:r w:rsidRPr="00C05A02">
        <w:rPr>
          <w:rFonts w:eastAsia="Arial" w:cs="Arial"/>
          <w:sz w:val="20"/>
          <w:szCs w:val="20"/>
        </w:rPr>
        <w:t xml:space="preserve"> 17A</w:t>
      </w:r>
      <w:r w:rsidRPr="619AF9E1">
        <w:rPr>
          <w:rFonts w:eastAsia="Arial" w:cs="Arial"/>
          <w:sz w:val="20"/>
          <w:szCs w:val="20"/>
        </w:rPr>
        <w:t xml:space="preserve">: 1–492. </w:t>
      </w:r>
      <w:hyperlink r:id="rId73" w:history="1">
        <w:r w:rsidR="00C05A02" w:rsidRPr="00C05A02">
          <w:rPr>
            <w:rStyle w:val="Hyperlink"/>
            <w:rFonts w:eastAsia="Arial" w:cs="Arial"/>
            <w:sz w:val="20"/>
            <w:szCs w:val="20"/>
          </w:rPr>
          <w:t>https://www.dcceew.gov.au/science-research/abrs/publications/flora-of-australia/vol17a</w:t>
        </w:r>
      </w:hyperlink>
    </w:p>
    <w:p w14:paraId="12C912CF" w14:textId="74A9687A"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Maslin, B.R. (2018). </w:t>
      </w:r>
      <w:r w:rsidRPr="00AB3B12">
        <w:rPr>
          <w:rFonts w:eastAsia="Arial" w:cs="Arial"/>
          <w:i/>
          <w:iCs/>
          <w:sz w:val="20"/>
          <w:szCs w:val="20"/>
        </w:rPr>
        <w:t xml:space="preserve">WATTLE, Interactive Identification of Australian </w:t>
      </w:r>
      <w:r w:rsidRPr="00AB3B12">
        <w:rPr>
          <w:rFonts w:eastAsia="Arial" w:cs="Arial"/>
          <w:sz w:val="20"/>
          <w:szCs w:val="20"/>
        </w:rPr>
        <w:t>Acacia</w:t>
      </w:r>
      <w:r w:rsidRPr="00AB3B12">
        <w:rPr>
          <w:rFonts w:eastAsia="Arial" w:cs="Arial"/>
          <w:i/>
          <w:iCs/>
          <w:sz w:val="20"/>
          <w:szCs w:val="20"/>
        </w:rPr>
        <w:t>. Version 3</w:t>
      </w:r>
      <w:r w:rsidRPr="619AF9E1">
        <w:rPr>
          <w:rFonts w:eastAsia="Arial" w:cs="Arial"/>
          <w:sz w:val="20"/>
          <w:szCs w:val="20"/>
        </w:rPr>
        <w:t>. Australian Biological Resources Study, Canberra</w:t>
      </w:r>
      <w:r w:rsidR="25E1B6B8" w:rsidRPr="619AF9E1">
        <w:rPr>
          <w:rFonts w:eastAsia="Arial" w:cs="Arial"/>
          <w:sz w:val="20"/>
          <w:szCs w:val="20"/>
        </w:rPr>
        <w:t>.</w:t>
      </w:r>
      <w:r w:rsidR="00AB3B12">
        <w:rPr>
          <w:rFonts w:eastAsia="Arial" w:cs="Arial"/>
          <w:sz w:val="20"/>
          <w:szCs w:val="20"/>
        </w:rPr>
        <w:t xml:space="preserve"> </w:t>
      </w:r>
      <w:hyperlink r:id="rId74" w:history="1">
        <w:r w:rsidR="00AB3B12" w:rsidRPr="007C2821">
          <w:rPr>
            <w:rStyle w:val="Hyperlink"/>
            <w:rFonts w:eastAsia="Arial" w:cs="Arial"/>
            <w:sz w:val="20"/>
            <w:szCs w:val="20"/>
          </w:rPr>
          <w:t>https://apps.lucidcentral.org/wattle/identify/key.html</w:t>
        </w:r>
      </w:hyperlink>
    </w:p>
    <w:p w14:paraId="7156B7CF" w14:textId="7C674FEC"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Meney, K.A. &amp; Pate, J.S. (1999). Morphological and anatomical descriptions of Restionaceae and allied families and their distribution. </w:t>
      </w:r>
      <w:r w:rsidRPr="619AF9E1">
        <w:rPr>
          <w:rFonts w:eastAsia="Arial" w:cs="Arial"/>
          <w:i/>
          <w:iCs/>
          <w:sz w:val="20"/>
          <w:szCs w:val="20"/>
        </w:rPr>
        <w:t>In</w:t>
      </w:r>
      <w:r w:rsidRPr="619AF9E1">
        <w:rPr>
          <w:rFonts w:eastAsia="Arial" w:cs="Arial"/>
          <w:sz w:val="20"/>
          <w:szCs w:val="20"/>
        </w:rPr>
        <w:t xml:space="preserve">: K.A. Meney &amp; J.S. Pate, (eds.) </w:t>
      </w:r>
      <w:r w:rsidRPr="619AF9E1">
        <w:rPr>
          <w:rFonts w:eastAsia="Arial" w:cs="Arial"/>
          <w:i/>
          <w:iCs/>
          <w:sz w:val="20"/>
          <w:szCs w:val="20"/>
        </w:rPr>
        <w:t>Australian Rushes</w:t>
      </w:r>
      <w:r w:rsidRPr="619AF9E1">
        <w:rPr>
          <w:rFonts w:eastAsia="Arial" w:cs="Arial"/>
          <w:sz w:val="20"/>
          <w:szCs w:val="20"/>
        </w:rPr>
        <w:t xml:space="preserve">. University of Western Australia Press, Nedlands, WA, pp. 161–461. </w:t>
      </w:r>
    </w:p>
    <w:p w14:paraId="0D6377C5" w14:textId="09D8F010"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Morrison, D.A. (1992). </w:t>
      </w:r>
      <w:r w:rsidRPr="619AF9E1">
        <w:rPr>
          <w:rFonts w:eastAsia="Arial" w:cs="Arial"/>
          <w:i/>
          <w:iCs/>
          <w:sz w:val="20"/>
          <w:szCs w:val="20"/>
        </w:rPr>
        <w:t>Lechenaultia</w:t>
      </w:r>
      <w:r w:rsidRPr="619AF9E1">
        <w:rPr>
          <w:rFonts w:eastAsia="Arial" w:cs="Arial"/>
          <w:sz w:val="20"/>
          <w:szCs w:val="20"/>
        </w:rPr>
        <w:t xml:space="preserve">. </w:t>
      </w:r>
      <w:r w:rsidRPr="004B3A7C">
        <w:rPr>
          <w:rFonts w:eastAsia="Arial" w:cs="Arial"/>
          <w:i/>
          <w:iCs/>
          <w:sz w:val="20"/>
          <w:szCs w:val="20"/>
        </w:rPr>
        <w:t>Flora of Australia</w:t>
      </w:r>
      <w:r w:rsidRPr="004B3A7C">
        <w:rPr>
          <w:rFonts w:eastAsia="Arial" w:cs="Arial"/>
          <w:sz w:val="20"/>
          <w:szCs w:val="20"/>
        </w:rPr>
        <w:t xml:space="preserve"> 35</w:t>
      </w:r>
      <w:r w:rsidRPr="619AF9E1">
        <w:rPr>
          <w:rFonts w:eastAsia="Arial" w:cs="Arial"/>
          <w:sz w:val="20"/>
          <w:szCs w:val="20"/>
        </w:rPr>
        <w:t xml:space="preserve">: 17–34. </w:t>
      </w:r>
      <w:hyperlink r:id="rId75" w:history="1">
        <w:r w:rsidR="004B3A7C">
          <w:rPr>
            <w:rStyle w:val="Hyperlink"/>
            <w:rFonts w:eastAsia="Arial" w:cs="Arial"/>
            <w:sz w:val="20"/>
            <w:szCs w:val="20"/>
          </w:rPr>
          <w:t>https://www.dcceew.gov.au/science-research/abrs/publications/flora-of-australia/vol35</w:t>
        </w:r>
      </w:hyperlink>
    </w:p>
    <w:p w14:paraId="413D63AE" w14:textId="10149013"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lastRenderedPageBreak/>
        <w:t xml:space="preserve">Munir, A.A. (1979). A taxonomic revision of the genus </w:t>
      </w:r>
      <w:r w:rsidRPr="619AF9E1">
        <w:rPr>
          <w:rFonts w:eastAsia="Arial" w:cs="Arial"/>
          <w:i/>
          <w:iCs/>
          <w:sz w:val="20"/>
          <w:szCs w:val="20"/>
        </w:rPr>
        <w:t>Pityrodia</w:t>
      </w:r>
      <w:r w:rsidRPr="619AF9E1">
        <w:rPr>
          <w:rFonts w:eastAsia="Arial" w:cs="Arial"/>
          <w:sz w:val="20"/>
          <w:szCs w:val="20"/>
        </w:rPr>
        <w:t xml:space="preserve"> (Chloanthaceae). </w:t>
      </w:r>
      <w:r w:rsidRPr="00AB3B12">
        <w:rPr>
          <w:rFonts w:eastAsia="Arial" w:cs="Arial"/>
          <w:i/>
          <w:iCs/>
          <w:sz w:val="20"/>
          <w:szCs w:val="20"/>
        </w:rPr>
        <w:t>Journal of the Adelaide Botanic Gardens</w:t>
      </w:r>
      <w:r w:rsidRPr="00AB3B12">
        <w:rPr>
          <w:rFonts w:eastAsia="Arial" w:cs="Arial"/>
          <w:sz w:val="20"/>
          <w:szCs w:val="20"/>
        </w:rPr>
        <w:t xml:space="preserve"> 2(1)</w:t>
      </w:r>
      <w:r w:rsidRPr="619AF9E1">
        <w:rPr>
          <w:rFonts w:eastAsia="Arial" w:cs="Arial"/>
          <w:sz w:val="20"/>
          <w:szCs w:val="20"/>
        </w:rPr>
        <w:t xml:space="preserve">: 1–138. </w:t>
      </w:r>
      <w:hyperlink r:id="rId76" w:history="1">
        <w:r w:rsidR="00AB3B12" w:rsidRPr="00AB3B12">
          <w:rPr>
            <w:rStyle w:val="Hyperlink"/>
            <w:rFonts w:eastAsia="Arial" w:cs="Arial"/>
            <w:sz w:val="20"/>
            <w:szCs w:val="20"/>
          </w:rPr>
          <w:t>https://www.jstor.org/stable/pdf/23872348.pdf</w:t>
        </w:r>
      </w:hyperlink>
    </w:p>
    <w:p w14:paraId="1A1C0491" w14:textId="692A93EA" w:rsidR="001A11F0" w:rsidRDefault="2126A56E" w:rsidP="001A11F0">
      <w:pPr>
        <w:spacing w:line="259" w:lineRule="auto"/>
        <w:ind w:left="288" w:hanging="288"/>
        <w:jc w:val="both"/>
        <w:rPr>
          <w:rFonts w:eastAsia="Arial" w:cs="Arial"/>
          <w:sz w:val="20"/>
          <w:szCs w:val="20"/>
        </w:rPr>
      </w:pPr>
      <w:r w:rsidRPr="619AF9E1">
        <w:rPr>
          <w:rFonts w:eastAsia="Arial" w:cs="Arial"/>
          <w:sz w:val="20"/>
          <w:szCs w:val="20"/>
        </w:rPr>
        <w:t xml:space="preserve">Orchard, A.E. (2015). Synoptic classification of Australian Asteraceae. </w:t>
      </w:r>
      <w:r w:rsidRPr="619AF9E1">
        <w:rPr>
          <w:rFonts w:eastAsia="Arial" w:cs="Arial"/>
          <w:i/>
          <w:iCs/>
          <w:sz w:val="20"/>
          <w:szCs w:val="20"/>
        </w:rPr>
        <w:t>Flora of Australia</w:t>
      </w:r>
      <w:r w:rsidRPr="619AF9E1">
        <w:rPr>
          <w:rFonts w:eastAsia="Arial" w:cs="Arial"/>
          <w:sz w:val="20"/>
          <w:szCs w:val="20"/>
        </w:rPr>
        <w:t xml:space="preserve"> 37: 11–44. </w:t>
      </w:r>
      <w:hyperlink r:id="rId77" w:history="1">
        <w:r w:rsidR="001A11F0" w:rsidRPr="007C2821">
          <w:rPr>
            <w:rStyle w:val="Hyperlink"/>
            <w:rFonts w:eastAsia="Arial" w:cs="Arial"/>
            <w:sz w:val="20"/>
            <w:szCs w:val="20"/>
          </w:rPr>
          <w:t>https://www.dcceew.gov.au/science-research/abrs/publications/flora-of-australia/vol37</w:t>
        </w:r>
      </w:hyperlink>
    </w:p>
    <w:p w14:paraId="55536F3E" w14:textId="7AFFBBBD"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Pate, J.S. &amp; Meney, K.A. (1999). Field keys for identification of Australian species of Restionaceae, Anarthriaceae and Ecdeiocoleaceae. </w:t>
      </w:r>
      <w:r w:rsidRPr="619AF9E1">
        <w:rPr>
          <w:rFonts w:eastAsia="Arial" w:cs="Arial"/>
          <w:i/>
          <w:iCs/>
          <w:sz w:val="20"/>
          <w:szCs w:val="20"/>
        </w:rPr>
        <w:t>In</w:t>
      </w:r>
      <w:r w:rsidRPr="619AF9E1">
        <w:rPr>
          <w:rFonts w:eastAsia="Arial" w:cs="Arial"/>
          <w:sz w:val="20"/>
          <w:szCs w:val="20"/>
        </w:rPr>
        <w:t xml:space="preserve">: K.A. Meney &amp; J.S. Pate, (eds.) </w:t>
      </w:r>
      <w:r w:rsidRPr="619AF9E1">
        <w:rPr>
          <w:rFonts w:eastAsia="Arial" w:cs="Arial"/>
          <w:i/>
          <w:iCs/>
          <w:sz w:val="20"/>
          <w:szCs w:val="20"/>
        </w:rPr>
        <w:t>Australian Rushes</w:t>
      </w:r>
      <w:r w:rsidRPr="619AF9E1">
        <w:rPr>
          <w:rFonts w:eastAsia="Arial" w:cs="Arial"/>
          <w:sz w:val="20"/>
          <w:szCs w:val="20"/>
        </w:rPr>
        <w:t xml:space="preserve">. University of Western Australia Press, Nedlands, WA, pp. 129–160. </w:t>
      </w:r>
    </w:p>
    <w:p w14:paraId="1DEFC988" w14:textId="494B5EEA"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Prescott, A. (1984). </w:t>
      </w:r>
      <w:r w:rsidRPr="619AF9E1">
        <w:rPr>
          <w:rFonts w:eastAsia="Arial" w:cs="Arial"/>
          <w:i/>
          <w:iCs/>
          <w:sz w:val="20"/>
          <w:szCs w:val="20"/>
        </w:rPr>
        <w:t>Tetragonia</w:t>
      </w:r>
      <w:r w:rsidRPr="619AF9E1">
        <w:rPr>
          <w:rFonts w:eastAsia="Arial" w:cs="Arial"/>
          <w:sz w:val="20"/>
          <w:szCs w:val="20"/>
        </w:rPr>
        <w:t xml:space="preserve">. </w:t>
      </w:r>
      <w:r w:rsidRPr="00AB3B12">
        <w:rPr>
          <w:rFonts w:eastAsia="Arial" w:cs="Arial"/>
          <w:i/>
          <w:iCs/>
          <w:sz w:val="20"/>
          <w:szCs w:val="20"/>
        </w:rPr>
        <w:t>Flora of Australia</w:t>
      </w:r>
      <w:r w:rsidRPr="00AB3B12">
        <w:rPr>
          <w:rFonts w:eastAsia="Arial" w:cs="Arial"/>
          <w:sz w:val="20"/>
          <w:szCs w:val="20"/>
        </w:rPr>
        <w:t xml:space="preserve"> 4</w:t>
      </w:r>
      <w:r w:rsidRPr="619AF9E1">
        <w:rPr>
          <w:rFonts w:eastAsia="Arial" w:cs="Arial"/>
          <w:sz w:val="20"/>
          <w:szCs w:val="20"/>
        </w:rPr>
        <w:t xml:space="preserve">: 37–42. </w:t>
      </w:r>
      <w:hyperlink r:id="rId78" w:history="1">
        <w:r w:rsidR="00AB3B12" w:rsidRPr="00AB3B12">
          <w:rPr>
            <w:rStyle w:val="Hyperlink"/>
            <w:rFonts w:eastAsia="Arial" w:cs="Arial"/>
            <w:sz w:val="20"/>
            <w:szCs w:val="20"/>
          </w:rPr>
          <w:t>https://www.dcceew.gov.au/science-research/abrs/publications/flora-of-australia/vol04</w:t>
        </w:r>
      </w:hyperlink>
    </w:p>
    <w:p w14:paraId="13B79F01" w14:textId="036E2CA8"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Purdie, R.W., Symon, D.E. &amp; Haegi, L. (1982). Solanaceae. </w:t>
      </w:r>
      <w:r w:rsidRPr="00AB3B12">
        <w:rPr>
          <w:rFonts w:eastAsia="Arial" w:cs="Arial"/>
          <w:i/>
          <w:iCs/>
          <w:sz w:val="20"/>
          <w:szCs w:val="20"/>
        </w:rPr>
        <w:t>Flora of Australia</w:t>
      </w:r>
      <w:r w:rsidRPr="00AB3B12">
        <w:rPr>
          <w:rFonts w:eastAsia="Arial" w:cs="Arial"/>
          <w:sz w:val="20"/>
          <w:szCs w:val="20"/>
        </w:rPr>
        <w:t xml:space="preserve"> 29</w:t>
      </w:r>
      <w:r w:rsidRPr="619AF9E1">
        <w:rPr>
          <w:rFonts w:eastAsia="Arial" w:cs="Arial"/>
          <w:sz w:val="20"/>
          <w:szCs w:val="20"/>
        </w:rPr>
        <w:t xml:space="preserve">: 1–197. </w:t>
      </w:r>
      <w:hyperlink r:id="rId79" w:history="1">
        <w:r w:rsidR="003F2C16" w:rsidRPr="007C2821">
          <w:rPr>
            <w:rStyle w:val="Hyperlink"/>
            <w:rFonts w:eastAsia="Arial" w:cs="Arial"/>
            <w:sz w:val="20"/>
            <w:szCs w:val="20"/>
          </w:rPr>
          <w:t>https://www.dcceew.gov.au/science-research/abrs/publications/flora-of-australia/vol29</w:t>
        </w:r>
      </w:hyperlink>
    </w:p>
    <w:p w14:paraId="0DC8A360" w14:textId="00BD9174"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Rajput, M.T.M. &amp; Carolin, R.C. (1992). </w:t>
      </w:r>
      <w:r w:rsidRPr="619AF9E1">
        <w:rPr>
          <w:rFonts w:eastAsia="Arial" w:cs="Arial"/>
          <w:i/>
          <w:iCs/>
          <w:sz w:val="20"/>
          <w:szCs w:val="20"/>
        </w:rPr>
        <w:t>Dampiera</w:t>
      </w:r>
      <w:r w:rsidRPr="619AF9E1">
        <w:rPr>
          <w:rFonts w:eastAsia="Arial" w:cs="Arial"/>
          <w:sz w:val="20"/>
          <w:szCs w:val="20"/>
        </w:rPr>
        <w:t xml:space="preserve">. </w:t>
      </w:r>
      <w:r w:rsidRPr="00AB3B12">
        <w:rPr>
          <w:rFonts w:eastAsia="Arial" w:cs="Arial"/>
          <w:i/>
          <w:iCs/>
          <w:sz w:val="20"/>
          <w:szCs w:val="20"/>
        </w:rPr>
        <w:t>Flora of Australia</w:t>
      </w:r>
      <w:r w:rsidRPr="00AB3B12">
        <w:rPr>
          <w:rFonts w:eastAsia="Arial" w:cs="Arial"/>
          <w:sz w:val="20"/>
          <w:szCs w:val="20"/>
        </w:rPr>
        <w:t xml:space="preserve"> 35</w:t>
      </w:r>
      <w:r w:rsidRPr="619AF9E1">
        <w:rPr>
          <w:rFonts w:eastAsia="Arial" w:cs="Arial"/>
          <w:sz w:val="20"/>
          <w:szCs w:val="20"/>
        </w:rPr>
        <w:t xml:space="preserve">: 34–80. </w:t>
      </w:r>
      <w:hyperlink r:id="rId80" w:history="1">
        <w:r w:rsidR="00AB3B12" w:rsidRPr="00AB3B12">
          <w:rPr>
            <w:rStyle w:val="Hyperlink"/>
            <w:rFonts w:eastAsia="Arial" w:cs="Arial"/>
            <w:sz w:val="20"/>
            <w:szCs w:val="20"/>
          </w:rPr>
          <w:t>https://www.dcceew.gov.au/science-research/abrs/publications/flora-of-australia/vol35</w:t>
        </w:r>
      </w:hyperlink>
    </w:p>
    <w:p w14:paraId="565B9F6A" w14:textId="46915FC0"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Rye, B.L. (1988). A revision of Western Australian Thymelaeaceae. </w:t>
      </w:r>
      <w:r w:rsidRPr="619AF9E1">
        <w:rPr>
          <w:rFonts w:eastAsia="Arial" w:cs="Arial"/>
          <w:i/>
          <w:iCs/>
          <w:sz w:val="20"/>
          <w:szCs w:val="20"/>
        </w:rPr>
        <w:t>Nuytsia</w:t>
      </w:r>
      <w:r w:rsidRPr="619AF9E1">
        <w:rPr>
          <w:rFonts w:eastAsia="Arial" w:cs="Arial"/>
          <w:sz w:val="20"/>
          <w:szCs w:val="20"/>
        </w:rPr>
        <w:t xml:space="preserve"> 6: 129–278. </w:t>
      </w:r>
      <w:hyperlink r:id="rId81">
        <w:r w:rsidRPr="619AF9E1">
          <w:rPr>
            <w:rStyle w:val="Hyperlink"/>
            <w:rFonts w:eastAsia="Arial" w:cs="Arial"/>
            <w:sz w:val="20"/>
            <w:szCs w:val="20"/>
          </w:rPr>
          <w:t>https://doi.org/10.58828/nuy00133</w:t>
        </w:r>
      </w:hyperlink>
      <w:r w:rsidRPr="619AF9E1">
        <w:rPr>
          <w:rFonts w:eastAsia="Arial" w:cs="Arial"/>
          <w:sz w:val="20"/>
          <w:szCs w:val="20"/>
        </w:rPr>
        <w:t xml:space="preserve"> </w:t>
      </w:r>
    </w:p>
    <w:p w14:paraId="5E2352C8" w14:textId="49B0968D"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Rye, B.L. (1995). New and priority taxa in the genera </w:t>
      </w:r>
      <w:r w:rsidRPr="619AF9E1">
        <w:rPr>
          <w:rFonts w:eastAsia="Arial" w:cs="Arial"/>
          <w:i/>
          <w:iCs/>
          <w:sz w:val="20"/>
          <w:szCs w:val="20"/>
        </w:rPr>
        <w:t>Cryptandra</w:t>
      </w:r>
      <w:r w:rsidRPr="619AF9E1">
        <w:rPr>
          <w:rFonts w:eastAsia="Arial" w:cs="Arial"/>
          <w:sz w:val="20"/>
          <w:szCs w:val="20"/>
        </w:rPr>
        <w:t xml:space="preserve"> and </w:t>
      </w:r>
      <w:r w:rsidRPr="619AF9E1">
        <w:rPr>
          <w:rFonts w:eastAsia="Arial" w:cs="Arial"/>
          <w:i/>
          <w:iCs/>
          <w:sz w:val="20"/>
          <w:szCs w:val="20"/>
        </w:rPr>
        <w:t>Stenanthemum</w:t>
      </w:r>
      <w:r w:rsidRPr="619AF9E1">
        <w:rPr>
          <w:rFonts w:eastAsia="Arial" w:cs="Arial"/>
          <w:sz w:val="20"/>
          <w:szCs w:val="20"/>
        </w:rPr>
        <w:t xml:space="preserve"> (Rhamnaceae) of Western Australia. </w:t>
      </w:r>
      <w:r w:rsidRPr="619AF9E1">
        <w:rPr>
          <w:rFonts w:eastAsia="Arial" w:cs="Arial"/>
          <w:i/>
          <w:iCs/>
          <w:sz w:val="20"/>
          <w:szCs w:val="20"/>
        </w:rPr>
        <w:t>Nuytsia</w:t>
      </w:r>
      <w:r w:rsidRPr="619AF9E1">
        <w:rPr>
          <w:rFonts w:eastAsia="Arial" w:cs="Arial"/>
          <w:sz w:val="20"/>
          <w:szCs w:val="20"/>
        </w:rPr>
        <w:t xml:space="preserve"> 10: 255–305. </w:t>
      </w:r>
      <w:hyperlink r:id="rId82">
        <w:r w:rsidRPr="619AF9E1">
          <w:rPr>
            <w:rStyle w:val="Hyperlink"/>
            <w:rFonts w:eastAsia="Arial" w:cs="Arial"/>
            <w:sz w:val="20"/>
            <w:szCs w:val="20"/>
          </w:rPr>
          <w:t>https://doi.org/10.58828/nuy00233</w:t>
        </w:r>
      </w:hyperlink>
      <w:r w:rsidRPr="619AF9E1">
        <w:rPr>
          <w:rFonts w:eastAsia="Arial" w:cs="Arial"/>
          <w:sz w:val="20"/>
          <w:szCs w:val="20"/>
        </w:rPr>
        <w:t xml:space="preserve"> </w:t>
      </w:r>
    </w:p>
    <w:p w14:paraId="4AE761E2" w14:textId="7A3E9B43"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Rye, B.L. (1996). A taxonomic review of the genera </w:t>
      </w:r>
      <w:r w:rsidRPr="619AF9E1">
        <w:rPr>
          <w:rFonts w:eastAsia="Arial" w:cs="Arial"/>
          <w:i/>
          <w:iCs/>
          <w:sz w:val="20"/>
          <w:szCs w:val="20"/>
        </w:rPr>
        <w:t>Lachnostachys</w:t>
      </w:r>
      <w:r w:rsidRPr="619AF9E1">
        <w:rPr>
          <w:rFonts w:eastAsia="Arial" w:cs="Arial"/>
          <w:sz w:val="20"/>
          <w:szCs w:val="20"/>
        </w:rPr>
        <w:t xml:space="preserve">, </w:t>
      </w:r>
      <w:r w:rsidRPr="619AF9E1">
        <w:rPr>
          <w:rFonts w:eastAsia="Arial" w:cs="Arial"/>
          <w:i/>
          <w:iCs/>
          <w:sz w:val="20"/>
          <w:szCs w:val="20"/>
        </w:rPr>
        <w:t>Newcastelia</w:t>
      </w:r>
      <w:r w:rsidRPr="619AF9E1">
        <w:rPr>
          <w:rFonts w:eastAsia="Arial" w:cs="Arial"/>
          <w:sz w:val="20"/>
          <w:szCs w:val="20"/>
        </w:rPr>
        <w:t xml:space="preserve"> and </w:t>
      </w:r>
      <w:r w:rsidRPr="619AF9E1">
        <w:rPr>
          <w:rFonts w:eastAsia="Arial" w:cs="Arial"/>
          <w:i/>
          <w:iCs/>
          <w:sz w:val="20"/>
          <w:szCs w:val="20"/>
        </w:rPr>
        <w:t>Physopsis</w:t>
      </w:r>
      <w:r w:rsidRPr="619AF9E1">
        <w:rPr>
          <w:rFonts w:eastAsia="Arial" w:cs="Arial"/>
          <w:sz w:val="20"/>
          <w:szCs w:val="20"/>
        </w:rPr>
        <w:t xml:space="preserve"> (Chloanthaceae) in Western Australia. </w:t>
      </w:r>
      <w:r w:rsidRPr="619AF9E1">
        <w:rPr>
          <w:rFonts w:eastAsia="Arial" w:cs="Arial"/>
          <w:i/>
          <w:iCs/>
          <w:sz w:val="20"/>
          <w:szCs w:val="20"/>
        </w:rPr>
        <w:t>Nuytsia</w:t>
      </w:r>
      <w:r w:rsidRPr="619AF9E1">
        <w:rPr>
          <w:rFonts w:eastAsia="Arial" w:cs="Arial"/>
          <w:sz w:val="20"/>
          <w:szCs w:val="20"/>
        </w:rPr>
        <w:t xml:space="preserve"> 11: 79–107. </w:t>
      </w:r>
      <w:hyperlink r:id="rId83">
        <w:r w:rsidRPr="619AF9E1">
          <w:rPr>
            <w:rStyle w:val="Hyperlink"/>
            <w:rFonts w:eastAsia="Arial" w:cs="Arial"/>
            <w:sz w:val="20"/>
            <w:szCs w:val="20"/>
          </w:rPr>
          <w:t>https://doi.org/10.58828/nuy00255</w:t>
        </w:r>
      </w:hyperlink>
      <w:r w:rsidRPr="619AF9E1">
        <w:rPr>
          <w:rFonts w:eastAsia="Arial" w:cs="Arial"/>
          <w:sz w:val="20"/>
          <w:szCs w:val="20"/>
        </w:rPr>
        <w:t xml:space="preserve"> </w:t>
      </w:r>
    </w:p>
    <w:p w14:paraId="07A4F4E7" w14:textId="6310B8C3"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Rye, B.L. (1997). A synopsis of the annual species of Cyperaceae from central and southern Western Australia. </w:t>
      </w:r>
      <w:r w:rsidRPr="619AF9E1">
        <w:rPr>
          <w:rFonts w:eastAsia="Arial" w:cs="Arial"/>
          <w:i/>
          <w:iCs/>
          <w:sz w:val="20"/>
          <w:szCs w:val="20"/>
        </w:rPr>
        <w:t>Nuytsia</w:t>
      </w:r>
      <w:r w:rsidRPr="619AF9E1">
        <w:rPr>
          <w:rFonts w:eastAsia="Arial" w:cs="Arial"/>
          <w:sz w:val="20"/>
          <w:szCs w:val="20"/>
        </w:rPr>
        <w:t xml:space="preserve"> 11: 383–423. </w:t>
      </w:r>
      <w:hyperlink r:id="rId84">
        <w:r w:rsidRPr="619AF9E1">
          <w:rPr>
            <w:rStyle w:val="Hyperlink"/>
            <w:rFonts w:eastAsia="Arial" w:cs="Arial"/>
            <w:sz w:val="20"/>
            <w:szCs w:val="20"/>
          </w:rPr>
          <w:t>https://doi.org/10.58828/nuy00276</w:t>
        </w:r>
      </w:hyperlink>
      <w:r w:rsidRPr="619AF9E1">
        <w:rPr>
          <w:rFonts w:eastAsia="Arial" w:cs="Arial"/>
          <w:sz w:val="20"/>
          <w:szCs w:val="20"/>
        </w:rPr>
        <w:t xml:space="preserve"> </w:t>
      </w:r>
    </w:p>
    <w:p w14:paraId="18830D8A" w14:textId="14F6ED67"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Rye, B.L. (1999). A taxonomic revision of the many flowered species of </w:t>
      </w:r>
      <w:r w:rsidRPr="619AF9E1">
        <w:rPr>
          <w:rFonts w:eastAsia="Arial" w:cs="Arial"/>
          <w:i/>
          <w:iCs/>
          <w:sz w:val="20"/>
          <w:szCs w:val="20"/>
        </w:rPr>
        <w:t>Trachymene</w:t>
      </w:r>
      <w:r w:rsidRPr="619AF9E1">
        <w:rPr>
          <w:rFonts w:eastAsia="Arial" w:cs="Arial"/>
          <w:sz w:val="20"/>
          <w:szCs w:val="20"/>
        </w:rPr>
        <w:t xml:space="preserve"> (Apiaceae) in Western Australia. </w:t>
      </w:r>
      <w:r w:rsidRPr="619AF9E1">
        <w:rPr>
          <w:rFonts w:eastAsia="Arial" w:cs="Arial"/>
          <w:i/>
          <w:iCs/>
          <w:sz w:val="20"/>
          <w:szCs w:val="20"/>
        </w:rPr>
        <w:t>Nuytsia</w:t>
      </w:r>
      <w:r w:rsidRPr="619AF9E1">
        <w:rPr>
          <w:rFonts w:eastAsia="Arial" w:cs="Arial"/>
          <w:sz w:val="20"/>
          <w:szCs w:val="20"/>
        </w:rPr>
        <w:t xml:space="preserve"> 13: 193–232. </w:t>
      </w:r>
      <w:hyperlink r:id="rId85">
        <w:r w:rsidRPr="619AF9E1">
          <w:rPr>
            <w:rStyle w:val="Hyperlink"/>
            <w:rFonts w:eastAsia="Arial" w:cs="Arial"/>
            <w:sz w:val="20"/>
            <w:szCs w:val="20"/>
          </w:rPr>
          <w:t>https://doi.org/10.58828/nuy00325</w:t>
        </w:r>
      </w:hyperlink>
      <w:r w:rsidRPr="619AF9E1">
        <w:rPr>
          <w:rFonts w:eastAsia="Arial" w:cs="Arial"/>
          <w:sz w:val="20"/>
          <w:szCs w:val="20"/>
        </w:rPr>
        <w:t xml:space="preserve"> </w:t>
      </w:r>
    </w:p>
    <w:p w14:paraId="480029D6" w14:textId="38594B29"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Rye, B.L. (2007). New species and keys for </w:t>
      </w:r>
      <w:r w:rsidRPr="619AF9E1">
        <w:rPr>
          <w:rFonts w:eastAsia="Arial" w:cs="Arial"/>
          <w:i/>
          <w:iCs/>
          <w:sz w:val="20"/>
          <w:szCs w:val="20"/>
        </w:rPr>
        <w:t>Cryptandra</w:t>
      </w:r>
      <w:r w:rsidRPr="619AF9E1">
        <w:rPr>
          <w:rFonts w:eastAsia="Arial" w:cs="Arial"/>
          <w:sz w:val="20"/>
          <w:szCs w:val="20"/>
        </w:rPr>
        <w:t xml:space="preserve"> and </w:t>
      </w:r>
      <w:r w:rsidRPr="619AF9E1">
        <w:rPr>
          <w:rFonts w:eastAsia="Arial" w:cs="Arial"/>
          <w:i/>
          <w:iCs/>
          <w:sz w:val="20"/>
          <w:szCs w:val="20"/>
        </w:rPr>
        <w:t>Stenanthemum</w:t>
      </w:r>
      <w:r w:rsidRPr="619AF9E1">
        <w:rPr>
          <w:rFonts w:eastAsia="Arial" w:cs="Arial"/>
          <w:sz w:val="20"/>
          <w:szCs w:val="20"/>
        </w:rPr>
        <w:t xml:space="preserve"> (Rhamnaceae) in Western Australia. </w:t>
      </w:r>
      <w:r w:rsidRPr="619AF9E1">
        <w:rPr>
          <w:rFonts w:eastAsia="Arial" w:cs="Arial"/>
          <w:i/>
          <w:iCs/>
          <w:sz w:val="20"/>
          <w:szCs w:val="20"/>
        </w:rPr>
        <w:t>Nuytsia</w:t>
      </w:r>
      <w:r w:rsidRPr="619AF9E1">
        <w:rPr>
          <w:rFonts w:eastAsia="Arial" w:cs="Arial"/>
          <w:sz w:val="20"/>
          <w:szCs w:val="20"/>
        </w:rPr>
        <w:t xml:space="preserve"> 16: 325–382. </w:t>
      </w:r>
      <w:hyperlink r:id="rId86">
        <w:r w:rsidRPr="619AF9E1">
          <w:rPr>
            <w:rStyle w:val="Hyperlink"/>
            <w:rFonts w:eastAsia="Arial" w:cs="Arial"/>
            <w:sz w:val="20"/>
            <w:szCs w:val="20"/>
          </w:rPr>
          <w:t>https://doi.org/10.58828/nuy00462</w:t>
        </w:r>
      </w:hyperlink>
      <w:r w:rsidRPr="619AF9E1">
        <w:rPr>
          <w:rFonts w:eastAsia="Arial" w:cs="Arial"/>
          <w:sz w:val="20"/>
          <w:szCs w:val="20"/>
        </w:rPr>
        <w:t xml:space="preserve"> </w:t>
      </w:r>
    </w:p>
    <w:p w14:paraId="0E64A881" w14:textId="6818830F"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Rye, B.L. (2010). A revision of the </w:t>
      </w:r>
      <w:r w:rsidRPr="619AF9E1">
        <w:rPr>
          <w:rFonts w:eastAsia="Arial" w:cs="Arial"/>
          <w:i/>
          <w:iCs/>
          <w:sz w:val="20"/>
          <w:szCs w:val="20"/>
        </w:rPr>
        <w:t>Micromyrtus racemosa</w:t>
      </w:r>
      <w:r w:rsidRPr="619AF9E1">
        <w:rPr>
          <w:rFonts w:eastAsia="Arial" w:cs="Arial"/>
          <w:sz w:val="20"/>
          <w:szCs w:val="20"/>
        </w:rPr>
        <w:t xml:space="preserve"> complex (Myrtaceae: Chamelaucieae) of south-western Australia. </w:t>
      </w:r>
      <w:r w:rsidRPr="619AF9E1">
        <w:rPr>
          <w:rFonts w:eastAsia="Arial" w:cs="Arial"/>
          <w:i/>
          <w:iCs/>
          <w:sz w:val="20"/>
          <w:szCs w:val="20"/>
        </w:rPr>
        <w:t>Nuytsia</w:t>
      </w:r>
      <w:r w:rsidRPr="619AF9E1">
        <w:rPr>
          <w:rFonts w:eastAsia="Arial" w:cs="Arial"/>
          <w:sz w:val="20"/>
          <w:szCs w:val="20"/>
        </w:rPr>
        <w:t xml:space="preserve"> 20: 37–56. </w:t>
      </w:r>
      <w:hyperlink r:id="rId87">
        <w:r w:rsidRPr="619AF9E1">
          <w:rPr>
            <w:rStyle w:val="Hyperlink"/>
            <w:rFonts w:eastAsia="Arial" w:cs="Arial"/>
            <w:sz w:val="20"/>
            <w:szCs w:val="20"/>
          </w:rPr>
          <w:t>https://doi.org/10.58828/nuy00582</w:t>
        </w:r>
      </w:hyperlink>
      <w:r w:rsidRPr="619AF9E1">
        <w:rPr>
          <w:rFonts w:eastAsia="Arial" w:cs="Arial"/>
          <w:sz w:val="20"/>
          <w:szCs w:val="20"/>
        </w:rPr>
        <w:t xml:space="preserve"> </w:t>
      </w:r>
    </w:p>
    <w:p w14:paraId="6C930BB0" w14:textId="66D50230"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Rye, B.L. (2019). An update to the taxonomy of the Western Australian genera of the Myrtaceae tribe Chamelaucieae. 6. </w:t>
      </w:r>
      <w:r w:rsidRPr="619AF9E1">
        <w:rPr>
          <w:rFonts w:eastAsia="Arial" w:cs="Arial"/>
          <w:i/>
          <w:iCs/>
          <w:sz w:val="20"/>
          <w:szCs w:val="20"/>
        </w:rPr>
        <w:t>Scholtzia</w:t>
      </w:r>
      <w:r w:rsidRPr="619AF9E1">
        <w:rPr>
          <w:rFonts w:eastAsia="Arial" w:cs="Arial"/>
          <w:sz w:val="20"/>
          <w:szCs w:val="20"/>
        </w:rPr>
        <w:t xml:space="preserve">. </w:t>
      </w:r>
      <w:r w:rsidRPr="619AF9E1">
        <w:rPr>
          <w:rFonts w:eastAsia="Arial" w:cs="Arial"/>
          <w:i/>
          <w:iCs/>
          <w:sz w:val="20"/>
          <w:szCs w:val="20"/>
        </w:rPr>
        <w:t>Nuytsia</w:t>
      </w:r>
      <w:r w:rsidRPr="619AF9E1">
        <w:rPr>
          <w:rFonts w:eastAsia="Arial" w:cs="Arial"/>
          <w:sz w:val="20"/>
          <w:szCs w:val="20"/>
        </w:rPr>
        <w:t xml:space="preserve"> 30: 33–86. </w:t>
      </w:r>
      <w:hyperlink r:id="rId88">
        <w:r w:rsidRPr="619AF9E1">
          <w:rPr>
            <w:rStyle w:val="Hyperlink"/>
            <w:rFonts w:eastAsia="Arial" w:cs="Arial"/>
            <w:sz w:val="20"/>
            <w:szCs w:val="20"/>
          </w:rPr>
          <w:t>https://doi.org/10.58828/nuy00903</w:t>
        </w:r>
      </w:hyperlink>
      <w:r w:rsidRPr="619AF9E1">
        <w:rPr>
          <w:rFonts w:eastAsia="Arial" w:cs="Arial"/>
          <w:sz w:val="20"/>
          <w:szCs w:val="20"/>
        </w:rPr>
        <w:t xml:space="preserve"> </w:t>
      </w:r>
    </w:p>
    <w:p w14:paraId="054BFBE4" w14:textId="7D09A7E9"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Rye, B.L., Barrett, M.D., Macfarlane, T.D., Lander, N.S., Trudgen, M.E., Marchant, N.G. &amp; Thiele, K.R. (2011). A key to Western Australian species in the Chamelaucieae tribe of Myrtaceae.</w:t>
      </w:r>
      <w:r w:rsidR="00964562">
        <w:rPr>
          <w:rFonts w:eastAsia="Arial" w:cs="Arial"/>
          <w:sz w:val="20"/>
          <w:szCs w:val="20"/>
        </w:rPr>
        <w:t xml:space="preserve"> </w:t>
      </w:r>
      <w:hyperlink r:id="rId89">
        <w:r w:rsidRPr="619AF9E1">
          <w:rPr>
            <w:rStyle w:val="Hyperlink"/>
            <w:rFonts w:eastAsia="Arial" w:cs="Arial"/>
            <w:sz w:val="20"/>
            <w:szCs w:val="20"/>
          </w:rPr>
          <w:t>https://florabase.dbca.wa.gov.au/science/key/chamelaucieae/webstart.ink</w:t>
        </w:r>
      </w:hyperlink>
      <w:r w:rsidRPr="619AF9E1">
        <w:rPr>
          <w:rFonts w:eastAsia="Arial" w:cs="Arial"/>
          <w:sz w:val="20"/>
          <w:szCs w:val="20"/>
        </w:rPr>
        <w:t xml:space="preserve"> </w:t>
      </w:r>
      <w:r w:rsidR="239B98AB" w:rsidRPr="619AF9E1">
        <w:rPr>
          <w:rFonts w:eastAsia="Arial" w:cs="Arial"/>
          <w:sz w:val="20"/>
          <w:szCs w:val="20"/>
        </w:rPr>
        <w:t xml:space="preserve">[accessed 25 </w:t>
      </w:r>
      <w:r w:rsidRPr="619AF9E1">
        <w:rPr>
          <w:rFonts w:eastAsia="Arial" w:cs="Arial"/>
          <w:sz w:val="20"/>
          <w:szCs w:val="20"/>
        </w:rPr>
        <w:t>November 2024</w:t>
      </w:r>
      <w:r w:rsidR="5096C612" w:rsidRPr="619AF9E1">
        <w:rPr>
          <w:rFonts w:eastAsia="Arial" w:cs="Arial"/>
          <w:sz w:val="20"/>
          <w:szCs w:val="20"/>
        </w:rPr>
        <w:t>]</w:t>
      </w:r>
    </w:p>
    <w:p w14:paraId="5FD50704" w14:textId="6BAEB6FE"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Rye, B.L., Wilson, P.G., Heslewood, M.M., Perkins, A.J. &amp; Thiele, K.R. (2020). A new subtribal classification of Myrtaceae tribe Chamelaucieae. </w:t>
      </w:r>
      <w:r w:rsidRPr="619AF9E1">
        <w:rPr>
          <w:rFonts w:eastAsia="Arial" w:cs="Arial"/>
          <w:i/>
          <w:iCs/>
          <w:sz w:val="20"/>
          <w:szCs w:val="20"/>
        </w:rPr>
        <w:t>Australian Systematic Botany</w:t>
      </w:r>
      <w:r w:rsidRPr="619AF9E1">
        <w:rPr>
          <w:rFonts w:eastAsia="Arial" w:cs="Arial"/>
          <w:sz w:val="20"/>
          <w:szCs w:val="20"/>
        </w:rPr>
        <w:t xml:space="preserve"> 33(2): 191–206. </w:t>
      </w:r>
      <w:hyperlink r:id="rId90">
        <w:r w:rsidRPr="619AF9E1">
          <w:rPr>
            <w:rStyle w:val="Hyperlink"/>
            <w:rFonts w:eastAsia="Arial" w:cs="Arial"/>
            <w:sz w:val="20"/>
            <w:szCs w:val="20"/>
          </w:rPr>
          <w:t>https://doi.org/10.1071/SB19009</w:t>
        </w:r>
      </w:hyperlink>
      <w:r w:rsidRPr="619AF9E1">
        <w:rPr>
          <w:rFonts w:eastAsia="Arial" w:cs="Arial"/>
          <w:sz w:val="20"/>
          <w:szCs w:val="20"/>
        </w:rPr>
        <w:t xml:space="preserve"> </w:t>
      </w:r>
    </w:p>
    <w:p w14:paraId="4E45B5F0" w14:textId="51E18D3B"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Short, P.S. (1983). A revision of </w:t>
      </w:r>
      <w:r w:rsidRPr="619AF9E1">
        <w:rPr>
          <w:rFonts w:eastAsia="Arial" w:cs="Arial"/>
          <w:i/>
          <w:iCs/>
          <w:sz w:val="20"/>
          <w:szCs w:val="20"/>
        </w:rPr>
        <w:t>Angianthus</w:t>
      </w:r>
      <w:r w:rsidRPr="619AF9E1">
        <w:rPr>
          <w:rFonts w:eastAsia="Arial" w:cs="Arial"/>
          <w:sz w:val="20"/>
          <w:szCs w:val="20"/>
        </w:rPr>
        <w:t xml:space="preserve"> Wendl., </w:t>
      </w:r>
      <w:r w:rsidRPr="619AF9E1">
        <w:rPr>
          <w:rFonts w:eastAsia="Arial" w:cs="Arial"/>
          <w:i/>
          <w:iCs/>
          <w:sz w:val="20"/>
          <w:szCs w:val="20"/>
        </w:rPr>
        <w:t>sensu lato</w:t>
      </w:r>
      <w:r w:rsidRPr="619AF9E1">
        <w:rPr>
          <w:rFonts w:eastAsia="Arial" w:cs="Arial"/>
          <w:sz w:val="20"/>
          <w:szCs w:val="20"/>
        </w:rPr>
        <w:t xml:space="preserve"> (Compositae: Inulae: Gnaphaliinae), 2. </w:t>
      </w:r>
      <w:r w:rsidRPr="619AF9E1">
        <w:rPr>
          <w:rFonts w:eastAsia="Arial" w:cs="Arial"/>
          <w:i/>
          <w:iCs/>
          <w:sz w:val="20"/>
          <w:szCs w:val="20"/>
        </w:rPr>
        <w:t>Muelleria</w:t>
      </w:r>
      <w:r w:rsidRPr="619AF9E1">
        <w:rPr>
          <w:rFonts w:eastAsia="Arial" w:cs="Arial"/>
          <w:sz w:val="20"/>
          <w:szCs w:val="20"/>
        </w:rPr>
        <w:t xml:space="preserve"> 5(3): 185–214. </w:t>
      </w:r>
      <w:hyperlink r:id="rId91">
        <w:r w:rsidRPr="619AF9E1">
          <w:rPr>
            <w:rStyle w:val="Hyperlink"/>
            <w:rFonts w:eastAsia="Arial" w:cs="Arial"/>
            <w:sz w:val="20"/>
            <w:szCs w:val="20"/>
          </w:rPr>
          <w:t>https://doi.org/10.5962/p.237649</w:t>
        </w:r>
      </w:hyperlink>
      <w:r w:rsidRPr="619AF9E1">
        <w:rPr>
          <w:rFonts w:eastAsia="Arial" w:cs="Arial"/>
          <w:sz w:val="20"/>
          <w:szCs w:val="20"/>
        </w:rPr>
        <w:t xml:space="preserve"> </w:t>
      </w:r>
    </w:p>
    <w:p w14:paraId="659F4AEB" w14:textId="697A1157" w:rsidR="000A493D" w:rsidRPr="000A493D" w:rsidRDefault="000A493D" w:rsidP="619AF9E1">
      <w:pPr>
        <w:spacing w:line="259" w:lineRule="auto"/>
        <w:ind w:left="288" w:hanging="288"/>
        <w:jc w:val="both"/>
        <w:rPr>
          <w:rFonts w:eastAsia="Arial" w:cs="Arial"/>
          <w:sz w:val="20"/>
          <w:szCs w:val="20"/>
        </w:rPr>
      </w:pPr>
      <w:r>
        <w:rPr>
          <w:rFonts w:eastAsia="Arial" w:cs="Arial"/>
          <w:sz w:val="20"/>
          <w:szCs w:val="20"/>
        </w:rPr>
        <w:t xml:space="preserve">Short, P.S. (1986). </w:t>
      </w:r>
      <w:r w:rsidRPr="00AB3B12">
        <w:rPr>
          <w:rFonts w:eastAsia="Arial" w:cs="Arial"/>
          <w:sz w:val="20"/>
          <w:szCs w:val="20"/>
        </w:rPr>
        <w:t xml:space="preserve">A revision of </w:t>
      </w:r>
      <w:r w:rsidRPr="00AB3B12">
        <w:rPr>
          <w:rFonts w:eastAsia="Arial" w:cs="Arial"/>
          <w:i/>
          <w:iCs/>
          <w:sz w:val="20"/>
          <w:szCs w:val="20"/>
        </w:rPr>
        <w:t>Pogonolepis</w:t>
      </w:r>
      <w:r w:rsidRPr="00AB3B12">
        <w:rPr>
          <w:rFonts w:eastAsia="Arial" w:cs="Arial"/>
          <w:sz w:val="20"/>
          <w:szCs w:val="20"/>
        </w:rPr>
        <w:t xml:space="preserve"> Stee</w:t>
      </w:r>
      <w:r w:rsidR="0023293A" w:rsidRPr="00AB3B12">
        <w:rPr>
          <w:rFonts w:eastAsia="Arial" w:cs="Arial"/>
          <w:sz w:val="20"/>
          <w:szCs w:val="20"/>
        </w:rPr>
        <w:t>t</w:t>
      </w:r>
      <w:r w:rsidRPr="00AB3B12">
        <w:rPr>
          <w:rFonts w:eastAsia="Arial" w:cs="Arial"/>
          <w:sz w:val="20"/>
          <w:szCs w:val="20"/>
        </w:rPr>
        <w:t>z (Compositae:</w:t>
      </w:r>
      <w:r w:rsidR="00890F20" w:rsidRPr="00AB3B12">
        <w:rPr>
          <w:rFonts w:eastAsia="Arial" w:cs="Arial"/>
          <w:sz w:val="20"/>
          <w:szCs w:val="20"/>
        </w:rPr>
        <w:t xml:space="preserve"> Inuleae: Gnaphaliinae)</w:t>
      </w:r>
      <w:r w:rsidR="00890F20">
        <w:rPr>
          <w:rFonts w:eastAsia="Arial" w:cs="Arial"/>
          <w:sz w:val="20"/>
          <w:szCs w:val="20"/>
        </w:rPr>
        <w:t xml:space="preserve">. </w:t>
      </w:r>
      <w:r w:rsidR="00890F20" w:rsidRPr="0029233A">
        <w:rPr>
          <w:rFonts w:eastAsia="Arial" w:cs="Arial"/>
          <w:i/>
          <w:iCs/>
          <w:sz w:val="20"/>
          <w:szCs w:val="20"/>
        </w:rPr>
        <w:t>Muelleria</w:t>
      </w:r>
      <w:r w:rsidR="00890F20">
        <w:rPr>
          <w:rFonts w:eastAsia="Arial" w:cs="Arial"/>
          <w:sz w:val="20"/>
          <w:szCs w:val="20"/>
        </w:rPr>
        <w:t xml:space="preserve"> </w:t>
      </w:r>
      <w:r w:rsidR="0023293A">
        <w:rPr>
          <w:rFonts w:eastAsia="Arial" w:cs="Arial"/>
          <w:sz w:val="20"/>
          <w:szCs w:val="20"/>
        </w:rPr>
        <w:t>6(4): 237-</w:t>
      </w:r>
      <w:r w:rsidR="00414627">
        <w:rPr>
          <w:rFonts w:eastAsia="Arial" w:cs="Arial"/>
          <w:sz w:val="20"/>
          <w:szCs w:val="20"/>
        </w:rPr>
        <w:t>253.</w:t>
      </w:r>
      <w:r w:rsidR="00AB3B12">
        <w:rPr>
          <w:rFonts w:eastAsia="Arial" w:cs="Arial"/>
          <w:sz w:val="20"/>
          <w:szCs w:val="20"/>
        </w:rPr>
        <w:t xml:space="preserve"> </w:t>
      </w:r>
      <w:hyperlink r:id="rId92" w:history="1">
        <w:r w:rsidR="00AB3B12" w:rsidRPr="00AB3B12">
          <w:rPr>
            <w:rStyle w:val="Hyperlink"/>
            <w:rFonts w:eastAsia="Arial" w:cs="Arial"/>
            <w:sz w:val="20"/>
            <w:szCs w:val="20"/>
          </w:rPr>
          <w:t>https://www.biodiversitylibrary.org/part/184052</w:t>
        </w:r>
      </w:hyperlink>
    </w:p>
    <w:p w14:paraId="3BC539F2" w14:textId="1C760A62"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Short, P.S. (2014). </w:t>
      </w:r>
      <w:r w:rsidRPr="00AB3B12">
        <w:rPr>
          <w:rFonts w:eastAsia="Arial" w:cs="Arial"/>
          <w:sz w:val="20"/>
          <w:szCs w:val="20"/>
        </w:rPr>
        <w:t xml:space="preserve">A taxonomic review of </w:t>
      </w:r>
      <w:r w:rsidRPr="00AB3B12">
        <w:rPr>
          <w:rFonts w:eastAsia="Arial" w:cs="Arial"/>
          <w:i/>
          <w:iCs/>
          <w:sz w:val="20"/>
          <w:szCs w:val="20"/>
        </w:rPr>
        <w:t>Brachyscome</w:t>
      </w:r>
      <w:r w:rsidRPr="00AB3B12">
        <w:rPr>
          <w:rFonts w:eastAsia="Arial" w:cs="Arial"/>
          <w:sz w:val="20"/>
          <w:szCs w:val="20"/>
        </w:rPr>
        <w:t xml:space="preserve"> Cass. </w:t>
      </w:r>
      <w:r w:rsidRPr="00AB3B12">
        <w:rPr>
          <w:rFonts w:eastAsia="Arial" w:cs="Arial"/>
          <w:i/>
          <w:iCs/>
          <w:sz w:val="20"/>
          <w:szCs w:val="20"/>
        </w:rPr>
        <w:t>s.lat.</w:t>
      </w:r>
      <w:r w:rsidRPr="00AB3B12">
        <w:rPr>
          <w:rFonts w:eastAsia="Arial" w:cs="Arial"/>
          <w:sz w:val="20"/>
          <w:szCs w:val="20"/>
        </w:rPr>
        <w:t xml:space="preserve"> (Asteraceae: Astereae), including descriptions of a new genus, </w:t>
      </w:r>
      <w:r w:rsidRPr="00AB3B12">
        <w:rPr>
          <w:rFonts w:eastAsia="Arial" w:cs="Arial"/>
          <w:i/>
          <w:iCs/>
          <w:sz w:val="20"/>
          <w:szCs w:val="20"/>
        </w:rPr>
        <w:t>Roebuckia</w:t>
      </w:r>
      <w:r w:rsidRPr="00AB3B12">
        <w:rPr>
          <w:rFonts w:eastAsia="Arial" w:cs="Arial"/>
          <w:sz w:val="20"/>
          <w:szCs w:val="20"/>
        </w:rPr>
        <w:t>, new species and new infraspecific taxa</w:t>
      </w:r>
      <w:r w:rsidRPr="619AF9E1">
        <w:rPr>
          <w:rFonts w:eastAsia="Arial" w:cs="Arial"/>
          <w:sz w:val="20"/>
          <w:szCs w:val="20"/>
        </w:rPr>
        <w:t xml:space="preserve">. </w:t>
      </w:r>
      <w:r w:rsidRPr="619AF9E1">
        <w:rPr>
          <w:rFonts w:eastAsia="Arial" w:cs="Arial"/>
          <w:i/>
          <w:iCs/>
          <w:sz w:val="20"/>
          <w:szCs w:val="20"/>
        </w:rPr>
        <w:t>Journal of the Adelaide Botanic Gardens</w:t>
      </w:r>
      <w:r w:rsidRPr="619AF9E1">
        <w:rPr>
          <w:rFonts w:eastAsia="Arial" w:cs="Arial"/>
          <w:sz w:val="20"/>
          <w:szCs w:val="20"/>
        </w:rPr>
        <w:t xml:space="preserve"> 28: 1–219. </w:t>
      </w:r>
      <w:hyperlink r:id="rId93" w:history="1">
        <w:r w:rsidR="00AB3B12" w:rsidRPr="00AB3B12">
          <w:rPr>
            <w:rStyle w:val="Hyperlink"/>
            <w:rFonts w:eastAsia="Arial" w:cs="Arial"/>
            <w:sz w:val="20"/>
            <w:szCs w:val="20"/>
          </w:rPr>
          <w:t>https://www.biodiversitylibrary.org/part/370080</w:t>
        </w:r>
      </w:hyperlink>
    </w:p>
    <w:p w14:paraId="3B1851C0" w14:textId="343A2C80"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Simon, B.K. &amp; Alfonso, Y. (2011). AusGrass2. </w:t>
      </w:r>
      <w:hyperlink r:id="rId94">
        <w:r w:rsidRPr="619AF9E1">
          <w:rPr>
            <w:rStyle w:val="Hyperlink"/>
            <w:rFonts w:eastAsia="Arial" w:cs="Arial"/>
            <w:sz w:val="20"/>
            <w:szCs w:val="20"/>
          </w:rPr>
          <w:t>http://ausgrass2.myspecies.info/</w:t>
        </w:r>
      </w:hyperlink>
      <w:r w:rsidRPr="619AF9E1">
        <w:rPr>
          <w:rFonts w:eastAsia="Arial" w:cs="Arial"/>
          <w:sz w:val="20"/>
          <w:szCs w:val="20"/>
        </w:rPr>
        <w:t xml:space="preserve"> </w:t>
      </w:r>
      <w:r w:rsidR="489B1CAD" w:rsidRPr="619AF9E1">
        <w:rPr>
          <w:rFonts w:eastAsia="Arial" w:cs="Arial"/>
          <w:sz w:val="20"/>
          <w:szCs w:val="20"/>
        </w:rPr>
        <w:t xml:space="preserve">[accessed 31 </w:t>
      </w:r>
      <w:r w:rsidRPr="619AF9E1">
        <w:rPr>
          <w:rFonts w:eastAsia="Arial" w:cs="Arial"/>
          <w:sz w:val="20"/>
          <w:szCs w:val="20"/>
        </w:rPr>
        <w:t>January 2025</w:t>
      </w:r>
      <w:r w:rsidR="2CC45140" w:rsidRPr="619AF9E1">
        <w:rPr>
          <w:rFonts w:eastAsia="Arial" w:cs="Arial"/>
          <w:sz w:val="20"/>
          <w:szCs w:val="20"/>
        </w:rPr>
        <w:t>]</w:t>
      </w:r>
    </w:p>
    <w:p w14:paraId="7B0D93C4" w14:textId="60221913"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lastRenderedPageBreak/>
        <w:t xml:space="preserve">Slee, A.V., Brooker, M.I.H., Duffy, S.M. &amp; West, J.G. (2020). </w:t>
      </w:r>
      <w:r w:rsidRPr="00AB3B12">
        <w:rPr>
          <w:rFonts w:eastAsia="Arial" w:cs="Arial"/>
          <w:i/>
          <w:iCs/>
          <w:sz w:val="20"/>
          <w:szCs w:val="20"/>
        </w:rPr>
        <w:t>EUCLID. Eucalypts of Australia</w:t>
      </w:r>
      <w:r w:rsidRPr="619AF9E1">
        <w:rPr>
          <w:rFonts w:eastAsia="Arial" w:cs="Arial"/>
          <w:i/>
          <w:iCs/>
          <w:sz w:val="20"/>
          <w:szCs w:val="20"/>
        </w:rPr>
        <w:t>. Fourth edition</w:t>
      </w:r>
      <w:r w:rsidRPr="619AF9E1">
        <w:rPr>
          <w:rFonts w:eastAsia="Arial" w:cs="Arial"/>
          <w:sz w:val="20"/>
          <w:szCs w:val="20"/>
        </w:rPr>
        <w:t>. Centre for Australian National Biodiversity Research, Canberra</w:t>
      </w:r>
      <w:r w:rsidR="0E055477" w:rsidRPr="619AF9E1">
        <w:rPr>
          <w:rFonts w:eastAsia="Arial" w:cs="Arial"/>
          <w:sz w:val="20"/>
          <w:szCs w:val="20"/>
        </w:rPr>
        <w:t>.</w:t>
      </w:r>
      <w:r w:rsidRPr="619AF9E1">
        <w:rPr>
          <w:rFonts w:eastAsia="Arial" w:cs="Arial"/>
          <w:sz w:val="20"/>
          <w:szCs w:val="20"/>
        </w:rPr>
        <w:t xml:space="preserve"> </w:t>
      </w:r>
      <w:hyperlink r:id="rId95" w:history="1">
        <w:r w:rsidR="00AB3B12" w:rsidRPr="00AB3B12">
          <w:rPr>
            <w:rStyle w:val="Hyperlink"/>
            <w:rFonts w:eastAsia="Arial" w:cs="Arial"/>
            <w:sz w:val="20"/>
            <w:szCs w:val="20"/>
          </w:rPr>
          <w:t>https://apps.lucidcentral.org/euclid/text/intro/index.html</w:t>
        </w:r>
      </w:hyperlink>
    </w:p>
    <w:p w14:paraId="058BECE6" w14:textId="04927A37"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Telford, I.R.H. (1986). Dioscoreaceae. </w:t>
      </w:r>
      <w:r w:rsidRPr="003328E8">
        <w:rPr>
          <w:rFonts w:eastAsia="Arial" w:cs="Arial"/>
          <w:i/>
          <w:iCs/>
          <w:sz w:val="20"/>
          <w:szCs w:val="20"/>
        </w:rPr>
        <w:t>Flora of Australia</w:t>
      </w:r>
      <w:r w:rsidRPr="003328E8">
        <w:rPr>
          <w:rFonts w:eastAsia="Arial" w:cs="Arial"/>
          <w:sz w:val="20"/>
          <w:szCs w:val="20"/>
        </w:rPr>
        <w:t xml:space="preserve"> 46</w:t>
      </w:r>
      <w:r w:rsidRPr="619AF9E1">
        <w:rPr>
          <w:rFonts w:eastAsia="Arial" w:cs="Arial"/>
          <w:sz w:val="20"/>
          <w:szCs w:val="20"/>
        </w:rPr>
        <w:t xml:space="preserve">: 196–202. </w:t>
      </w:r>
      <w:hyperlink r:id="rId96" w:history="1">
        <w:r w:rsidR="00F84CA5" w:rsidRPr="007C2821">
          <w:rPr>
            <w:rStyle w:val="Hyperlink"/>
            <w:rFonts w:eastAsia="Arial" w:cs="Arial"/>
            <w:sz w:val="20"/>
            <w:szCs w:val="20"/>
          </w:rPr>
          <w:t>https://www.dcceew.gov.au/ science-research/abrs/publications/flora-of-australia/vol46</w:t>
        </w:r>
      </w:hyperlink>
    </w:p>
    <w:p w14:paraId="3B192BCF" w14:textId="2359ED38"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Telford, I.R.H., Pruesapan, K., Welzen, P.C. van &amp; Bruhl, J.J. (2019). Morphological and molecular data show an enlarged tropical Australian radiation in </w:t>
      </w:r>
      <w:r w:rsidRPr="619AF9E1">
        <w:rPr>
          <w:rFonts w:eastAsia="Arial" w:cs="Arial"/>
          <w:i/>
          <w:iCs/>
          <w:sz w:val="20"/>
          <w:szCs w:val="20"/>
        </w:rPr>
        <w:t>Synostemon</w:t>
      </w:r>
      <w:r w:rsidRPr="619AF9E1">
        <w:rPr>
          <w:rFonts w:eastAsia="Arial" w:cs="Arial"/>
          <w:sz w:val="20"/>
          <w:szCs w:val="20"/>
        </w:rPr>
        <w:t xml:space="preserve"> (Phyllanthaceae, Phyllantheae) previously concealed by heteromorphic species concepts. </w:t>
      </w:r>
      <w:r w:rsidRPr="619AF9E1">
        <w:rPr>
          <w:rFonts w:eastAsia="Arial" w:cs="Arial"/>
          <w:i/>
          <w:iCs/>
          <w:sz w:val="20"/>
          <w:szCs w:val="20"/>
        </w:rPr>
        <w:t>Australian Systematic Botany</w:t>
      </w:r>
      <w:r w:rsidRPr="619AF9E1">
        <w:rPr>
          <w:rFonts w:eastAsia="Arial" w:cs="Arial"/>
          <w:sz w:val="20"/>
          <w:szCs w:val="20"/>
        </w:rPr>
        <w:t xml:space="preserve"> 32: 146–176. </w:t>
      </w:r>
      <w:hyperlink r:id="rId97">
        <w:r w:rsidRPr="619AF9E1">
          <w:rPr>
            <w:rStyle w:val="Hyperlink"/>
            <w:rFonts w:eastAsia="Arial" w:cs="Arial"/>
            <w:sz w:val="20"/>
            <w:szCs w:val="20"/>
          </w:rPr>
          <w:t>https://doi.org/10.1071/SB18029</w:t>
        </w:r>
      </w:hyperlink>
      <w:r w:rsidRPr="619AF9E1">
        <w:rPr>
          <w:rFonts w:eastAsia="Arial" w:cs="Arial"/>
          <w:sz w:val="20"/>
          <w:szCs w:val="20"/>
        </w:rPr>
        <w:t xml:space="preserve"> </w:t>
      </w:r>
    </w:p>
    <w:p w14:paraId="1464DBA1" w14:textId="3D6866A4"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Thompson, I.R. (2015). </w:t>
      </w:r>
      <w:r w:rsidRPr="619AF9E1">
        <w:rPr>
          <w:rFonts w:eastAsia="Arial" w:cs="Arial"/>
          <w:i/>
          <w:iCs/>
          <w:sz w:val="20"/>
          <w:szCs w:val="20"/>
        </w:rPr>
        <w:t>Senecio</w:t>
      </w:r>
      <w:r w:rsidRPr="619AF9E1">
        <w:rPr>
          <w:rFonts w:eastAsia="Arial" w:cs="Arial"/>
          <w:sz w:val="20"/>
          <w:szCs w:val="20"/>
        </w:rPr>
        <w:t xml:space="preserve">. </w:t>
      </w:r>
      <w:r w:rsidRPr="00AB3B12">
        <w:rPr>
          <w:rFonts w:eastAsia="Arial" w:cs="Arial"/>
          <w:i/>
          <w:iCs/>
          <w:sz w:val="20"/>
          <w:szCs w:val="20"/>
        </w:rPr>
        <w:t>Flora of Australia</w:t>
      </w:r>
      <w:r w:rsidRPr="00AB3B12">
        <w:rPr>
          <w:rFonts w:eastAsia="Arial" w:cs="Arial"/>
          <w:sz w:val="20"/>
          <w:szCs w:val="20"/>
        </w:rPr>
        <w:t xml:space="preserve"> 37</w:t>
      </w:r>
      <w:r w:rsidRPr="619AF9E1">
        <w:rPr>
          <w:rFonts w:eastAsia="Arial" w:cs="Arial"/>
          <w:sz w:val="20"/>
          <w:szCs w:val="20"/>
        </w:rPr>
        <w:t xml:space="preserve">: 209–307. </w:t>
      </w:r>
      <w:hyperlink r:id="rId98" w:history="1">
        <w:r w:rsidR="00AB3B12" w:rsidRPr="00AB3B12">
          <w:rPr>
            <w:rStyle w:val="Hyperlink"/>
            <w:rFonts w:eastAsia="Arial" w:cs="Arial"/>
            <w:sz w:val="20"/>
            <w:szCs w:val="20"/>
          </w:rPr>
          <w:t>https://www.dcceew.gov.au/science-research/abrs/publications/flora-of-australia/vol37</w:t>
        </w:r>
      </w:hyperlink>
    </w:p>
    <w:p w14:paraId="5B9FCC1D" w14:textId="3DA48B5E"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Tippery, N.P. &amp; Les, D.H. (2009). </w:t>
      </w:r>
      <w:r w:rsidRPr="00AB3B12">
        <w:rPr>
          <w:rFonts w:eastAsia="Arial" w:cs="Arial"/>
          <w:sz w:val="20"/>
          <w:szCs w:val="20"/>
        </w:rPr>
        <w:t xml:space="preserve">A new genus and new combinations in Australian </w:t>
      </w:r>
      <w:r w:rsidRPr="00AB3B12">
        <w:rPr>
          <w:rFonts w:eastAsia="Arial" w:cs="Arial"/>
          <w:i/>
          <w:iCs/>
          <w:sz w:val="20"/>
          <w:szCs w:val="20"/>
        </w:rPr>
        <w:t>Villarsia</w:t>
      </w:r>
      <w:r w:rsidRPr="00AB3B12">
        <w:rPr>
          <w:rFonts w:eastAsia="Arial" w:cs="Arial"/>
          <w:sz w:val="20"/>
          <w:szCs w:val="20"/>
        </w:rPr>
        <w:t xml:space="preserve"> (Menyanthaceae)</w:t>
      </w:r>
      <w:r w:rsidRPr="619AF9E1">
        <w:rPr>
          <w:rFonts w:eastAsia="Arial" w:cs="Arial"/>
          <w:sz w:val="20"/>
          <w:szCs w:val="20"/>
        </w:rPr>
        <w:t xml:space="preserve">. </w:t>
      </w:r>
      <w:r w:rsidRPr="619AF9E1">
        <w:rPr>
          <w:rFonts w:eastAsia="Arial" w:cs="Arial"/>
          <w:i/>
          <w:iCs/>
          <w:sz w:val="20"/>
          <w:szCs w:val="20"/>
        </w:rPr>
        <w:t>Novon</w:t>
      </w:r>
      <w:r w:rsidRPr="619AF9E1">
        <w:rPr>
          <w:rFonts w:eastAsia="Arial" w:cs="Arial"/>
          <w:sz w:val="20"/>
          <w:szCs w:val="20"/>
        </w:rPr>
        <w:t xml:space="preserve"> 19(3): 404–411. </w:t>
      </w:r>
      <w:hyperlink r:id="rId99" w:history="1">
        <w:r w:rsidR="00AB3B12" w:rsidRPr="00AB3B12">
          <w:rPr>
            <w:rStyle w:val="Hyperlink"/>
            <w:rFonts w:eastAsia="Arial" w:cs="Arial"/>
            <w:sz w:val="20"/>
            <w:szCs w:val="20"/>
          </w:rPr>
          <w:t>https://doi.org/10.3417/2007181</w:t>
        </w:r>
      </w:hyperlink>
    </w:p>
    <w:p w14:paraId="58610970" w14:textId="28064898"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Toelken, H.R. (1983). Polygalaceae. </w:t>
      </w:r>
      <w:r w:rsidRPr="619AF9E1">
        <w:rPr>
          <w:rFonts w:eastAsia="Arial" w:cs="Arial"/>
          <w:i/>
          <w:iCs/>
          <w:sz w:val="20"/>
          <w:szCs w:val="20"/>
        </w:rPr>
        <w:t>In</w:t>
      </w:r>
      <w:r w:rsidRPr="619AF9E1">
        <w:rPr>
          <w:rFonts w:eastAsia="Arial" w:cs="Arial"/>
          <w:sz w:val="20"/>
          <w:szCs w:val="20"/>
        </w:rPr>
        <w:t xml:space="preserve">: B.D. Morley &amp; H.R. Toelken (eds.) </w:t>
      </w:r>
      <w:r w:rsidRPr="619AF9E1">
        <w:rPr>
          <w:rFonts w:eastAsia="Arial" w:cs="Arial"/>
          <w:i/>
          <w:iCs/>
          <w:sz w:val="20"/>
          <w:szCs w:val="20"/>
        </w:rPr>
        <w:t>Flowering Plants in Australia</w:t>
      </w:r>
      <w:r w:rsidRPr="619AF9E1">
        <w:rPr>
          <w:rFonts w:eastAsia="Arial" w:cs="Arial"/>
          <w:sz w:val="20"/>
          <w:szCs w:val="20"/>
        </w:rPr>
        <w:t xml:space="preserve">. Rigby, Adelaide, pp. 212–213. </w:t>
      </w:r>
    </w:p>
    <w:p w14:paraId="68E58E4C" w14:textId="4A534BAE"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Trudgen, M.E. &amp; Rye, B.L. (1998). A taxonomic revision of </w:t>
      </w:r>
      <w:r w:rsidRPr="619AF9E1">
        <w:rPr>
          <w:rFonts w:eastAsia="Arial" w:cs="Arial"/>
          <w:i/>
          <w:iCs/>
          <w:sz w:val="20"/>
          <w:szCs w:val="20"/>
        </w:rPr>
        <w:t>Dicrastylis</w:t>
      </w:r>
      <w:r w:rsidRPr="619AF9E1">
        <w:rPr>
          <w:rFonts w:eastAsia="Arial" w:cs="Arial"/>
          <w:sz w:val="20"/>
          <w:szCs w:val="20"/>
        </w:rPr>
        <w:t xml:space="preserve"> sect. </w:t>
      </w:r>
      <w:r w:rsidRPr="619AF9E1">
        <w:rPr>
          <w:rFonts w:eastAsia="Arial" w:cs="Arial"/>
          <w:i/>
          <w:iCs/>
          <w:sz w:val="20"/>
          <w:szCs w:val="20"/>
        </w:rPr>
        <w:t>Dicrastylis</w:t>
      </w:r>
      <w:r w:rsidRPr="619AF9E1">
        <w:rPr>
          <w:rFonts w:eastAsia="Arial" w:cs="Arial"/>
          <w:sz w:val="20"/>
          <w:szCs w:val="20"/>
        </w:rPr>
        <w:t xml:space="preserve"> (Lamiaceae subfamily Chloanthoideae). </w:t>
      </w:r>
      <w:r w:rsidRPr="619AF9E1">
        <w:rPr>
          <w:rFonts w:eastAsia="Arial" w:cs="Arial"/>
          <w:i/>
          <w:iCs/>
          <w:sz w:val="20"/>
          <w:szCs w:val="20"/>
        </w:rPr>
        <w:t>Nuytsia</w:t>
      </w:r>
      <w:r w:rsidRPr="619AF9E1">
        <w:rPr>
          <w:rFonts w:eastAsia="Arial" w:cs="Arial"/>
          <w:sz w:val="20"/>
          <w:szCs w:val="20"/>
        </w:rPr>
        <w:t xml:space="preserve"> 12: 207–228. </w:t>
      </w:r>
      <w:hyperlink r:id="rId100">
        <w:r w:rsidRPr="619AF9E1">
          <w:rPr>
            <w:rStyle w:val="Hyperlink"/>
            <w:rFonts w:eastAsia="Arial" w:cs="Arial"/>
            <w:sz w:val="20"/>
            <w:szCs w:val="20"/>
          </w:rPr>
          <w:t>https://doi.org/10.58828/nuy00297</w:t>
        </w:r>
      </w:hyperlink>
      <w:r w:rsidRPr="619AF9E1">
        <w:rPr>
          <w:rFonts w:eastAsia="Arial" w:cs="Arial"/>
          <w:sz w:val="20"/>
          <w:szCs w:val="20"/>
        </w:rPr>
        <w:t xml:space="preserve"> </w:t>
      </w:r>
    </w:p>
    <w:p w14:paraId="548EE683" w14:textId="1DEEE45A"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Vickery, J.W., Jacobs, S.W.L. &amp; Everett, J. (1986). Taxonomic studies in </w:t>
      </w:r>
      <w:r w:rsidRPr="619AF9E1">
        <w:rPr>
          <w:rFonts w:eastAsia="Arial" w:cs="Arial"/>
          <w:i/>
          <w:iCs/>
          <w:sz w:val="20"/>
          <w:szCs w:val="20"/>
        </w:rPr>
        <w:t>Stipa</w:t>
      </w:r>
      <w:r w:rsidRPr="619AF9E1">
        <w:rPr>
          <w:rFonts w:eastAsia="Arial" w:cs="Arial"/>
          <w:sz w:val="20"/>
          <w:szCs w:val="20"/>
        </w:rPr>
        <w:t xml:space="preserve"> (Poaceae) in Australia. </w:t>
      </w:r>
      <w:r w:rsidRPr="619AF9E1">
        <w:rPr>
          <w:rFonts w:eastAsia="Arial" w:cs="Arial"/>
          <w:i/>
          <w:iCs/>
          <w:sz w:val="20"/>
          <w:szCs w:val="20"/>
        </w:rPr>
        <w:t>Telopea</w:t>
      </w:r>
      <w:r w:rsidRPr="619AF9E1">
        <w:rPr>
          <w:rFonts w:eastAsia="Arial" w:cs="Arial"/>
          <w:sz w:val="20"/>
          <w:szCs w:val="20"/>
        </w:rPr>
        <w:t xml:space="preserve"> 3(1): 1–132. </w:t>
      </w:r>
      <w:hyperlink r:id="rId101">
        <w:r w:rsidRPr="619AF9E1">
          <w:rPr>
            <w:rStyle w:val="Hyperlink"/>
            <w:rFonts w:eastAsia="Arial" w:cs="Arial"/>
            <w:sz w:val="20"/>
            <w:szCs w:val="20"/>
          </w:rPr>
          <w:t>https://doi.org/10.7751/telopea19864701</w:t>
        </w:r>
      </w:hyperlink>
      <w:r w:rsidRPr="619AF9E1">
        <w:rPr>
          <w:rFonts w:eastAsia="Arial" w:cs="Arial"/>
          <w:sz w:val="20"/>
          <w:szCs w:val="20"/>
        </w:rPr>
        <w:t xml:space="preserve"> </w:t>
      </w:r>
    </w:p>
    <w:p w14:paraId="229E799E" w14:textId="03304FF0"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Walsh, N.G. &amp; Albrecht, D.E. (2007). </w:t>
      </w:r>
      <w:r w:rsidRPr="619AF9E1">
        <w:rPr>
          <w:rFonts w:eastAsia="Arial" w:cs="Arial"/>
          <w:i/>
          <w:iCs/>
          <w:sz w:val="20"/>
          <w:szCs w:val="20"/>
        </w:rPr>
        <w:t>Lobelia cleistogamoides</w:t>
      </w:r>
      <w:r w:rsidRPr="619AF9E1">
        <w:rPr>
          <w:rFonts w:eastAsia="Arial" w:cs="Arial"/>
          <w:sz w:val="20"/>
          <w:szCs w:val="20"/>
        </w:rPr>
        <w:t xml:space="preserve"> (Campanulaceae, subfamily Lobelioideae, </w:t>
      </w:r>
      <w:r w:rsidRPr="619AF9E1">
        <w:rPr>
          <w:rFonts w:eastAsia="Arial" w:cs="Arial"/>
          <w:i/>
          <w:iCs/>
          <w:sz w:val="20"/>
          <w:szCs w:val="20"/>
        </w:rPr>
        <w:t>Lobelia</w:t>
      </w:r>
      <w:r w:rsidRPr="619AF9E1">
        <w:rPr>
          <w:rFonts w:eastAsia="Arial" w:cs="Arial"/>
          <w:sz w:val="20"/>
          <w:szCs w:val="20"/>
        </w:rPr>
        <w:t xml:space="preserve"> sect. </w:t>
      </w:r>
      <w:r w:rsidRPr="619AF9E1">
        <w:rPr>
          <w:rFonts w:eastAsia="Arial" w:cs="Arial"/>
          <w:i/>
          <w:iCs/>
          <w:sz w:val="20"/>
          <w:szCs w:val="20"/>
        </w:rPr>
        <w:t>Holopogon</w:t>
      </w:r>
      <w:r w:rsidRPr="619AF9E1">
        <w:rPr>
          <w:rFonts w:eastAsia="Arial" w:cs="Arial"/>
          <w:sz w:val="20"/>
          <w:szCs w:val="20"/>
        </w:rPr>
        <w:t xml:space="preserve">), a new species related to </w:t>
      </w:r>
      <w:r w:rsidRPr="619AF9E1">
        <w:rPr>
          <w:rFonts w:eastAsia="Arial" w:cs="Arial"/>
          <w:i/>
          <w:iCs/>
          <w:sz w:val="20"/>
          <w:szCs w:val="20"/>
        </w:rPr>
        <w:t>L. heterophylla</w:t>
      </w:r>
      <w:r w:rsidRPr="619AF9E1">
        <w:rPr>
          <w:rFonts w:eastAsia="Arial" w:cs="Arial"/>
          <w:sz w:val="20"/>
          <w:szCs w:val="20"/>
        </w:rPr>
        <w:t xml:space="preserve"> from Western Australia and South Australia. </w:t>
      </w:r>
      <w:r w:rsidRPr="619AF9E1">
        <w:rPr>
          <w:rFonts w:eastAsia="Arial" w:cs="Arial"/>
          <w:i/>
          <w:iCs/>
          <w:sz w:val="20"/>
          <w:szCs w:val="20"/>
        </w:rPr>
        <w:t>Nuytsia</w:t>
      </w:r>
      <w:r w:rsidRPr="619AF9E1">
        <w:rPr>
          <w:rFonts w:eastAsia="Arial" w:cs="Arial"/>
          <w:sz w:val="20"/>
          <w:szCs w:val="20"/>
        </w:rPr>
        <w:t xml:space="preserve"> 17: 397–402. </w:t>
      </w:r>
      <w:hyperlink r:id="rId102">
        <w:r w:rsidRPr="619AF9E1">
          <w:rPr>
            <w:rStyle w:val="Hyperlink"/>
            <w:rFonts w:eastAsia="Arial" w:cs="Arial"/>
            <w:sz w:val="20"/>
            <w:szCs w:val="20"/>
          </w:rPr>
          <w:t>https://doi.org/10.58828/nuy00499</w:t>
        </w:r>
      </w:hyperlink>
      <w:r w:rsidRPr="619AF9E1">
        <w:rPr>
          <w:rFonts w:eastAsia="Arial" w:cs="Arial"/>
          <w:sz w:val="20"/>
          <w:szCs w:val="20"/>
        </w:rPr>
        <w:t xml:space="preserve"> </w:t>
      </w:r>
    </w:p>
    <w:p w14:paraId="0A387FCF" w14:textId="4F9A6EE2"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Walsh, N.G., Albrecht, D.E. &amp; Knox, E.B. (2010). </w:t>
      </w:r>
      <w:r w:rsidRPr="00AB3B12">
        <w:rPr>
          <w:rFonts w:eastAsia="Arial" w:cs="Arial"/>
          <w:sz w:val="20"/>
          <w:szCs w:val="20"/>
        </w:rPr>
        <w:t xml:space="preserve">Notes and new taxa in </w:t>
      </w:r>
      <w:r w:rsidRPr="00AB3B12">
        <w:rPr>
          <w:rFonts w:eastAsia="Arial" w:cs="Arial"/>
          <w:i/>
          <w:iCs/>
          <w:sz w:val="20"/>
          <w:szCs w:val="20"/>
        </w:rPr>
        <w:t>Lobelia</w:t>
      </w:r>
      <w:r w:rsidRPr="00AB3B12">
        <w:rPr>
          <w:rFonts w:eastAsia="Arial" w:cs="Arial"/>
          <w:sz w:val="20"/>
          <w:szCs w:val="20"/>
        </w:rPr>
        <w:t xml:space="preserve"> sect. </w:t>
      </w:r>
      <w:r w:rsidRPr="00AB3B12">
        <w:rPr>
          <w:rFonts w:eastAsia="Arial" w:cs="Arial"/>
          <w:i/>
          <w:iCs/>
          <w:sz w:val="20"/>
          <w:szCs w:val="20"/>
        </w:rPr>
        <w:t>Holopogon</w:t>
      </w:r>
      <w:r w:rsidRPr="00AB3B12">
        <w:rPr>
          <w:rFonts w:eastAsia="Arial" w:cs="Arial"/>
          <w:sz w:val="20"/>
          <w:szCs w:val="20"/>
        </w:rPr>
        <w:t xml:space="preserve"> (Campanulaceae: Lobelioideae)</w:t>
      </w:r>
      <w:r w:rsidRPr="619AF9E1">
        <w:rPr>
          <w:rFonts w:eastAsia="Arial" w:cs="Arial"/>
          <w:sz w:val="20"/>
          <w:szCs w:val="20"/>
        </w:rPr>
        <w:t xml:space="preserve">. </w:t>
      </w:r>
      <w:r w:rsidRPr="619AF9E1">
        <w:rPr>
          <w:rFonts w:eastAsia="Arial" w:cs="Arial"/>
          <w:i/>
          <w:iCs/>
          <w:sz w:val="20"/>
          <w:szCs w:val="20"/>
        </w:rPr>
        <w:t>Muelleria</w:t>
      </w:r>
      <w:r w:rsidRPr="619AF9E1">
        <w:rPr>
          <w:rFonts w:eastAsia="Arial" w:cs="Arial"/>
          <w:sz w:val="20"/>
          <w:szCs w:val="20"/>
        </w:rPr>
        <w:t xml:space="preserve"> 28(2): 146–162. </w:t>
      </w:r>
      <w:hyperlink r:id="rId103" w:history="1">
        <w:r w:rsidR="00AB3B12" w:rsidRPr="00AB3B12">
          <w:rPr>
            <w:rStyle w:val="Hyperlink"/>
            <w:rFonts w:eastAsia="Arial" w:cs="Arial"/>
            <w:sz w:val="20"/>
            <w:szCs w:val="20"/>
          </w:rPr>
          <w:t>https://www.biodiversitylibrary.org/part/292504</w:t>
        </w:r>
      </w:hyperlink>
    </w:p>
    <w:p w14:paraId="0E25E4E7" w14:textId="4345F8C9"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Western Australian Herbarium (1998). Florabase—the Western Australian Flora. </w:t>
      </w:r>
      <w:r w:rsidRPr="619AF9E1">
        <w:rPr>
          <w:rFonts w:eastAsia="Arial" w:cs="Arial"/>
          <w:i/>
          <w:iCs/>
          <w:sz w:val="20"/>
          <w:szCs w:val="20"/>
        </w:rPr>
        <w:t>Department of Biodiversity, Conservation and Attractions</w:t>
      </w:r>
      <w:r w:rsidRPr="619AF9E1">
        <w:rPr>
          <w:rFonts w:eastAsia="Arial" w:cs="Arial"/>
          <w:sz w:val="20"/>
          <w:szCs w:val="20"/>
        </w:rPr>
        <w:t xml:space="preserve">. </w:t>
      </w:r>
      <w:hyperlink r:id="rId104">
        <w:r w:rsidRPr="619AF9E1">
          <w:rPr>
            <w:rStyle w:val="Hyperlink"/>
            <w:rFonts w:eastAsia="Arial" w:cs="Arial"/>
            <w:sz w:val="20"/>
            <w:szCs w:val="20"/>
          </w:rPr>
          <w:t>https://florabase.dbca.wa.gov.au/</w:t>
        </w:r>
      </w:hyperlink>
      <w:r w:rsidRPr="619AF9E1">
        <w:rPr>
          <w:rFonts w:eastAsia="Arial" w:cs="Arial"/>
          <w:sz w:val="20"/>
          <w:szCs w:val="20"/>
        </w:rPr>
        <w:t xml:space="preserve"> </w:t>
      </w:r>
      <w:r w:rsidR="31CF610E" w:rsidRPr="619AF9E1">
        <w:rPr>
          <w:rFonts w:eastAsia="Arial" w:cs="Arial"/>
          <w:sz w:val="20"/>
          <w:szCs w:val="20"/>
        </w:rPr>
        <w:t xml:space="preserve">[accessed 15 </w:t>
      </w:r>
      <w:r w:rsidRPr="619AF9E1">
        <w:rPr>
          <w:rFonts w:eastAsia="Arial" w:cs="Arial"/>
          <w:sz w:val="20"/>
          <w:szCs w:val="20"/>
        </w:rPr>
        <w:t>October 2024</w:t>
      </w:r>
      <w:r w:rsidR="0C34BF01" w:rsidRPr="619AF9E1">
        <w:rPr>
          <w:rFonts w:eastAsia="Arial" w:cs="Arial"/>
          <w:sz w:val="20"/>
          <w:szCs w:val="20"/>
        </w:rPr>
        <w:t>]</w:t>
      </w:r>
    </w:p>
    <w:p w14:paraId="5CAB6814" w14:textId="77777777" w:rsidR="18CBF7A6" w:rsidRDefault="18CBF7A6" w:rsidP="619AF9E1">
      <w:pPr>
        <w:ind w:left="288" w:hanging="288"/>
        <w:jc w:val="both"/>
        <w:rPr>
          <w:rStyle w:val="Hyperlink"/>
          <w:rFonts w:eastAsia="Arial" w:cs="Arial"/>
          <w:sz w:val="20"/>
          <w:szCs w:val="20"/>
        </w:rPr>
      </w:pPr>
      <w:r w:rsidRPr="619AF9E1">
        <w:rPr>
          <w:rFonts w:eastAsia="Arial" w:cs="Arial"/>
          <w:sz w:val="20"/>
          <w:szCs w:val="20"/>
        </w:rPr>
        <w:t xml:space="preserve">Weber, J.Z. (1981). A taxonomic revision of </w:t>
      </w:r>
      <w:r w:rsidRPr="619AF9E1">
        <w:rPr>
          <w:rFonts w:eastAsia="Arial" w:cs="Arial"/>
          <w:i/>
          <w:iCs/>
          <w:sz w:val="20"/>
          <w:szCs w:val="20"/>
        </w:rPr>
        <w:t>Cassytha</w:t>
      </w:r>
      <w:r w:rsidRPr="619AF9E1">
        <w:rPr>
          <w:rFonts w:eastAsia="Arial" w:cs="Arial"/>
          <w:sz w:val="20"/>
          <w:szCs w:val="20"/>
        </w:rPr>
        <w:t xml:space="preserve"> (Lauraceae) in Australia. </w:t>
      </w:r>
      <w:r w:rsidRPr="619AF9E1">
        <w:rPr>
          <w:rFonts w:eastAsia="Arial" w:cs="Arial"/>
          <w:i/>
          <w:iCs/>
          <w:sz w:val="20"/>
          <w:szCs w:val="20"/>
        </w:rPr>
        <w:t xml:space="preserve">Journal of the Adelaide Botanic Gardens </w:t>
      </w:r>
      <w:r w:rsidRPr="619AF9E1">
        <w:rPr>
          <w:rFonts w:eastAsia="Arial" w:cs="Arial"/>
          <w:sz w:val="20"/>
          <w:szCs w:val="20"/>
        </w:rPr>
        <w:t xml:space="preserve">3: 187–262. </w:t>
      </w:r>
      <w:hyperlink r:id="rId105">
        <w:r w:rsidRPr="619AF9E1">
          <w:rPr>
            <w:rStyle w:val="Hyperlink"/>
            <w:rFonts w:eastAsia="Arial" w:cs="Arial"/>
            <w:sz w:val="20"/>
            <w:szCs w:val="20"/>
          </w:rPr>
          <w:t>https://www.jstor.org/stable/23872351</w:t>
        </w:r>
      </w:hyperlink>
    </w:p>
    <w:p w14:paraId="5AA7F48D" w14:textId="43A0CC63" w:rsidR="027C8730" w:rsidRDefault="027C8730" w:rsidP="00336684">
      <w:pPr>
        <w:ind w:left="289" w:hanging="289"/>
        <w:jc w:val="both"/>
        <w:rPr>
          <w:rStyle w:val="Hyperlink"/>
          <w:rFonts w:eastAsia="Arial" w:cs="Arial"/>
          <w:color w:val="auto"/>
          <w:sz w:val="20"/>
          <w:szCs w:val="20"/>
          <w:u w:val="none"/>
        </w:rPr>
      </w:pPr>
      <w:r w:rsidRPr="619AF9E1">
        <w:rPr>
          <w:rStyle w:val="Hyperlink"/>
          <w:rFonts w:eastAsia="Arial" w:cs="Arial"/>
          <w:color w:val="auto"/>
          <w:sz w:val="20"/>
          <w:szCs w:val="20"/>
          <w:u w:val="none"/>
        </w:rPr>
        <w:t xml:space="preserve">Weston, P.H. (1994). </w:t>
      </w:r>
      <w:r w:rsidRPr="004730EB">
        <w:rPr>
          <w:rFonts w:eastAsia="Arial" w:cs="Arial"/>
          <w:sz w:val="20"/>
          <w:szCs w:val="20"/>
        </w:rPr>
        <w:t>The Western Australian species of subtribe Persooniinae (Proteaceae: Persoonioideae: Persoonieae)</w:t>
      </w:r>
      <w:r w:rsidRPr="619AF9E1">
        <w:rPr>
          <w:rStyle w:val="Hyperlink"/>
          <w:rFonts w:eastAsia="Arial" w:cs="Arial"/>
          <w:color w:val="auto"/>
          <w:sz w:val="20"/>
          <w:szCs w:val="20"/>
          <w:u w:val="none"/>
        </w:rPr>
        <w:t xml:space="preserve">. </w:t>
      </w:r>
      <w:r w:rsidRPr="619AF9E1">
        <w:rPr>
          <w:rStyle w:val="Hyperlink"/>
          <w:rFonts w:eastAsia="Arial" w:cs="Arial"/>
          <w:i/>
          <w:iCs/>
          <w:color w:val="auto"/>
          <w:sz w:val="20"/>
          <w:szCs w:val="20"/>
          <w:u w:val="none"/>
        </w:rPr>
        <w:t>Telopea</w:t>
      </w:r>
      <w:r w:rsidRPr="619AF9E1">
        <w:rPr>
          <w:rStyle w:val="Hyperlink"/>
          <w:rFonts w:eastAsia="Arial" w:cs="Arial"/>
          <w:color w:val="auto"/>
          <w:sz w:val="20"/>
          <w:szCs w:val="20"/>
          <w:u w:val="none"/>
        </w:rPr>
        <w:t xml:space="preserve"> 6(1): 51–165.</w:t>
      </w:r>
      <w:r w:rsidR="00022497">
        <w:rPr>
          <w:rStyle w:val="Hyperlink"/>
          <w:rFonts w:eastAsia="Arial" w:cs="Arial"/>
          <w:color w:val="auto"/>
          <w:sz w:val="20"/>
          <w:szCs w:val="20"/>
          <w:u w:val="none"/>
        </w:rPr>
        <w:t xml:space="preserve">   </w:t>
      </w:r>
      <w:hyperlink r:id="rId106" w:history="1">
        <w:r w:rsidR="004730EB" w:rsidRPr="007E17C2">
          <w:rPr>
            <w:rStyle w:val="Hyperlink"/>
            <w:rFonts w:eastAsia="Arial" w:cs="Arial"/>
            <w:sz w:val="20"/>
            <w:szCs w:val="20"/>
          </w:rPr>
          <w:t>https://www.biodiversitylibrary.org/page/57837525</w:t>
        </w:r>
      </w:hyperlink>
    </w:p>
    <w:p w14:paraId="23104A05" w14:textId="7775AE14"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Weston, P.H. (1995). </w:t>
      </w:r>
      <w:r w:rsidRPr="619AF9E1">
        <w:rPr>
          <w:rFonts w:eastAsia="Arial" w:cs="Arial"/>
          <w:i/>
          <w:iCs/>
          <w:sz w:val="20"/>
          <w:szCs w:val="20"/>
        </w:rPr>
        <w:t>Persoonia</w:t>
      </w:r>
      <w:r w:rsidRPr="619AF9E1">
        <w:rPr>
          <w:rFonts w:eastAsia="Arial" w:cs="Arial"/>
          <w:sz w:val="20"/>
          <w:szCs w:val="20"/>
        </w:rPr>
        <w:t xml:space="preserve">. </w:t>
      </w:r>
      <w:r w:rsidRPr="004730EB">
        <w:rPr>
          <w:rFonts w:eastAsia="Arial" w:cs="Arial"/>
          <w:i/>
          <w:iCs/>
          <w:sz w:val="20"/>
          <w:szCs w:val="20"/>
        </w:rPr>
        <w:t>Flora of Australia</w:t>
      </w:r>
      <w:r w:rsidRPr="004730EB">
        <w:rPr>
          <w:rFonts w:eastAsia="Arial" w:cs="Arial"/>
          <w:sz w:val="20"/>
          <w:szCs w:val="20"/>
        </w:rPr>
        <w:t xml:space="preserve"> 16</w:t>
      </w:r>
      <w:r w:rsidRPr="619AF9E1">
        <w:rPr>
          <w:rFonts w:eastAsia="Arial" w:cs="Arial"/>
          <w:sz w:val="20"/>
          <w:szCs w:val="20"/>
        </w:rPr>
        <w:t xml:space="preserve">: 50–125. </w:t>
      </w:r>
      <w:hyperlink r:id="rId107" w:history="1">
        <w:r w:rsidR="004730EB" w:rsidRPr="004730EB">
          <w:rPr>
            <w:rStyle w:val="Hyperlink"/>
            <w:rFonts w:eastAsia="Arial" w:cs="Arial"/>
            <w:sz w:val="20"/>
            <w:szCs w:val="20"/>
          </w:rPr>
          <w:t>https://www.dcceew.gov.au/science-research/abrs/publications/flora-of-australia/vol16</w:t>
        </w:r>
      </w:hyperlink>
    </w:p>
    <w:p w14:paraId="2436234F" w14:textId="66DE390E" w:rsidR="5AA93271" w:rsidRDefault="5AA93271" w:rsidP="00336684">
      <w:pPr>
        <w:ind w:left="289" w:hanging="289"/>
        <w:jc w:val="both"/>
        <w:rPr>
          <w:rStyle w:val="Hyperlink"/>
          <w:rFonts w:eastAsia="Arial" w:cs="Arial"/>
          <w:color w:val="auto"/>
          <w:sz w:val="20"/>
          <w:szCs w:val="20"/>
          <w:u w:val="none"/>
        </w:rPr>
      </w:pPr>
      <w:r w:rsidRPr="619AF9E1">
        <w:rPr>
          <w:rStyle w:val="Hyperlink"/>
          <w:rFonts w:eastAsia="Arial" w:cs="Arial"/>
          <w:color w:val="auto"/>
          <w:sz w:val="20"/>
          <w:szCs w:val="20"/>
          <w:u w:val="none"/>
        </w:rPr>
        <w:t>Wilkins, C.F. &amp; Whitlock, B.A. (201</w:t>
      </w:r>
      <w:r w:rsidR="00F96863">
        <w:rPr>
          <w:rStyle w:val="Hyperlink"/>
          <w:rFonts w:eastAsia="Arial" w:cs="Arial"/>
          <w:color w:val="auto"/>
          <w:sz w:val="20"/>
          <w:szCs w:val="20"/>
          <w:u w:val="none"/>
        </w:rPr>
        <w:t>6</w:t>
      </w:r>
      <w:r w:rsidRPr="619AF9E1">
        <w:rPr>
          <w:rStyle w:val="Hyperlink"/>
          <w:rFonts w:eastAsia="Arial" w:cs="Arial"/>
          <w:color w:val="auto"/>
          <w:sz w:val="20"/>
          <w:szCs w:val="20"/>
          <w:u w:val="none"/>
        </w:rPr>
        <w:t xml:space="preserve">). </w:t>
      </w:r>
      <w:r w:rsidRPr="004730EB">
        <w:rPr>
          <w:rFonts w:eastAsia="Arial" w:cs="Arial"/>
          <w:i/>
          <w:iCs/>
          <w:sz w:val="20"/>
          <w:szCs w:val="20"/>
        </w:rPr>
        <w:t>Seringia</w:t>
      </w:r>
      <w:r w:rsidRPr="004730EB">
        <w:rPr>
          <w:rFonts w:eastAsia="Arial" w:cs="Arial"/>
          <w:sz w:val="20"/>
          <w:szCs w:val="20"/>
        </w:rPr>
        <w:t xml:space="preserve"> revised to include </w:t>
      </w:r>
      <w:r w:rsidRPr="004730EB">
        <w:rPr>
          <w:rFonts w:eastAsia="Arial" w:cs="Arial"/>
          <w:i/>
          <w:iCs/>
          <w:sz w:val="20"/>
          <w:szCs w:val="20"/>
        </w:rPr>
        <w:t>Keraudrenia</w:t>
      </w:r>
      <w:r w:rsidRPr="004730EB">
        <w:rPr>
          <w:rFonts w:eastAsia="Arial" w:cs="Arial"/>
          <w:sz w:val="20"/>
          <w:szCs w:val="20"/>
        </w:rPr>
        <w:t xml:space="preserve"> (Lasiopetaleae: Malvaceae s.l.)</w:t>
      </w:r>
      <w:r w:rsidRPr="619AF9E1">
        <w:rPr>
          <w:rStyle w:val="Hyperlink"/>
          <w:rFonts w:eastAsia="Arial" w:cs="Arial"/>
          <w:color w:val="auto"/>
          <w:sz w:val="20"/>
          <w:szCs w:val="20"/>
          <w:u w:val="none"/>
        </w:rPr>
        <w:t xml:space="preserve">. </w:t>
      </w:r>
      <w:r w:rsidRPr="619AF9E1">
        <w:rPr>
          <w:rStyle w:val="Hyperlink"/>
          <w:rFonts w:eastAsia="Arial" w:cs="Arial"/>
          <w:i/>
          <w:iCs/>
          <w:color w:val="auto"/>
          <w:sz w:val="20"/>
          <w:szCs w:val="20"/>
          <w:u w:val="none"/>
        </w:rPr>
        <w:t>Australian Systematic Botany</w:t>
      </w:r>
      <w:r w:rsidRPr="619AF9E1">
        <w:rPr>
          <w:rStyle w:val="Hyperlink"/>
          <w:rFonts w:eastAsia="Arial" w:cs="Arial"/>
          <w:color w:val="auto"/>
          <w:sz w:val="20"/>
          <w:szCs w:val="20"/>
          <w:u w:val="none"/>
        </w:rPr>
        <w:t xml:space="preserve"> 28: 265–325.</w:t>
      </w:r>
      <w:r w:rsidRPr="619AF9E1">
        <w:rPr>
          <w:rFonts w:eastAsia="Arial" w:cs="Arial"/>
          <w:sz w:val="20"/>
          <w:szCs w:val="20"/>
        </w:rPr>
        <w:t xml:space="preserve"> </w:t>
      </w:r>
      <w:hyperlink r:id="rId108" w:history="1">
        <w:r w:rsidR="004730EB" w:rsidRPr="004730EB">
          <w:rPr>
            <w:rStyle w:val="Hyperlink"/>
            <w:rFonts w:eastAsia="Arial" w:cs="Arial"/>
            <w:sz w:val="20"/>
            <w:szCs w:val="20"/>
          </w:rPr>
          <w:t>https://doi.org/10.1071/SB15028</w:t>
        </w:r>
      </w:hyperlink>
    </w:p>
    <w:p w14:paraId="7AEAE032" w14:textId="0FDE5B1B"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Williams, A.R. (2022). </w:t>
      </w:r>
      <w:r w:rsidRPr="619AF9E1">
        <w:rPr>
          <w:rFonts w:eastAsia="Arial" w:cs="Arial"/>
          <w:i/>
          <w:iCs/>
          <w:sz w:val="20"/>
          <w:szCs w:val="20"/>
        </w:rPr>
        <w:t>Austrostipa</w:t>
      </w:r>
      <w:r w:rsidRPr="619AF9E1">
        <w:rPr>
          <w:rFonts w:eastAsia="Arial" w:cs="Arial"/>
          <w:sz w:val="20"/>
          <w:szCs w:val="20"/>
        </w:rPr>
        <w:t xml:space="preserve"> (Poaceae) in Western Australia: new species, new records, keys, and character notes. </w:t>
      </w:r>
      <w:r w:rsidRPr="619AF9E1">
        <w:rPr>
          <w:rFonts w:eastAsia="Arial" w:cs="Arial"/>
          <w:i/>
          <w:iCs/>
          <w:sz w:val="20"/>
          <w:szCs w:val="20"/>
        </w:rPr>
        <w:t>Nuytsia</w:t>
      </w:r>
      <w:r w:rsidRPr="619AF9E1">
        <w:rPr>
          <w:rFonts w:eastAsia="Arial" w:cs="Arial"/>
          <w:sz w:val="20"/>
          <w:szCs w:val="20"/>
        </w:rPr>
        <w:t xml:space="preserve"> 33: 39–101. </w:t>
      </w:r>
      <w:hyperlink r:id="rId109">
        <w:r w:rsidRPr="619AF9E1">
          <w:rPr>
            <w:rStyle w:val="Hyperlink"/>
            <w:rFonts w:eastAsia="Arial" w:cs="Arial"/>
            <w:sz w:val="20"/>
            <w:szCs w:val="20"/>
          </w:rPr>
          <w:t>https://doi.org/10.58828/nuy01022</w:t>
        </w:r>
      </w:hyperlink>
      <w:r w:rsidRPr="619AF9E1">
        <w:rPr>
          <w:rFonts w:eastAsia="Arial" w:cs="Arial"/>
          <w:sz w:val="20"/>
          <w:szCs w:val="20"/>
        </w:rPr>
        <w:t xml:space="preserve"> </w:t>
      </w:r>
    </w:p>
    <w:p w14:paraId="04D1CA78" w14:textId="6942DCC9"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Wilson, K.L. (1983). Cyperaceae. </w:t>
      </w:r>
      <w:r w:rsidRPr="619AF9E1">
        <w:rPr>
          <w:rFonts w:eastAsia="Arial" w:cs="Arial"/>
          <w:i/>
          <w:iCs/>
          <w:sz w:val="20"/>
          <w:szCs w:val="20"/>
        </w:rPr>
        <w:t>In</w:t>
      </w:r>
      <w:r w:rsidRPr="619AF9E1">
        <w:rPr>
          <w:rFonts w:eastAsia="Arial" w:cs="Arial"/>
          <w:sz w:val="20"/>
          <w:szCs w:val="20"/>
        </w:rPr>
        <w:t xml:space="preserve">: B.D. Morley &amp; H.R. Toelken (eds.) </w:t>
      </w:r>
      <w:r w:rsidRPr="619AF9E1">
        <w:rPr>
          <w:rFonts w:eastAsia="Arial" w:cs="Arial"/>
          <w:i/>
          <w:iCs/>
          <w:sz w:val="20"/>
          <w:szCs w:val="20"/>
        </w:rPr>
        <w:t>Flowering Plants in Australia</w:t>
      </w:r>
      <w:r w:rsidRPr="619AF9E1">
        <w:rPr>
          <w:rFonts w:eastAsia="Arial" w:cs="Arial"/>
          <w:sz w:val="20"/>
          <w:szCs w:val="20"/>
        </w:rPr>
        <w:t xml:space="preserve">. Rigby, Adelaide, pp. 364–368. </w:t>
      </w:r>
    </w:p>
    <w:p w14:paraId="1F9B2AB1" w14:textId="11726BB1"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Wilson, P.G. (1984). </w:t>
      </w:r>
      <w:r w:rsidRPr="619AF9E1">
        <w:rPr>
          <w:rFonts w:eastAsia="Arial" w:cs="Arial"/>
          <w:i/>
          <w:iCs/>
          <w:sz w:val="20"/>
          <w:szCs w:val="20"/>
        </w:rPr>
        <w:t>Enchylaena</w:t>
      </w:r>
      <w:r w:rsidRPr="619AF9E1">
        <w:rPr>
          <w:rFonts w:eastAsia="Arial" w:cs="Arial"/>
          <w:sz w:val="20"/>
          <w:szCs w:val="20"/>
        </w:rPr>
        <w:t xml:space="preserve">. </w:t>
      </w:r>
      <w:r w:rsidRPr="619AF9E1">
        <w:rPr>
          <w:rFonts w:eastAsia="Arial" w:cs="Arial"/>
          <w:i/>
          <w:iCs/>
          <w:sz w:val="20"/>
          <w:szCs w:val="20"/>
        </w:rPr>
        <w:t>Flora of Australia</w:t>
      </w:r>
      <w:r w:rsidRPr="619AF9E1">
        <w:rPr>
          <w:rFonts w:eastAsia="Arial" w:cs="Arial"/>
          <w:sz w:val="20"/>
          <w:szCs w:val="20"/>
        </w:rPr>
        <w:t xml:space="preserve"> 4: 213–215. </w:t>
      </w:r>
      <w:hyperlink r:id="rId110" w:history="1">
        <w:r w:rsidR="00A13E9E" w:rsidRPr="007C2821">
          <w:rPr>
            <w:rStyle w:val="Hyperlink"/>
            <w:rFonts w:eastAsia="Arial" w:cs="Arial"/>
            <w:sz w:val="20"/>
            <w:szCs w:val="20"/>
          </w:rPr>
          <w:t>https://www.dcceew.gov.au/science-research/abrs/publications/flora-of-australia/vol04</w:t>
        </w:r>
      </w:hyperlink>
    </w:p>
    <w:p w14:paraId="498D7C75" w14:textId="149DF65C"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Wilson, P.G. (1989). A revision of the genus </w:t>
      </w:r>
      <w:r w:rsidRPr="619AF9E1">
        <w:rPr>
          <w:rFonts w:eastAsia="Arial" w:cs="Arial"/>
          <w:i/>
          <w:iCs/>
          <w:sz w:val="20"/>
          <w:szCs w:val="20"/>
        </w:rPr>
        <w:t>Hyalosperma</w:t>
      </w:r>
      <w:r w:rsidRPr="619AF9E1">
        <w:rPr>
          <w:rFonts w:eastAsia="Arial" w:cs="Arial"/>
          <w:sz w:val="20"/>
          <w:szCs w:val="20"/>
        </w:rPr>
        <w:t xml:space="preserve"> (Asteraceae: Inuleae: Gnaphaliinae). </w:t>
      </w:r>
      <w:r w:rsidRPr="619AF9E1">
        <w:rPr>
          <w:rFonts w:eastAsia="Arial" w:cs="Arial"/>
          <w:i/>
          <w:iCs/>
          <w:sz w:val="20"/>
          <w:szCs w:val="20"/>
        </w:rPr>
        <w:t>Nuytsia</w:t>
      </w:r>
      <w:r w:rsidRPr="619AF9E1">
        <w:rPr>
          <w:rFonts w:eastAsia="Arial" w:cs="Arial"/>
          <w:sz w:val="20"/>
          <w:szCs w:val="20"/>
        </w:rPr>
        <w:t xml:space="preserve"> 7: 75–101. </w:t>
      </w:r>
      <w:hyperlink r:id="rId111">
        <w:r w:rsidRPr="619AF9E1">
          <w:rPr>
            <w:rStyle w:val="Hyperlink"/>
            <w:rFonts w:eastAsia="Arial" w:cs="Arial"/>
            <w:sz w:val="20"/>
            <w:szCs w:val="20"/>
          </w:rPr>
          <w:t>https://doi.org/10.58828/nuy00153</w:t>
        </w:r>
      </w:hyperlink>
      <w:r w:rsidRPr="619AF9E1">
        <w:rPr>
          <w:rFonts w:eastAsia="Arial" w:cs="Arial"/>
          <w:sz w:val="20"/>
          <w:szCs w:val="20"/>
        </w:rPr>
        <w:t xml:space="preserve"> </w:t>
      </w:r>
    </w:p>
    <w:p w14:paraId="4CD46E4E" w14:textId="4F5C41CA" w:rsidR="2126A56E" w:rsidRDefault="2126A56E" w:rsidP="619AF9E1">
      <w:pPr>
        <w:spacing w:line="259" w:lineRule="auto"/>
        <w:ind w:left="288" w:hanging="288"/>
        <w:jc w:val="both"/>
        <w:rPr>
          <w:rFonts w:eastAsia="Arial" w:cs="Arial"/>
          <w:sz w:val="20"/>
          <w:szCs w:val="20"/>
        </w:rPr>
      </w:pPr>
      <w:r w:rsidRPr="619AF9E1">
        <w:rPr>
          <w:rFonts w:eastAsia="Arial" w:cs="Arial"/>
          <w:sz w:val="20"/>
          <w:szCs w:val="20"/>
        </w:rPr>
        <w:t xml:space="preserve">Wilson, P.G. (1992). The classification of the genus </w:t>
      </w:r>
      <w:r w:rsidRPr="619AF9E1">
        <w:rPr>
          <w:rFonts w:eastAsia="Arial" w:cs="Arial"/>
          <w:i/>
          <w:iCs/>
          <w:sz w:val="20"/>
          <w:szCs w:val="20"/>
        </w:rPr>
        <w:t>Waitzia</w:t>
      </w:r>
      <w:r w:rsidRPr="619AF9E1">
        <w:rPr>
          <w:rFonts w:eastAsia="Arial" w:cs="Arial"/>
          <w:sz w:val="20"/>
          <w:szCs w:val="20"/>
        </w:rPr>
        <w:t xml:space="preserve"> Wendl. (Asteraceae: Gnaphalieae). </w:t>
      </w:r>
      <w:r w:rsidRPr="619AF9E1">
        <w:rPr>
          <w:rFonts w:eastAsia="Arial" w:cs="Arial"/>
          <w:i/>
          <w:iCs/>
          <w:sz w:val="20"/>
          <w:szCs w:val="20"/>
        </w:rPr>
        <w:t>Nuytsia</w:t>
      </w:r>
      <w:r w:rsidRPr="619AF9E1">
        <w:rPr>
          <w:rFonts w:eastAsia="Arial" w:cs="Arial"/>
          <w:sz w:val="20"/>
          <w:szCs w:val="20"/>
        </w:rPr>
        <w:t xml:space="preserve"> 8: 461–477. </w:t>
      </w:r>
      <w:hyperlink r:id="rId112">
        <w:r w:rsidR="7076C2CA" w:rsidRPr="2ED9C278">
          <w:rPr>
            <w:rStyle w:val="Hyperlink"/>
            <w:rFonts w:eastAsia="Arial" w:cs="Arial"/>
            <w:sz w:val="20"/>
            <w:szCs w:val="20"/>
          </w:rPr>
          <w:t>https://doi.org/10.58828/nuy00190</w:t>
        </w:r>
      </w:hyperlink>
    </w:p>
    <w:p w14:paraId="498C28B2" w14:textId="61712C94" w:rsidR="00572D92" w:rsidRDefault="0024637A" w:rsidP="00A4297C">
      <w:pPr>
        <w:pStyle w:val="Heading1"/>
      </w:pPr>
      <w:bookmarkStart w:id="13" w:name="_Toc227323789"/>
      <w:r>
        <w:lastRenderedPageBreak/>
        <w:t>3.</w:t>
      </w:r>
      <w:r>
        <w:tab/>
      </w:r>
      <w:r w:rsidR="007232B1" w:rsidRPr="00B834AA">
        <w:t>Results</w:t>
      </w:r>
      <w:r w:rsidR="007E591B">
        <w:t xml:space="preserve"> and Discussion</w:t>
      </w:r>
      <w:bookmarkEnd w:id="13"/>
    </w:p>
    <w:p w14:paraId="0A6B7B2C" w14:textId="3CBC6A14" w:rsidR="007773DE" w:rsidRPr="00F04331" w:rsidRDefault="00F44BAB" w:rsidP="00010618">
      <w:pPr>
        <w:spacing w:after="240"/>
      </w:pPr>
      <w:r>
        <w:rPr>
          <w:rFonts w:cs="Arial"/>
        </w:rPr>
        <w:t xml:space="preserve">During the ten days of survey, </w:t>
      </w:r>
      <w:r w:rsidR="00900FB4">
        <w:rPr>
          <w:rFonts w:cs="Arial"/>
        </w:rPr>
        <w:t>32</w:t>
      </w:r>
      <w:r w:rsidR="0039115C">
        <w:rPr>
          <w:rFonts w:cs="Arial"/>
        </w:rPr>
        <w:t>6</w:t>
      </w:r>
      <w:r>
        <w:rPr>
          <w:rFonts w:cs="Arial"/>
        </w:rPr>
        <w:t xml:space="preserve"> unique vascular plant taxa </w:t>
      </w:r>
      <w:r w:rsidR="00900FB4">
        <w:rPr>
          <w:rFonts w:cs="Arial"/>
        </w:rPr>
        <w:t>in 61 families</w:t>
      </w:r>
      <w:r>
        <w:rPr>
          <w:rFonts w:cs="Arial"/>
        </w:rPr>
        <w:t xml:space="preserve"> were collected (Appendix 1), and </w:t>
      </w:r>
      <w:r w:rsidR="007F2418">
        <w:rPr>
          <w:rFonts w:cs="Arial"/>
        </w:rPr>
        <w:t>5</w:t>
      </w:r>
      <w:r w:rsidR="008C62AC">
        <w:rPr>
          <w:rFonts w:cs="Arial"/>
        </w:rPr>
        <w:t>3</w:t>
      </w:r>
      <w:r w:rsidR="00697930">
        <w:rPr>
          <w:rFonts w:cs="Arial"/>
        </w:rPr>
        <w:t>3</w:t>
      </w:r>
      <w:r>
        <w:rPr>
          <w:rFonts w:cs="Arial"/>
        </w:rPr>
        <w:t xml:space="preserve"> botanical voucher collections</w:t>
      </w:r>
      <w:r w:rsidR="008C62AC">
        <w:rPr>
          <w:rFonts w:cs="Arial"/>
        </w:rPr>
        <w:t>, and 13 observations</w:t>
      </w:r>
      <w:r>
        <w:rPr>
          <w:rFonts w:cs="Arial"/>
        </w:rPr>
        <w:t xml:space="preserve"> were gathered (Appendix 2)</w:t>
      </w:r>
      <w:r w:rsidR="00EE5ACE">
        <w:rPr>
          <w:rFonts w:cs="Arial"/>
        </w:rPr>
        <w:t>. T</w:t>
      </w:r>
      <w:r>
        <w:rPr>
          <w:rFonts w:cs="Arial"/>
        </w:rPr>
        <w:t>hese have been incorporated into the collections of the Western Australian Herbarium</w:t>
      </w:r>
      <w:r w:rsidR="007F2418">
        <w:rPr>
          <w:rFonts w:cs="Arial"/>
        </w:rPr>
        <w:t>, with duplicates being distribute</w:t>
      </w:r>
      <w:r w:rsidR="007F2418" w:rsidRPr="00925362">
        <w:rPr>
          <w:rFonts w:cs="Arial"/>
        </w:rPr>
        <w:t>d to CANB, A</w:t>
      </w:r>
      <w:r w:rsidR="00077840" w:rsidRPr="00925362">
        <w:rPr>
          <w:rFonts w:cs="Arial"/>
        </w:rPr>
        <w:t xml:space="preserve">D, </w:t>
      </w:r>
      <w:r w:rsidR="001A64C8" w:rsidRPr="00925362">
        <w:rPr>
          <w:rFonts w:cs="Arial"/>
        </w:rPr>
        <w:t>BM</w:t>
      </w:r>
      <w:r w:rsidR="00077840" w:rsidRPr="00925362">
        <w:rPr>
          <w:rFonts w:cs="Arial"/>
        </w:rPr>
        <w:t>, K</w:t>
      </w:r>
      <w:r w:rsidR="001A64C8" w:rsidRPr="00925362">
        <w:rPr>
          <w:rFonts w:cs="Arial"/>
        </w:rPr>
        <w:t xml:space="preserve">, </w:t>
      </w:r>
      <w:r w:rsidR="00724953">
        <w:rPr>
          <w:rFonts w:cs="Arial"/>
        </w:rPr>
        <w:t xml:space="preserve">MO, </w:t>
      </w:r>
      <w:r w:rsidR="001A64C8" w:rsidRPr="00925362">
        <w:rPr>
          <w:rFonts w:cs="Arial"/>
        </w:rPr>
        <w:t xml:space="preserve">NSW, and </w:t>
      </w:r>
      <w:r w:rsidR="00077840" w:rsidRPr="00925362">
        <w:rPr>
          <w:rFonts w:cs="Arial"/>
        </w:rPr>
        <w:t>NY</w:t>
      </w:r>
      <w:r w:rsidR="001A64C8" w:rsidRPr="00925362">
        <w:rPr>
          <w:rFonts w:cs="Arial"/>
        </w:rPr>
        <w:t xml:space="preserve"> (</w:t>
      </w:r>
      <w:r w:rsidR="006E0FA0" w:rsidRPr="00925362">
        <w:rPr>
          <w:rFonts w:cs="Arial"/>
        </w:rPr>
        <w:t>Thiers</w:t>
      </w:r>
      <w:r w:rsidR="001A64C8">
        <w:rPr>
          <w:rFonts w:cs="Arial"/>
        </w:rPr>
        <w:t>, 2025)</w:t>
      </w:r>
      <w:r>
        <w:rPr>
          <w:rFonts w:cs="Arial"/>
        </w:rPr>
        <w:t>. Collections</w:t>
      </w:r>
      <w:r>
        <w:t xml:space="preserve"> records are available via </w:t>
      </w:r>
      <w:hyperlink r:id="rId113">
        <w:r w:rsidRPr="5DB575A6">
          <w:rPr>
            <w:rStyle w:val="Hyperlink"/>
          </w:rPr>
          <w:t>Florabase</w:t>
        </w:r>
      </w:hyperlink>
      <w:r>
        <w:t xml:space="preserve"> and </w:t>
      </w:r>
      <w:hyperlink r:id="rId114">
        <w:r w:rsidR="004730EB">
          <w:rPr>
            <w:rStyle w:val="Hyperlink"/>
            <w:rFonts w:cs="Arial"/>
          </w:rPr>
          <w:t>T</w:t>
        </w:r>
        <w:r w:rsidR="00DD62D6">
          <w:rPr>
            <w:rStyle w:val="Hyperlink"/>
            <w:rFonts w:cs="Arial"/>
          </w:rPr>
          <w:t>he Australasian Virtual Herbarium</w:t>
        </w:r>
      </w:hyperlink>
      <w:r w:rsidRPr="5DB575A6">
        <w:rPr>
          <w:rFonts w:cs="Arial"/>
        </w:rPr>
        <w:t>.</w:t>
      </w:r>
      <w:r w:rsidRPr="1E0B2788">
        <w:rPr>
          <w:rFonts w:cs="Arial"/>
        </w:rPr>
        <w:t xml:space="preserve"> Images of specimens lodged within the Western Australian Herbarium are available online, </w:t>
      </w:r>
      <w:r w:rsidRPr="00925362">
        <w:rPr>
          <w:rFonts w:cs="Arial"/>
        </w:rPr>
        <w:t xml:space="preserve">following the URL </w:t>
      </w:r>
      <w:r w:rsidRPr="00925362">
        <w:rPr>
          <w:rFonts w:cs="Arial"/>
          <w:color w:val="183247"/>
        </w:rPr>
        <w:t xml:space="preserve">https://herbarium.dbca.wa.gov.au/[PERTH number] (e.g. </w:t>
      </w:r>
      <w:hyperlink r:id="rId115" w:history="1">
        <w:r w:rsidR="00925362" w:rsidRPr="00925362">
          <w:rPr>
            <w:rStyle w:val="Hyperlink"/>
            <w:rFonts w:cs="Arial"/>
          </w:rPr>
          <w:t>https://herbarium.dbca.wa.gov.au/PERTH 09737588.jpg</w:t>
        </w:r>
      </w:hyperlink>
      <w:r w:rsidRPr="00925362">
        <w:rPr>
          <w:rFonts w:cs="Arial"/>
          <w:color w:val="183247"/>
        </w:rPr>
        <w:t>)</w:t>
      </w:r>
      <w:r w:rsidR="00010618" w:rsidRPr="00925362">
        <w:rPr>
          <w:rFonts w:cs="Arial"/>
          <w:color w:val="183247"/>
        </w:rPr>
        <w:t>,</w:t>
      </w:r>
      <w:r w:rsidR="00010618">
        <w:rPr>
          <w:rFonts w:cs="Arial"/>
          <w:color w:val="183247"/>
        </w:rPr>
        <w:t xml:space="preserve"> with the PERTH number being given in Appendix 2.</w:t>
      </w:r>
    </w:p>
    <w:p w14:paraId="498C28C5" w14:textId="07D8E648" w:rsidR="007232B1" w:rsidRPr="00B834AA" w:rsidRDefault="00F04331" w:rsidP="00E638F5">
      <w:pPr>
        <w:pStyle w:val="Heading2"/>
      </w:pPr>
      <w:bookmarkStart w:id="14" w:name="_Toc227323790"/>
      <w:r>
        <w:t>3.1</w:t>
      </w:r>
      <w:r w:rsidR="0024637A">
        <w:tab/>
      </w:r>
      <w:r w:rsidR="007232B1" w:rsidRPr="00B834AA">
        <w:t xml:space="preserve">Un-named </w:t>
      </w:r>
      <w:r w:rsidR="00B53E82">
        <w:t xml:space="preserve">or not formalised </w:t>
      </w:r>
      <w:r w:rsidR="007232B1" w:rsidRPr="00B834AA">
        <w:t>taxa</w:t>
      </w:r>
      <w:bookmarkEnd w:id="14"/>
    </w:p>
    <w:p w14:paraId="498C28C7" w14:textId="408F3788" w:rsidR="001550A1" w:rsidRPr="00D06269" w:rsidRDefault="0053400A" w:rsidP="1F5EE6DB">
      <w:pPr>
        <w:keepNext/>
        <w:keepLines/>
        <w:rPr>
          <w:rFonts w:cs="Arial"/>
          <w:u w:val="single"/>
        </w:rPr>
      </w:pPr>
      <w:r>
        <w:t>Eleven (1</w:t>
      </w:r>
      <w:r w:rsidR="40775DC7">
        <w:t>1</w:t>
      </w:r>
      <w:r w:rsidR="56BCE4D8">
        <w:t>)</w:t>
      </w:r>
      <w:r w:rsidR="009A1B93">
        <w:t xml:space="preserve"> collections were made of un-named or currently undescribed and unpublished taxa (Table </w:t>
      </w:r>
      <w:r w:rsidR="00642438">
        <w:t>3</w:t>
      </w:r>
      <w:r w:rsidR="009A1B93">
        <w:t>). These taxa have been collected previously</w:t>
      </w:r>
      <w:r w:rsidR="00197B98">
        <w:t xml:space="preserve"> and are recognized as unique </w:t>
      </w:r>
      <w:r w:rsidR="00FD17A5">
        <w:t xml:space="preserve">entities </w:t>
      </w:r>
      <w:r w:rsidR="009A1B93">
        <w:t>but require further taxonomic research and publication.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87"/>
        <w:gridCol w:w="4587"/>
      </w:tblGrid>
      <w:tr w:rsidR="0024637A" w:rsidRPr="00742269" w14:paraId="498C28C9" w14:textId="77777777" w:rsidTr="4F16FA04">
        <w:trPr>
          <w:trHeight w:val="345"/>
          <w:tblHeader/>
        </w:trPr>
        <w:tc>
          <w:tcPr>
            <w:tcW w:w="5000" w:type="pct"/>
            <w:gridSpan w:val="2"/>
            <w:vAlign w:val="center"/>
          </w:tcPr>
          <w:p w14:paraId="498C28C8" w14:textId="47BB0913" w:rsidR="0024637A" w:rsidRPr="00742269" w:rsidRDefault="6F29D5B4" w:rsidP="6FB7E547">
            <w:pPr>
              <w:keepNext/>
              <w:keepLines/>
              <w:autoSpaceDE w:val="0"/>
              <w:autoSpaceDN w:val="0"/>
              <w:adjustRightInd w:val="0"/>
              <w:spacing w:before="60" w:after="60"/>
              <w:rPr>
                <w:rFonts w:cs="Arial"/>
                <w:b/>
                <w:bCs/>
                <w:sz w:val="20"/>
                <w:szCs w:val="20"/>
              </w:rPr>
            </w:pPr>
            <w:r w:rsidRPr="6FB7E547">
              <w:rPr>
                <w:rFonts w:cs="Arial"/>
                <w:b/>
                <w:bCs/>
                <w:sz w:val="20"/>
                <w:szCs w:val="20"/>
              </w:rPr>
              <w:t xml:space="preserve">Table </w:t>
            </w:r>
            <w:r w:rsidR="00642438">
              <w:rPr>
                <w:rFonts w:cs="Arial"/>
                <w:b/>
                <w:bCs/>
                <w:sz w:val="20"/>
                <w:szCs w:val="20"/>
              </w:rPr>
              <w:t>3</w:t>
            </w:r>
            <w:r w:rsidR="0024637A" w:rsidRPr="6FB7E547">
              <w:rPr>
                <w:rFonts w:cs="Arial"/>
                <w:b/>
                <w:bCs/>
                <w:sz w:val="20"/>
                <w:szCs w:val="20"/>
              </w:rPr>
              <w:t>. Putatively un-named or not formalised taxa</w:t>
            </w:r>
          </w:p>
        </w:tc>
      </w:tr>
      <w:tr w:rsidR="00BC1145" w:rsidRPr="00742269" w14:paraId="498C28CC" w14:textId="77777777" w:rsidTr="4F16FA04">
        <w:trPr>
          <w:trHeight w:val="345"/>
          <w:tblHeader/>
        </w:trPr>
        <w:tc>
          <w:tcPr>
            <w:tcW w:w="2500" w:type="pct"/>
            <w:vAlign w:val="center"/>
          </w:tcPr>
          <w:p w14:paraId="498C28CA" w14:textId="77777777" w:rsidR="00BC1145" w:rsidRPr="00742269" w:rsidRDefault="00BC1145" w:rsidP="00525062">
            <w:pPr>
              <w:keepNext/>
              <w:keepLines/>
              <w:autoSpaceDE w:val="0"/>
              <w:autoSpaceDN w:val="0"/>
              <w:adjustRightInd w:val="0"/>
              <w:spacing w:before="60" w:after="60"/>
              <w:rPr>
                <w:rFonts w:cs="Arial"/>
                <w:b/>
                <w:sz w:val="20"/>
                <w:szCs w:val="20"/>
              </w:rPr>
            </w:pPr>
            <w:r w:rsidRPr="00742269">
              <w:rPr>
                <w:rFonts w:cs="Arial"/>
                <w:b/>
                <w:sz w:val="20"/>
                <w:szCs w:val="20"/>
              </w:rPr>
              <w:t>Taxon</w:t>
            </w:r>
          </w:p>
        </w:tc>
        <w:tc>
          <w:tcPr>
            <w:tcW w:w="2500" w:type="pct"/>
            <w:vAlign w:val="center"/>
          </w:tcPr>
          <w:p w14:paraId="498C28CB" w14:textId="77777777" w:rsidR="00BC1145" w:rsidRPr="00742269" w:rsidRDefault="00BC1145" w:rsidP="00525062">
            <w:pPr>
              <w:keepNext/>
              <w:keepLines/>
              <w:autoSpaceDE w:val="0"/>
              <w:autoSpaceDN w:val="0"/>
              <w:adjustRightInd w:val="0"/>
              <w:spacing w:before="60" w:after="60"/>
              <w:rPr>
                <w:rFonts w:cs="Arial"/>
                <w:b/>
                <w:sz w:val="20"/>
                <w:szCs w:val="20"/>
              </w:rPr>
            </w:pPr>
            <w:r w:rsidRPr="00742269">
              <w:rPr>
                <w:rFonts w:cs="Arial"/>
                <w:b/>
                <w:sz w:val="20"/>
                <w:szCs w:val="20"/>
              </w:rPr>
              <w:t>Comment</w:t>
            </w:r>
          </w:p>
        </w:tc>
      </w:tr>
      <w:tr w:rsidR="00BC1145" w:rsidRPr="00742269" w14:paraId="498C28D2" w14:textId="77777777" w:rsidTr="4F16FA04">
        <w:trPr>
          <w:trHeight w:val="345"/>
        </w:trPr>
        <w:tc>
          <w:tcPr>
            <w:tcW w:w="2500" w:type="pct"/>
            <w:vAlign w:val="center"/>
          </w:tcPr>
          <w:p w14:paraId="498C28D0" w14:textId="5EAB526F" w:rsidR="00BC1145" w:rsidRPr="00742269" w:rsidRDefault="00432973" w:rsidP="00525062">
            <w:pPr>
              <w:autoSpaceDE w:val="0"/>
              <w:autoSpaceDN w:val="0"/>
              <w:adjustRightInd w:val="0"/>
              <w:spacing w:before="60" w:after="60"/>
              <w:rPr>
                <w:rFonts w:cs="Arial"/>
                <w:sz w:val="20"/>
                <w:szCs w:val="20"/>
              </w:rPr>
            </w:pPr>
            <w:r w:rsidRPr="00432973">
              <w:rPr>
                <w:rFonts w:cs="Arial"/>
                <w:i/>
                <w:iCs/>
                <w:sz w:val="20"/>
                <w:szCs w:val="20"/>
              </w:rPr>
              <w:t>Acanthocarpus</w:t>
            </w:r>
            <w:r w:rsidRPr="00432973">
              <w:rPr>
                <w:rFonts w:cs="Arial"/>
                <w:sz w:val="20"/>
                <w:szCs w:val="20"/>
              </w:rPr>
              <w:t xml:space="preserve"> sp. Cooloomia (S.D. Hopper 3301)</w:t>
            </w:r>
          </w:p>
        </w:tc>
        <w:tc>
          <w:tcPr>
            <w:tcW w:w="2500" w:type="pct"/>
            <w:vAlign w:val="center"/>
          </w:tcPr>
          <w:p w14:paraId="498C28D1" w14:textId="36FB3741" w:rsidR="00BC1145" w:rsidRPr="00742269" w:rsidRDefault="0030100B" w:rsidP="00525062">
            <w:pPr>
              <w:autoSpaceDE w:val="0"/>
              <w:autoSpaceDN w:val="0"/>
              <w:adjustRightInd w:val="0"/>
              <w:spacing w:before="60" w:after="60"/>
              <w:rPr>
                <w:rFonts w:cs="Arial"/>
                <w:sz w:val="20"/>
                <w:szCs w:val="20"/>
              </w:rPr>
            </w:pPr>
            <w:r>
              <w:rPr>
                <w:rFonts w:cs="Arial"/>
                <w:sz w:val="20"/>
                <w:szCs w:val="20"/>
              </w:rPr>
              <w:t>N</w:t>
            </w:r>
            <w:r w:rsidRPr="0030100B">
              <w:rPr>
                <w:rFonts w:cs="Arial"/>
                <w:sz w:val="20"/>
                <w:szCs w:val="20"/>
              </w:rPr>
              <w:t>orthern range extension, nearest records 18 km south-west and 20 km ENE.</w:t>
            </w:r>
          </w:p>
        </w:tc>
      </w:tr>
      <w:tr w:rsidR="00474F92" w:rsidRPr="00742269" w14:paraId="4E1751F9" w14:textId="77777777" w:rsidTr="4F16FA04">
        <w:trPr>
          <w:trHeight w:val="345"/>
        </w:trPr>
        <w:tc>
          <w:tcPr>
            <w:tcW w:w="2500" w:type="pct"/>
            <w:vAlign w:val="center"/>
          </w:tcPr>
          <w:p w14:paraId="25A02895" w14:textId="24EC8DB1" w:rsidR="00474F92" w:rsidRPr="6FB7E547" w:rsidRDefault="00474F92" w:rsidP="00474F92">
            <w:pPr>
              <w:autoSpaceDE w:val="0"/>
              <w:autoSpaceDN w:val="0"/>
              <w:adjustRightInd w:val="0"/>
              <w:spacing w:before="60" w:after="60"/>
              <w:rPr>
                <w:rFonts w:cs="Arial"/>
                <w:i/>
                <w:iCs/>
                <w:sz w:val="20"/>
                <w:szCs w:val="20"/>
              </w:rPr>
            </w:pPr>
            <w:r w:rsidRPr="6FB7E547">
              <w:rPr>
                <w:rFonts w:cs="Arial"/>
                <w:i/>
                <w:iCs/>
                <w:sz w:val="20"/>
                <w:szCs w:val="20"/>
              </w:rPr>
              <w:t xml:space="preserve">Baeckea </w:t>
            </w:r>
            <w:r w:rsidRPr="6FB7E547">
              <w:rPr>
                <w:rFonts w:cs="Arial"/>
                <w:sz w:val="20"/>
                <w:szCs w:val="20"/>
              </w:rPr>
              <w:t>sp. East Nabawa (M.E. Trudgen MET 21623)</w:t>
            </w:r>
          </w:p>
        </w:tc>
        <w:tc>
          <w:tcPr>
            <w:tcW w:w="2500" w:type="pct"/>
            <w:vAlign w:val="center"/>
          </w:tcPr>
          <w:p w14:paraId="0C41A9AF" w14:textId="22047A46" w:rsidR="00474F92" w:rsidRDefault="00474F92" w:rsidP="00474F92">
            <w:pPr>
              <w:autoSpaceDE w:val="0"/>
              <w:autoSpaceDN w:val="0"/>
              <w:adjustRightInd w:val="0"/>
              <w:spacing w:before="60" w:after="60"/>
              <w:rPr>
                <w:rFonts w:cs="Arial"/>
                <w:sz w:val="20"/>
                <w:szCs w:val="20"/>
              </w:rPr>
            </w:pPr>
            <w:r>
              <w:rPr>
                <w:rFonts w:cs="Arial"/>
                <w:sz w:val="20"/>
                <w:szCs w:val="20"/>
              </w:rPr>
              <w:t>P</w:t>
            </w:r>
            <w:r w:rsidRPr="6FB7E547">
              <w:rPr>
                <w:rFonts w:cs="Arial"/>
                <w:sz w:val="20"/>
                <w:szCs w:val="20"/>
              </w:rPr>
              <w:t xml:space="preserve">laceholder taxon (true </w:t>
            </w:r>
            <w:r w:rsidRPr="6FB7E547">
              <w:rPr>
                <w:rFonts w:cs="Arial"/>
                <w:i/>
                <w:iCs/>
                <w:sz w:val="20"/>
                <w:szCs w:val="20"/>
              </w:rPr>
              <w:t xml:space="preserve">Baeckea </w:t>
            </w:r>
            <w:r w:rsidRPr="6FB7E547">
              <w:rPr>
                <w:rFonts w:cs="Arial"/>
                <w:sz w:val="20"/>
                <w:szCs w:val="20"/>
              </w:rPr>
              <w:t>does not occur in Western Australia)</w:t>
            </w:r>
            <w:r>
              <w:rPr>
                <w:rFonts w:cs="Arial"/>
                <w:sz w:val="20"/>
                <w:szCs w:val="20"/>
              </w:rPr>
              <w:t>.</w:t>
            </w:r>
          </w:p>
        </w:tc>
      </w:tr>
      <w:tr w:rsidR="00474F92" w14:paraId="7FED33A5" w14:textId="77777777" w:rsidTr="4F16FA04">
        <w:trPr>
          <w:trHeight w:val="300"/>
        </w:trPr>
        <w:tc>
          <w:tcPr>
            <w:tcW w:w="2500" w:type="pct"/>
            <w:vAlign w:val="center"/>
          </w:tcPr>
          <w:p w14:paraId="3EEC8803" w14:textId="163BBA7F" w:rsidR="00474F92" w:rsidRDefault="00474F92" w:rsidP="00474F92">
            <w:pPr>
              <w:rPr>
                <w:rFonts w:cs="Arial"/>
                <w:i/>
                <w:iCs/>
                <w:sz w:val="20"/>
                <w:szCs w:val="20"/>
              </w:rPr>
            </w:pPr>
            <w:r w:rsidRPr="18784C7B">
              <w:rPr>
                <w:rFonts w:cs="Arial"/>
                <w:i/>
                <w:iCs/>
                <w:sz w:val="20"/>
                <w:szCs w:val="20"/>
              </w:rPr>
              <w:t xml:space="preserve">Baeckea </w:t>
            </w:r>
            <w:r w:rsidRPr="008D217E">
              <w:rPr>
                <w:rFonts w:cs="Arial"/>
                <w:sz w:val="20"/>
                <w:szCs w:val="20"/>
              </w:rPr>
              <w:t>sp. aff</w:t>
            </w:r>
            <w:r w:rsidRPr="18784C7B">
              <w:rPr>
                <w:rFonts w:cs="Arial"/>
                <w:i/>
                <w:iCs/>
                <w:sz w:val="20"/>
                <w:szCs w:val="20"/>
              </w:rPr>
              <w:t xml:space="preserve"> muricata</w:t>
            </w:r>
          </w:p>
        </w:tc>
        <w:tc>
          <w:tcPr>
            <w:tcW w:w="2500" w:type="pct"/>
            <w:vAlign w:val="center"/>
          </w:tcPr>
          <w:p w14:paraId="114F3CAF" w14:textId="28EDF13D" w:rsidR="00474F92" w:rsidRDefault="00474F92" w:rsidP="00474F92">
            <w:pPr>
              <w:rPr>
                <w:rFonts w:cs="Arial"/>
                <w:sz w:val="20"/>
                <w:szCs w:val="20"/>
              </w:rPr>
            </w:pPr>
            <w:r w:rsidRPr="18784C7B">
              <w:rPr>
                <w:rFonts w:cs="Arial"/>
                <w:sz w:val="20"/>
                <w:szCs w:val="20"/>
              </w:rPr>
              <w:t>A known new species which does not yet have a phrase name.</w:t>
            </w:r>
          </w:p>
        </w:tc>
      </w:tr>
      <w:tr w:rsidR="00474F92" w14:paraId="473973E1" w14:textId="77777777" w:rsidTr="4F16FA04">
        <w:trPr>
          <w:trHeight w:val="300"/>
        </w:trPr>
        <w:tc>
          <w:tcPr>
            <w:tcW w:w="2500" w:type="pct"/>
            <w:vAlign w:val="center"/>
          </w:tcPr>
          <w:p w14:paraId="2B9E6BEB" w14:textId="004A2099" w:rsidR="00474F92" w:rsidRDefault="00474F92" w:rsidP="00474F92">
            <w:pPr>
              <w:rPr>
                <w:rFonts w:cs="Arial"/>
                <w:sz w:val="20"/>
                <w:szCs w:val="20"/>
              </w:rPr>
            </w:pPr>
            <w:r w:rsidRPr="6FB7E547">
              <w:rPr>
                <w:rFonts w:cs="Arial"/>
                <w:i/>
                <w:iCs/>
                <w:sz w:val="20"/>
                <w:szCs w:val="20"/>
              </w:rPr>
              <w:t xml:space="preserve">Chamelaucium </w:t>
            </w:r>
            <w:r w:rsidRPr="6FB7E547">
              <w:rPr>
                <w:rFonts w:cs="Arial"/>
                <w:sz w:val="20"/>
                <w:szCs w:val="20"/>
              </w:rPr>
              <w:t>sp. Coolcalalaya (A.H. Burbidge 4233)</w:t>
            </w:r>
          </w:p>
        </w:tc>
        <w:tc>
          <w:tcPr>
            <w:tcW w:w="2500" w:type="pct"/>
            <w:vAlign w:val="center"/>
          </w:tcPr>
          <w:p w14:paraId="2F8C93B0" w14:textId="375B46E8" w:rsidR="00474F92" w:rsidRDefault="00474F92" w:rsidP="00474F92">
            <w:pPr>
              <w:rPr>
                <w:rFonts w:cs="Arial"/>
                <w:sz w:val="20"/>
                <w:szCs w:val="20"/>
              </w:rPr>
            </w:pPr>
            <w:r>
              <w:rPr>
                <w:rFonts w:cs="Arial"/>
                <w:sz w:val="20"/>
                <w:szCs w:val="20"/>
              </w:rPr>
              <w:t>D</w:t>
            </w:r>
            <w:r w:rsidRPr="6FB7E547">
              <w:rPr>
                <w:rFonts w:cs="Arial"/>
                <w:sz w:val="20"/>
                <w:szCs w:val="20"/>
              </w:rPr>
              <w:t>istinctive species of conservation significance (P1) not yet formally described</w:t>
            </w:r>
            <w:r w:rsidR="00350269">
              <w:rPr>
                <w:rFonts w:cs="Arial"/>
                <w:sz w:val="20"/>
                <w:szCs w:val="20"/>
              </w:rPr>
              <w:t>.</w:t>
            </w:r>
          </w:p>
        </w:tc>
      </w:tr>
      <w:tr w:rsidR="007751FE" w14:paraId="3614400F" w14:textId="77777777" w:rsidTr="4F16FA04">
        <w:trPr>
          <w:trHeight w:val="300"/>
        </w:trPr>
        <w:tc>
          <w:tcPr>
            <w:tcW w:w="2500" w:type="pct"/>
            <w:vAlign w:val="center"/>
          </w:tcPr>
          <w:p w14:paraId="7AF3E797" w14:textId="3892384C" w:rsidR="007751FE" w:rsidRDefault="002F38F0" w:rsidP="00474F92">
            <w:pPr>
              <w:rPr>
                <w:rFonts w:cs="Arial"/>
                <w:i/>
                <w:iCs/>
                <w:sz w:val="20"/>
                <w:szCs w:val="20"/>
              </w:rPr>
            </w:pPr>
            <w:r w:rsidRPr="002F38F0">
              <w:rPr>
                <w:rFonts w:cs="Arial"/>
                <w:i/>
                <w:iCs/>
                <w:sz w:val="20"/>
                <w:szCs w:val="20"/>
              </w:rPr>
              <w:t xml:space="preserve">Gunniopsis </w:t>
            </w:r>
            <w:r w:rsidRPr="002F38F0">
              <w:rPr>
                <w:rFonts w:cs="Arial"/>
                <w:sz w:val="20"/>
                <w:szCs w:val="20"/>
              </w:rPr>
              <w:t>sp</w:t>
            </w:r>
            <w:r w:rsidRPr="0053400A">
              <w:rPr>
                <w:rFonts w:cs="Arial"/>
                <w:sz w:val="20"/>
                <w:szCs w:val="20"/>
              </w:rPr>
              <w:t>. Lake Koorkoordine</w:t>
            </w:r>
            <w:r w:rsidRPr="002F38F0">
              <w:rPr>
                <w:rFonts w:cs="Arial"/>
                <w:i/>
                <w:iCs/>
                <w:sz w:val="20"/>
                <w:szCs w:val="20"/>
              </w:rPr>
              <w:t xml:space="preserve"> </w:t>
            </w:r>
            <w:r w:rsidRPr="002F38F0">
              <w:rPr>
                <w:rFonts w:cs="Arial"/>
                <w:sz w:val="20"/>
                <w:szCs w:val="20"/>
              </w:rPr>
              <w:t>(R.</w:t>
            </w:r>
            <w:proofErr w:type="gramStart"/>
            <w:r w:rsidRPr="002F38F0">
              <w:rPr>
                <w:rFonts w:cs="Arial"/>
                <w:sz w:val="20"/>
                <w:szCs w:val="20"/>
              </w:rPr>
              <w:t>J.Chinnock</w:t>
            </w:r>
            <w:proofErr w:type="gramEnd"/>
            <w:r w:rsidRPr="002F38F0">
              <w:rPr>
                <w:rFonts w:cs="Arial"/>
                <w:sz w:val="20"/>
                <w:szCs w:val="20"/>
              </w:rPr>
              <w:t xml:space="preserve"> 10605)</w:t>
            </w:r>
          </w:p>
        </w:tc>
        <w:tc>
          <w:tcPr>
            <w:tcW w:w="2500" w:type="pct"/>
            <w:vAlign w:val="center"/>
          </w:tcPr>
          <w:p w14:paraId="7A08939F" w14:textId="7B0FA930" w:rsidR="007751FE" w:rsidRDefault="005F4601" w:rsidP="00474F92">
            <w:pPr>
              <w:rPr>
                <w:rFonts w:cs="Arial"/>
                <w:sz w:val="20"/>
                <w:szCs w:val="20"/>
              </w:rPr>
            </w:pPr>
            <w:r>
              <w:rPr>
                <w:rFonts w:cs="Arial"/>
                <w:sz w:val="20"/>
                <w:szCs w:val="20"/>
              </w:rPr>
              <w:t>Proposed new phrase name</w:t>
            </w:r>
            <w:r w:rsidRPr="005F4601">
              <w:rPr>
                <w:rFonts w:cs="Arial"/>
                <w:sz w:val="20"/>
                <w:szCs w:val="20"/>
              </w:rPr>
              <w:t>, to be described. Second only collection in Kalbarri N</w:t>
            </w:r>
            <w:r>
              <w:rPr>
                <w:rFonts w:cs="Arial"/>
                <w:sz w:val="20"/>
                <w:szCs w:val="20"/>
              </w:rPr>
              <w:t xml:space="preserve">ational </w:t>
            </w:r>
            <w:r w:rsidRPr="005F4601">
              <w:rPr>
                <w:rFonts w:cs="Arial"/>
                <w:sz w:val="20"/>
                <w:szCs w:val="20"/>
              </w:rPr>
              <w:t>P</w:t>
            </w:r>
            <w:r>
              <w:rPr>
                <w:rFonts w:cs="Arial"/>
                <w:sz w:val="20"/>
                <w:szCs w:val="20"/>
              </w:rPr>
              <w:t>ark</w:t>
            </w:r>
            <w:r w:rsidRPr="005F4601">
              <w:rPr>
                <w:rFonts w:cs="Arial"/>
                <w:sz w:val="20"/>
                <w:szCs w:val="20"/>
              </w:rPr>
              <w:t xml:space="preserve">; nearest collection </w:t>
            </w:r>
            <w:r>
              <w:rPr>
                <w:rFonts w:cs="Arial"/>
                <w:sz w:val="20"/>
                <w:szCs w:val="20"/>
              </w:rPr>
              <w:t xml:space="preserve">in </w:t>
            </w:r>
            <w:r w:rsidRPr="005F4601">
              <w:rPr>
                <w:rFonts w:cs="Arial"/>
                <w:sz w:val="20"/>
                <w:szCs w:val="20"/>
              </w:rPr>
              <w:t>Mullewa.</w:t>
            </w:r>
          </w:p>
        </w:tc>
      </w:tr>
      <w:tr w:rsidR="00474F92" w14:paraId="63C6FD4F" w14:textId="77777777" w:rsidTr="4F16FA04">
        <w:trPr>
          <w:trHeight w:val="300"/>
        </w:trPr>
        <w:tc>
          <w:tcPr>
            <w:tcW w:w="2500" w:type="pct"/>
            <w:vAlign w:val="center"/>
          </w:tcPr>
          <w:p w14:paraId="03D84060" w14:textId="089BCC91" w:rsidR="00474F92" w:rsidRPr="6FB7E547" w:rsidRDefault="00474F92" w:rsidP="00474F92">
            <w:pPr>
              <w:rPr>
                <w:rFonts w:cs="Arial"/>
                <w:i/>
                <w:iCs/>
                <w:sz w:val="20"/>
                <w:szCs w:val="20"/>
              </w:rPr>
            </w:pPr>
            <w:r>
              <w:rPr>
                <w:rFonts w:cs="Arial"/>
                <w:i/>
                <w:iCs/>
                <w:sz w:val="20"/>
                <w:szCs w:val="20"/>
              </w:rPr>
              <w:t xml:space="preserve">Halgania </w:t>
            </w:r>
            <w:r w:rsidRPr="0086196E">
              <w:rPr>
                <w:rFonts w:cs="Arial"/>
                <w:i/>
                <w:iCs/>
                <w:sz w:val="20"/>
                <w:szCs w:val="20"/>
              </w:rPr>
              <w:t>cyanea</w:t>
            </w:r>
            <w:r>
              <w:rPr>
                <w:rFonts w:cs="Arial"/>
                <w:i/>
                <w:iCs/>
                <w:sz w:val="20"/>
                <w:szCs w:val="20"/>
              </w:rPr>
              <w:t xml:space="preserve"> </w:t>
            </w:r>
            <w:r w:rsidRPr="0086196E">
              <w:rPr>
                <w:rFonts w:cs="Arial"/>
                <w:sz w:val="20"/>
                <w:szCs w:val="20"/>
              </w:rPr>
              <w:t>var</w:t>
            </w:r>
            <w:r w:rsidRPr="0086196E">
              <w:rPr>
                <w:rFonts w:cs="Arial"/>
                <w:i/>
                <w:iCs/>
                <w:sz w:val="20"/>
                <w:szCs w:val="20"/>
              </w:rPr>
              <w:t xml:space="preserve">. </w:t>
            </w:r>
            <w:r w:rsidRPr="0086196E">
              <w:rPr>
                <w:rFonts w:cs="Arial"/>
                <w:sz w:val="20"/>
                <w:szCs w:val="20"/>
              </w:rPr>
              <w:t>Allambi Stn (B.W. Strong 676)</w:t>
            </w:r>
          </w:p>
        </w:tc>
        <w:tc>
          <w:tcPr>
            <w:tcW w:w="2500" w:type="pct"/>
            <w:vAlign w:val="center"/>
          </w:tcPr>
          <w:p w14:paraId="1A2A4C8A" w14:textId="6E16637F" w:rsidR="00474F92" w:rsidRDefault="00474F92" w:rsidP="00474F92">
            <w:pPr>
              <w:rPr>
                <w:rFonts w:cs="Arial"/>
                <w:sz w:val="20"/>
                <w:szCs w:val="20"/>
              </w:rPr>
            </w:pPr>
            <w:r>
              <w:rPr>
                <w:rFonts w:cs="Arial"/>
                <w:sz w:val="20"/>
                <w:szCs w:val="20"/>
              </w:rPr>
              <w:t>Phrase name, does not yet have a published name.</w:t>
            </w:r>
          </w:p>
        </w:tc>
      </w:tr>
      <w:tr w:rsidR="00D94CD0" w14:paraId="1C8CC7DA" w14:textId="77777777" w:rsidTr="4F16FA04">
        <w:trPr>
          <w:trHeight w:val="300"/>
        </w:trPr>
        <w:tc>
          <w:tcPr>
            <w:tcW w:w="2500" w:type="pct"/>
            <w:vAlign w:val="center"/>
          </w:tcPr>
          <w:p w14:paraId="4D811514" w14:textId="05F313D6" w:rsidR="00D94CD0" w:rsidRDefault="00EF248E" w:rsidP="00474F92">
            <w:pPr>
              <w:rPr>
                <w:rFonts w:cs="Arial"/>
                <w:i/>
                <w:iCs/>
                <w:sz w:val="20"/>
                <w:szCs w:val="20"/>
              </w:rPr>
            </w:pPr>
            <w:r w:rsidRPr="00EF248E">
              <w:rPr>
                <w:rFonts w:cs="Arial"/>
                <w:i/>
                <w:iCs/>
                <w:sz w:val="20"/>
                <w:szCs w:val="20"/>
              </w:rPr>
              <w:t>Malleostemon</w:t>
            </w:r>
            <w:r w:rsidRPr="00EF248E">
              <w:rPr>
                <w:rFonts w:cs="Arial"/>
                <w:sz w:val="20"/>
                <w:szCs w:val="20"/>
              </w:rPr>
              <w:t xml:space="preserve"> cf. </w:t>
            </w:r>
            <w:r w:rsidRPr="00EF248E">
              <w:rPr>
                <w:rFonts w:cs="Arial"/>
                <w:i/>
                <w:iCs/>
                <w:sz w:val="20"/>
                <w:szCs w:val="20"/>
              </w:rPr>
              <w:t>hursthousei</w:t>
            </w:r>
          </w:p>
        </w:tc>
        <w:tc>
          <w:tcPr>
            <w:tcW w:w="2500" w:type="pct"/>
            <w:vAlign w:val="center"/>
          </w:tcPr>
          <w:p w14:paraId="6C127E86" w14:textId="1F1BB9C3" w:rsidR="00D94CD0" w:rsidRDefault="00E61E24" w:rsidP="00474F92">
            <w:pPr>
              <w:rPr>
                <w:rFonts w:cs="Arial"/>
                <w:sz w:val="20"/>
                <w:szCs w:val="20"/>
              </w:rPr>
            </w:pPr>
            <w:r>
              <w:rPr>
                <w:rFonts w:cs="Arial"/>
                <w:sz w:val="20"/>
                <w:szCs w:val="20"/>
              </w:rPr>
              <w:t>Not</w:t>
            </w:r>
            <w:r w:rsidR="00952983">
              <w:rPr>
                <w:rFonts w:cs="Arial"/>
                <w:sz w:val="20"/>
                <w:szCs w:val="20"/>
              </w:rPr>
              <w:t xml:space="preserve"> matched to </w:t>
            </w:r>
            <w:r w:rsidR="007C615F">
              <w:rPr>
                <w:rFonts w:cs="Arial"/>
                <w:sz w:val="20"/>
                <w:szCs w:val="20"/>
              </w:rPr>
              <w:t>known</w:t>
            </w:r>
            <w:r w:rsidR="00926EF7">
              <w:rPr>
                <w:rFonts w:cs="Arial"/>
                <w:sz w:val="20"/>
                <w:szCs w:val="20"/>
              </w:rPr>
              <w:t xml:space="preserve"> taxon; </w:t>
            </w:r>
            <w:r w:rsidR="00A236BF">
              <w:rPr>
                <w:rFonts w:cs="Arial"/>
                <w:sz w:val="20"/>
                <w:szCs w:val="20"/>
              </w:rPr>
              <w:t xml:space="preserve">northern </w:t>
            </w:r>
            <w:r w:rsidR="000E2F8C">
              <w:rPr>
                <w:rFonts w:cs="Arial"/>
                <w:sz w:val="20"/>
                <w:szCs w:val="20"/>
              </w:rPr>
              <w:t>r</w:t>
            </w:r>
            <w:r w:rsidR="000E2F8C" w:rsidRPr="000E2F8C">
              <w:rPr>
                <w:rFonts w:cs="Arial"/>
                <w:sz w:val="20"/>
                <w:szCs w:val="20"/>
              </w:rPr>
              <w:t xml:space="preserve">ange extension </w:t>
            </w:r>
            <w:r w:rsidR="000E2F8C">
              <w:rPr>
                <w:rFonts w:cs="Arial"/>
                <w:sz w:val="20"/>
                <w:szCs w:val="20"/>
              </w:rPr>
              <w:t>if</w:t>
            </w:r>
            <w:r w:rsidR="00D17CD1">
              <w:rPr>
                <w:rFonts w:cs="Arial"/>
                <w:sz w:val="20"/>
                <w:szCs w:val="20"/>
              </w:rPr>
              <w:t xml:space="preserve"> </w:t>
            </w:r>
            <w:r w:rsidR="00B536A8">
              <w:rPr>
                <w:rFonts w:cs="Arial"/>
                <w:sz w:val="20"/>
                <w:szCs w:val="20"/>
              </w:rPr>
              <w:t>not new species.</w:t>
            </w:r>
          </w:p>
        </w:tc>
      </w:tr>
      <w:tr w:rsidR="00474F92" w14:paraId="4EA2EFE0" w14:textId="77777777" w:rsidTr="4F16FA04">
        <w:trPr>
          <w:trHeight w:val="300"/>
        </w:trPr>
        <w:tc>
          <w:tcPr>
            <w:tcW w:w="2500" w:type="pct"/>
            <w:vAlign w:val="center"/>
          </w:tcPr>
          <w:p w14:paraId="090BB2AA" w14:textId="0750CB2C" w:rsidR="00474F92" w:rsidRDefault="00474F92" w:rsidP="00474F92">
            <w:pPr>
              <w:rPr>
                <w:rFonts w:cs="Arial"/>
                <w:sz w:val="20"/>
                <w:szCs w:val="20"/>
              </w:rPr>
            </w:pPr>
            <w:r w:rsidRPr="6FB7E547">
              <w:rPr>
                <w:rFonts w:cs="Arial"/>
                <w:i/>
                <w:iCs/>
                <w:sz w:val="20"/>
                <w:szCs w:val="20"/>
              </w:rPr>
              <w:t>Patersonia drummondii</w:t>
            </w:r>
            <w:r w:rsidRPr="6FB7E547">
              <w:rPr>
                <w:rFonts w:cs="Arial"/>
                <w:sz w:val="20"/>
                <w:szCs w:val="20"/>
              </w:rPr>
              <w:t xml:space="preserve"> subsp. Northern (R.D. Royce UWA 777)</w:t>
            </w:r>
          </w:p>
        </w:tc>
        <w:tc>
          <w:tcPr>
            <w:tcW w:w="2500" w:type="pct"/>
            <w:vAlign w:val="center"/>
          </w:tcPr>
          <w:p w14:paraId="7C1F1F7A" w14:textId="50F9E21D" w:rsidR="00474F92" w:rsidRDefault="00474F92" w:rsidP="00474F92">
            <w:pPr>
              <w:rPr>
                <w:rFonts w:cs="Arial"/>
                <w:sz w:val="20"/>
                <w:szCs w:val="20"/>
              </w:rPr>
            </w:pPr>
          </w:p>
        </w:tc>
      </w:tr>
      <w:tr w:rsidR="00474F92" w14:paraId="13DD6F29" w14:textId="77777777" w:rsidTr="4F16FA04">
        <w:trPr>
          <w:trHeight w:val="300"/>
        </w:trPr>
        <w:tc>
          <w:tcPr>
            <w:tcW w:w="2500" w:type="pct"/>
            <w:vAlign w:val="center"/>
          </w:tcPr>
          <w:p w14:paraId="42AC9BC2" w14:textId="3DB27FD3" w:rsidR="00474F92" w:rsidRDefault="00474F92" w:rsidP="00474F92">
            <w:pPr>
              <w:rPr>
                <w:rFonts w:cs="Arial"/>
                <w:i/>
                <w:iCs/>
                <w:sz w:val="20"/>
                <w:szCs w:val="20"/>
              </w:rPr>
            </w:pPr>
            <w:r w:rsidRPr="18784C7B">
              <w:rPr>
                <w:rFonts w:cs="Arial"/>
                <w:i/>
                <w:iCs/>
                <w:sz w:val="20"/>
                <w:szCs w:val="20"/>
              </w:rPr>
              <w:t xml:space="preserve">Scholtzia </w:t>
            </w:r>
            <w:r w:rsidRPr="008D217E">
              <w:rPr>
                <w:rFonts w:cs="Arial"/>
                <w:sz w:val="20"/>
                <w:szCs w:val="20"/>
              </w:rPr>
              <w:t>sp</w:t>
            </w:r>
            <w:r w:rsidRPr="18784C7B">
              <w:rPr>
                <w:rFonts w:cs="Arial"/>
                <w:i/>
                <w:iCs/>
                <w:sz w:val="20"/>
                <w:szCs w:val="20"/>
              </w:rPr>
              <w:t>.</w:t>
            </w:r>
          </w:p>
        </w:tc>
        <w:tc>
          <w:tcPr>
            <w:tcW w:w="2500" w:type="pct"/>
            <w:vAlign w:val="center"/>
          </w:tcPr>
          <w:p w14:paraId="4C13B5FE" w14:textId="0DBE1884" w:rsidR="00474F92" w:rsidRDefault="00474F92" w:rsidP="00474F92">
            <w:pPr>
              <w:rPr>
                <w:rFonts w:cs="Arial"/>
                <w:sz w:val="20"/>
                <w:szCs w:val="20"/>
              </w:rPr>
            </w:pPr>
            <w:r w:rsidRPr="18784C7B">
              <w:rPr>
                <w:rFonts w:cs="Arial"/>
                <w:sz w:val="20"/>
                <w:szCs w:val="20"/>
              </w:rPr>
              <w:t>With</w:t>
            </w:r>
            <w:r>
              <w:rPr>
                <w:rFonts w:cs="Arial"/>
                <w:sz w:val="20"/>
                <w:szCs w:val="20"/>
              </w:rPr>
              <w:t>in</w:t>
            </w:r>
            <w:r w:rsidRPr="18784C7B">
              <w:rPr>
                <w:rFonts w:cs="Arial"/>
                <w:sz w:val="20"/>
                <w:szCs w:val="20"/>
              </w:rPr>
              <w:t xml:space="preserve"> the </w:t>
            </w:r>
            <w:r w:rsidRPr="00D0650C">
              <w:rPr>
                <w:rFonts w:cs="Arial"/>
                <w:i/>
                <w:iCs/>
                <w:sz w:val="20"/>
                <w:szCs w:val="20"/>
              </w:rPr>
              <w:t>Scholtzia obovata</w:t>
            </w:r>
            <w:r w:rsidRPr="18784C7B">
              <w:rPr>
                <w:rFonts w:cs="Arial"/>
                <w:sz w:val="20"/>
                <w:szCs w:val="20"/>
              </w:rPr>
              <w:t xml:space="preserve"> complex.</w:t>
            </w:r>
          </w:p>
        </w:tc>
      </w:tr>
      <w:tr w:rsidR="00474F92" w14:paraId="1F658CA1" w14:textId="77777777" w:rsidTr="4F16FA04">
        <w:trPr>
          <w:trHeight w:val="300"/>
        </w:trPr>
        <w:tc>
          <w:tcPr>
            <w:tcW w:w="2500" w:type="pct"/>
            <w:vAlign w:val="center"/>
          </w:tcPr>
          <w:p w14:paraId="22C179D5" w14:textId="28DA2884" w:rsidR="00474F92" w:rsidRDefault="00474F92" w:rsidP="00474F92">
            <w:pPr>
              <w:rPr>
                <w:rFonts w:cs="Arial"/>
                <w:i/>
                <w:iCs/>
                <w:sz w:val="20"/>
                <w:szCs w:val="20"/>
              </w:rPr>
            </w:pPr>
            <w:r w:rsidRPr="18784C7B">
              <w:rPr>
                <w:rFonts w:cs="Arial"/>
                <w:i/>
                <w:iCs/>
                <w:sz w:val="20"/>
                <w:szCs w:val="20"/>
              </w:rPr>
              <w:t xml:space="preserve">Stylidium </w:t>
            </w:r>
            <w:r w:rsidRPr="008D217E">
              <w:rPr>
                <w:rFonts w:cs="Arial"/>
                <w:sz w:val="20"/>
                <w:szCs w:val="20"/>
              </w:rPr>
              <w:t>sp. nov</w:t>
            </w:r>
          </w:p>
        </w:tc>
        <w:tc>
          <w:tcPr>
            <w:tcW w:w="2500" w:type="pct"/>
            <w:vAlign w:val="center"/>
          </w:tcPr>
          <w:p w14:paraId="52383AEA" w14:textId="27632B8C" w:rsidR="00474F92" w:rsidRDefault="00474F92" w:rsidP="00474F92">
            <w:pPr>
              <w:rPr>
                <w:rFonts w:cs="Arial"/>
                <w:sz w:val="20"/>
                <w:szCs w:val="20"/>
              </w:rPr>
            </w:pPr>
            <w:r w:rsidRPr="18784C7B">
              <w:rPr>
                <w:rFonts w:cs="Arial"/>
                <w:sz w:val="20"/>
                <w:szCs w:val="20"/>
              </w:rPr>
              <w:t>A known new species which is currently in the process of being formally described.</w:t>
            </w:r>
          </w:p>
        </w:tc>
      </w:tr>
      <w:tr w:rsidR="00474F92" w14:paraId="7602CA5B" w14:textId="77777777" w:rsidTr="4F16FA04">
        <w:trPr>
          <w:trHeight w:val="300"/>
        </w:trPr>
        <w:tc>
          <w:tcPr>
            <w:tcW w:w="2500" w:type="pct"/>
            <w:vAlign w:val="center"/>
          </w:tcPr>
          <w:p w14:paraId="3A647447" w14:textId="01F1F831" w:rsidR="00474F92" w:rsidRDefault="00474F92" w:rsidP="00474F92">
            <w:pPr>
              <w:rPr>
                <w:rFonts w:cs="Arial"/>
                <w:sz w:val="20"/>
                <w:szCs w:val="20"/>
              </w:rPr>
            </w:pPr>
            <w:r w:rsidRPr="6FB7E547">
              <w:rPr>
                <w:rFonts w:cs="Arial"/>
                <w:i/>
                <w:iCs/>
                <w:sz w:val="20"/>
                <w:szCs w:val="20"/>
              </w:rPr>
              <w:t>Tricoryne</w:t>
            </w:r>
            <w:r w:rsidRPr="6FB7E547">
              <w:rPr>
                <w:rFonts w:cs="Arial"/>
                <w:sz w:val="20"/>
                <w:szCs w:val="20"/>
              </w:rPr>
              <w:t xml:space="preserve"> sp. Mullewa (G.J. Keighery 12080)</w:t>
            </w:r>
          </w:p>
        </w:tc>
        <w:tc>
          <w:tcPr>
            <w:tcW w:w="2500" w:type="pct"/>
            <w:vAlign w:val="center"/>
          </w:tcPr>
          <w:p w14:paraId="15A4B80C" w14:textId="061974FE" w:rsidR="00474F92" w:rsidRDefault="00474F92" w:rsidP="00474F92">
            <w:pPr>
              <w:rPr>
                <w:rFonts w:cs="Arial"/>
                <w:sz w:val="20"/>
                <w:szCs w:val="20"/>
              </w:rPr>
            </w:pPr>
          </w:p>
        </w:tc>
      </w:tr>
    </w:tbl>
    <w:p w14:paraId="498C28D6" w14:textId="0F54745E" w:rsidR="007232B1" w:rsidRPr="00B834AA" w:rsidRDefault="00F04331" w:rsidP="00E638F5">
      <w:pPr>
        <w:pStyle w:val="Heading2"/>
      </w:pPr>
      <w:bookmarkStart w:id="15" w:name="_Toc227323791"/>
      <w:r>
        <w:t>3.2</w:t>
      </w:r>
      <w:r w:rsidR="0024637A">
        <w:tab/>
      </w:r>
      <w:r w:rsidR="00A619EA">
        <w:t>S</w:t>
      </w:r>
      <w:r w:rsidR="00657005">
        <w:t xml:space="preserve">pecies </w:t>
      </w:r>
      <w:r w:rsidR="00C5406A">
        <w:t>new to s</w:t>
      </w:r>
      <w:r w:rsidR="00657005">
        <w:t>cience</w:t>
      </w:r>
      <w:bookmarkEnd w:id="15"/>
      <w:r w:rsidR="00657005">
        <w:t xml:space="preserve"> </w:t>
      </w:r>
    </w:p>
    <w:p w14:paraId="4810A943" w14:textId="77777777" w:rsidR="005703CA" w:rsidRDefault="005703CA" w:rsidP="00FA465F">
      <w:pPr>
        <w:rPr>
          <w:rFonts w:cs="Arial"/>
        </w:rPr>
      </w:pPr>
      <w:r w:rsidRPr="005703CA">
        <w:rPr>
          <w:rFonts w:cs="Arial"/>
        </w:rPr>
        <w:t>In this report, ‘species new to science’ means species that were not recognised by Western science before this Bush Blitz</w:t>
      </w:r>
      <w:r w:rsidR="00653B33" w:rsidRPr="00A118B6">
        <w:rPr>
          <w:rFonts w:cs="Arial"/>
        </w:rPr>
        <w:t>.</w:t>
      </w:r>
      <w:r w:rsidR="00E524FD" w:rsidRPr="00A118B6">
        <w:rPr>
          <w:rFonts w:cs="Arial"/>
        </w:rPr>
        <w:t xml:space="preserve"> </w:t>
      </w:r>
    </w:p>
    <w:p w14:paraId="498C28D7" w14:textId="1B4BDAAC" w:rsidR="00653B33" w:rsidRPr="00653B33" w:rsidRDefault="00A118B6" w:rsidP="00FA465F">
      <w:pPr>
        <w:rPr>
          <w:rFonts w:cs="Arial"/>
          <w:bCs/>
          <w:i/>
          <w:iCs/>
        </w:rPr>
      </w:pPr>
      <w:r w:rsidRPr="00A118B6">
        <w:rPr>
          <w:rFonts w:cs="Arial"/>
        </w:rPr>
        <w:t>Two</w:t>
      </w:r>
      <w:r w:rsidR="00E524FD" w:rsidRPr="00A118B6">
        <w:rPr>
          <w:rFonts w:cs="Arial"/>
        </w:rPr>
        <w:t xml:space="preserve"> putative new flora species </w:t>
      </w:r>
      <w:r w:rsidR="006E0DC1">
        <w:rPr>
          <w:rFonts w:cs="Arial"/>
        </w:rPr>
        <w:t>(</w:t>
      </w:r>
      <w:r w:rsidR="00E9286A">
        <w:rPr>
          <w:rFonts w:cs="Arial"/>
        </w:rPr>
        <w:t>F</w:t>
      </w:r>
      <w:r w:rsidR="006E0DC1">
        <w:rPr>
          <w:rFonts w:cs="Arial"/>
        </w:rPr>
        <w:t xml:space="preserve">igure </w:t>
      </w:r>
      <w:r w:rsidR="00642438">
        <w:rPr>
          <w:rFonts w:cs="Arial"/>
        </w:rPr>
        <w:t>2</w:t>
      </w:r>
      <w:r w:rsidR="00E9286A">
        <w:rPr>
          <w:rFonts w:cs="Arial"/>
        </w:rPr>
        <w:t xml:space="preserve">) </w:t>
      </w:r>
      <w:r w:rsidRPr="00A118B6">
        <w:rPr>
          <w:rFonts w:cs="Arial"/>
        </w:rPr>
        <w:t>were</w:t>
      </w:r>
      <w:r w:rsidR="00E524FD" w:rsidRPr="00A118B6">
        <w:rPr>
          <w:rFonts w:cs="Arial"/>
        </w:rPr>
        <w:t xml:space="preserve"> i</w:t>
      </w:r>
      <w:r w:rsidR="00E524FD" w:rsidRPr="5DB575A6">
        <w:rPr>
          <w:rFonts w:cs="Arial"/>
        </w:rPr>
        <w:t xml:space="preserve">dentified during this expedition but </w:t>
      </w:r>
      <w:r w:rsidR="00E524FD" w:rsidRPr="51AF658D">
        <w:rPr>
          <w:rFonts w:cs="Arial"/>
        </w:rPr>
        <w:t>require</w:t>
      </w:r>
      <w:r w:rsidR="00E524FD" w:rsidRPr="5DB575A6">
        <w:rPr>
          <w:rFonts w:cs="Arial"/>
        </w:rPr>
        <w:t xml:space="preserve"> further study</w:t>
      </w:r>
      <w:r w:rsidR="00786E47">
        <w:rPr>
          <w:rFonts w:cs="Arial"/>
        </w:rPr>
        <w:t xml:space="preserve"> (Table </w:t>
      </w:r>
      <w:r w:rsidR="00642438">
        <w:rPr>
          <w:rFonts w:cs="Arial"/>
        </w:rPr>
        <w:t>4</w:t>
      </w:r>
      <w:r w:rsidR="006E0DC1">
        <w:rPr>
          <w:rFonts w:cs="Arial"/>
        </w:rPr>
        <w:t>)</w:t>
      </w:r>
      <w:r w:rsidR="00E524FD" w:rsidRPr="5DB575A6">
        <w:rPr>
          <w:rFonts w:cs="Arial"/>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87"/>
        <w:gridCol w:w="4587"/>
      </w:tblGrid>
      <w:tr w:rsidR="001550A1" w:rsidRPr="00742269" w14:paraId="498C28DB" w14:textId="77777777" w:rsidTr="62ABC1D7">
        <w:trPr>
          <w:trHeight w:val="377"/>
        </w:trPr>
        <w:tc>
          <w:tcPr>
            <w:tcW w:w="5000" w:type="pct"/>
            <w:gridSpan w:val="2"/>
            <w:vAlign w:val="center"/>
          </w:tcPr>
          <w:p w14:paraId="498C28DA" w14:textId="7F64ECE4" w:rsidR="001550A1" w:rsidRPr="00742269" w:rsidRDefault="6F29D5B4" w:rsidP="6FB7E547">
            <w:pPr>
              <w:keepNext/>
              <w:keepLines/>
              <w:autoSpaceDE w:val="0"/>
              <w:autoSpaceDN w:val="0"/>
              <w:adjustRightInd w:val="0"/>
              <w:spacing w:before="60" w:after="60"/>
              <w:rPr>
                <w:rFonts w:cs="Arial"/>
                <w:b/>
                <w:bCs/>
                <w:sz w:val="20"/>
                <w:szCs w:val="20"/>
              </w:rPr>
            </w:pPr>
            <w:r w:rsidRPr="6FB7E547">
              <w:rPr>
                <w:rFonts w:cs="Arial"/>
                <w:b/>
                <w:bCs/>
                <w:sz w:val="20"/>
                <w:szCs w:val="20"/>
              </w:rPr>
              <w:lastRenderedPageBreak/>
              <w:t xml:space="preserve">Table </w:t>
            </w:r>
            <w:r w:rsidR="00642438">
              <w:rPr>
                <w:rFonts w:cs="Arial"/>
                <w:b/>
                <w:bCs/>
                <w:sz w:val="20"/>
                <w:szCs w:val="20"/>
              </w:rPr>
              <w:t>4</w:t>
            </w:r>
            <w:r w:rsidR="001550A1" w:rsidRPr="6FB7E547">
              <w:rPr>
                <w:rFonts w:cs="Arial"/>
                <w:b/>
                <w:bCs/>
                <w:sz w:val="20"/>
                <w:szCs w:val="20"/>
              </w:rPr>
              <w:t xml:space="preserve">. </w:t>
            </w:r>
            <w:r w:rsidR="003C2426">
              <w:rPr>
                <w:rFonts w:cs="Arial"/>
                <w:b/>
                <w:bCs/>
                <w:sz w:val="20"/>
                <w:szCs w:val="20"/>
              </w:rPr>
              <w:t>S</w:t>
            </w:r>
            <w:r w:rsidR="001550A1" w:rsidRPr="6FB7E547">
              <w:rPr>
                <w:rFonts w:cs="Arial"/>
                <w:b/>
                <w:bCs/>
                <w:sz w:val="20"/>
                <w:szCs w:val="20"/>
              </w:rPr>
              <w:t xml:space="preserve">pecies </w:t>
            </w:r>
            <w:r w:rsidR="00B53E82" w:rsidRPr="6FB7E547">
              <w:rPr>
                <w:rFonts w:cs="Arial"/>
                <w:b/>
                <w:bCs/>
                <w:sz w:val="20"/>
                <w:szCs w:val="20"/>
              </w:rPr>
              <w:t>new to science</w:t>
            </w:r>
          </w:p>
        </w:tc>
      </w:tr>
      <w:tr w:rsidR="001550A1" w:rsidRPr="00742269" w14:paraId="498C28DE" w14:textId="77777777" w:rsidTr="62ABC1D7">
        <w:trPr>
          <w:trHeight w:val="377"/>
        </w:trPr>
        <w:tc>
          <w:tcPr>
            <w:tcW w:w="2500" w:type="pct"/>
            <w:vAlign w:val="center"/>
          </w:tcPr>
          <w:p w14:paraId="498C28DC" w14:textId="471BFB3E" w:rsidR="001550A1" w:rsidRPr="00742269" w:rsidRDefault="001550A1" w:rsidP="00E638F5">
            <w:pPr>
              <w:keepNext/>
              <w:keepLines/>
              <w:autoSpaceDE w:val="0"/>
              <w:autoSpaceDN w:val="0"/>
              <w:adjustRightInd w:val="0"/>
              <w:spacing w:before="60" w:after="60"/>
              <w:rPr>
                <w:rFonts w:cs="Arial"/>
                <w:b/>
                <w:sz w:val="20"/>
                <w:szCs w:val="20"/>
              </w:rPr>
            </w:pPr>
            <w:r w:rsidRPr="00742269">
              <w:rPr>
                <w:rFonts w:cs="Arial"/>
                <w:b/>
                <w:sz w:val="20"/>
                <w:szCs w:val="20"/>
              </w:rPr>
              <w:t>Species</w:t>
            </w:r>
          </w:p>
        </w:tc>
        <w:tc>
          <w:tcPr>
            <w:tcW w:w="2500" w:type="pct"/>
            <w:vAlign w:val="center"/>
          </w:tcPr>
          <w:p w14:paraId="498C28DD" w14:textId="06070E33" w:rsidR="001550A1" w:rsidRPr="00742269" w:rsidRDefault="001550A1" w:rsidP="00E638F5">
            <w:pPr>
              <w:keepNext/>
              <w:keepLines/>
              <w:autoSpaceDE w:val="0"/>
              <w:autoSpaceDN w:val="0"/>
              <w:adjustRightInd w:val="0"/>
              <w:spacing w:before="60" w:after="60"/>
              <w:rPr>
                <w:rFonts w:cs="Arial"/>
                <w:b/>
                <w:sz w:val="20"/>
                <w:szCs w:val="20"/>
              </w:rPr>
            </w:pPr>
            <w:r w:rsidRPr="00742269">
              <w:rPr>
                <w:rFonts w:cs="Arial"/>
                <w:b/>
                <w:sz w:val="20"/>
                <w:szCs w:val="20"/>
              </w:rPr>
              <w:t>Comment</w:t>
            </w:r>
          </w:p>
        </w:tc>
      </w:tr>
      <w:tr w:rsidR="00A118B6" w:rsidRPr="00742269" w14:paraId="498C28E4" w14:textId="77777777" w:rsidTr="62ABC1D7">
        <w:trPr>
          <w:trHeight w:val="377"/>
        </w:trPr>
        <w:tc>
          <w:tcPr>
            <w:tcW w:w="2500" w:type="pct"/>
            <w:vAlign w:val="center"/>
          </w:tcPr>
          <w:p w14:paraId="498C28E2" w14:textId="629A10A0" w:rsidR="00A118B6" w:rsidRPr="00742269" w:rsidRDefault="00A118B6" w:rsidP="00A118B6">
            <w:pPr>
              <w:autoSpaceDE w:val="0"/>
              <w:autoSpaceDN w:val="0"/>
              <w:adjustRightInd w:val="0"/>
              <w:spacing w:before="60" w:after="60"/>
              <w:rPr>
                <w:rFonts w:cs="Arial"/>
                <w:sz w:val="20"/>
                <w:szCs w:val="20"/>
              </w:rPr>
            </w:pPr>
            <w:r>
              <w:rPr>
                <w:rFonts w:cs="Arial"/>
                <w:i/>
                <w:iCs/>
                <w:sz w:val="20"/>
                <w:szCs w:val="20"/>
              </w:rPr>
              <w:t xml:space="preserve">Calytrix </w:t>
            </w:r>
            <w:r>
              <w:rPr>
                <w:rFonts w:cs="Arial"/>
                <w:sz w:val="20"/>
                <w:szCs w:val="20"/>
              </w:rPr>
              <w:t>sp.</w:t>
            </w:r>
          </w:p>
        </w:tc>
        <w:tc>
          <w:tcPr>
            <w:tcW w:w="2500" w:type="pct"/>
            <w:vAlign w:val="center"/>
          </w:tcPr>
          <w:p w14:paraId="498C28E3" w14:textId="5E71EDEA" w:rsidR="00A118B6" w:rsidRPr="00742269" w:rsidRDefault="00A118B6" w:rsidP="00A118B6">
            <w:pPr>
              <w:autoSpaceDE w:val="0"/>
              <w:autoSpaceDN w:val="0"/>
              <w:adjustRightInd w:val="0"/>
              <w:spacing w:before="60" w:after="60"/>
              <w:rPr>
                <w:rFonts w:cs="Arial"/>
                <w:sz w:val="20"/>
                <w:szCs w:val="20"/>
              </w:rPr>
            </w:pPr>
            <w:r w:rsidRPr="00A118B6">
              <w:rPr>
                <w:rFonts w:cs="Arial"/>
                <w:sz w:val="20"/>
                <w:szCs w:val="20"/>
              </w:rPr>
              <w:t xml:space="preserve">Not matched to </w:t>
            </w:r>
            <w:r>
              <w:rPr>
                <w:rFonts w:cs="Arial"/>
                <w:sz w:val="20"/>
                <w:szCs w:val="20"/>
              </w:rPr>
              <w:t xml:space="preserve">any </w:t>
            </w:r>
            <w:r w:rsidRPr="00A118B6">
              <w:rPr>
                <w:rFonts w:cs="Arial"/>
                <w:sz w:val="20"/>
                <w:szCs w:val="20"/>
              </w:rPr>
              <w:t>known taxon.</w:t>
            </w:r>
          </w:p>
        </w:tc>
      </w:tr>
      <w:tr w:rsidR="00A118B6" w:rsidRPr="00742269" w14:paraId="16BADE6A" w14:textId="77777777" w:rsidTr="62ABC1D7">
        <w:trPr>
          <w:trHeight w:val="377"/>
        </w:trPr>
        <w:tc>
          <w:tcPr>
            <w:tcW w:w="2500" w:type="pct"/>
            <w:vAlign w:val="center"/>
          </w:tcPr>
          <w:p w14:paraId="612908E7" w14:textId="221DFDB4" w:rsidR="00A118B6" w:rsidRDefault="00A118B6" w:rsidP="00A118B6">
            <w:pPr>
              <w:autoSpaceDE w:val="0"/>
              <w:autoSpaceDN w:val="0"/>
              <w:adjustRightInd w:val="0"/>
              <w:spacing w:before="60" w:after="60"/>
              <w:rPr>
                <w:rFonts w:cs="Arial"/>
                <w:i/>
                <w:iCs/>
                <w:sz w:val="20"/>
                <w:szCs w:val="20"/>
              </w:rPr>
            </w:pPr>
            <w:r w:rsidRPr="0031297E">
              <w:rPr>
                <w:rFonts w:cs="Arial"/>
                <w:i/>
                <w:iCs/>
                <w:sz w:val="20"/>
                <w:szCs w:val="20"/>
              </w:rPr>
              <w:t>Thysanotus</w:t>
            </w:r>
            <w:r>
              <w:rPr>
                <w:rFonts w:cs="Arial"/>
                <w:sz w:val="20"/>
                <w:szCs w:val="20"/>
              </w:rPr>
              <w:t xml:space="preserve"> sp.</w:t>
            </w:r>
          </w:p>
        </w:tc>
        <w:tc>
          <w:tcPr>
            <w:tcW w:w="2500" w:type="pct"/>
            <w:vAlign w:val="center"/>
          </w:tcPr>
          <w:p w14:paraId="7E47775B" w14:textId="4CE70476" w:rsidR="00A118B6" w:rsidRPr="00A118B6" w:rsidRDefault="00A118B6" w:rsidP="00A118B6">
            <w:pPr>
              <w:autoSpaceDE w:val="0"/>
              <w:autoSpaceDN w:val="0"/>
              <w:adjustRightInd w:val="0"/>
              <w:spacing w:before="60" w:after="60"/>
              <w:rPr>
                <w:rFonts w:cs="Arial"/>
                <w:sz w:val="20"/>
                <w:szCs w:val="20"/>
              </w:rPr>
            </w:pPr>
            <w:r w:rsidRPr="62ABC1D7">
              <w:rPr>
                <w:rFonts w:cs="Arial"/>
                <w:sz w:val="20"/>
                <w:szCs w:val="20"/>
              </w:rPr>
              <w:t>Twiner, climbing, putative new species</w:t>
            </w:r>
            <w:r>
              <w:rPr>
                <w:rFonts w:cs="Arial"/>
                <w:sz w:val="20"/>
                <w:szCs w:val="20"/>
              </w:rPr>
              <w:t>.</w:t>
            </w:r>
          </w:p>
        </w:tc>
      </w:tr>
    </w:tbl>
    <w:p w14:paraId="18F07A32" w14:textId="4425E9A9" w:rsidR="00B234A1" w:rsidRDefault="00B234A1">
      <w:pPr>
        <w:rPr>
          <w:rFonts w:cs="Arial"/>
          <w:bCs/>
        </w:rPr>
      </w:pPr>
    </w:p>
    <w:p w14:paraId="19A24E36" w14:textId="7D81DCF2" w:rsidR="00B234A1" w:rsidRDefault="00DE33BA">
      <w:pPr>
        <w:rPr>
          <w:rFonts w:cs="Arial"/>
          <w:bCs/>
        </w:rPr>
      </w:pPr>
      <w:r w:rsidRPr="000E508E">
        <w:rPr>
          <w:rFonts w:cs="Arial"/>
          <w:bCs/>
          <w:noProof/>
        </w:rPr>
        <w:drawing>
          <wp:anchor distT="0" distB="0" distL="114300" distR="114300" simplePos="0" relativeHeight="251658241" behindDoc="0" locked="0" layoutInCell="1" allowOverlap="1" wp14:anchorId="3FBFEA3C" wp14:editId="2C42827B">
            <wp:simplePos x="0" y="0"/>
            <wp:positionH relativeFrom="column">
              <wp:posOffset>3006725</wp:posOffset>
            </wp:positionH>
            <wp:positionV relativeFrom="paragraph">
              <wp:posOffset>13335</wp:posOffset>
            </wp:positionV>
            <wp:extent cx="2974340" cy="2230755"/>
            <wp:effectExtent l="19050" t="19050" r="16510" b="17145"/>
            <wp:wrapNone/>
            <wp:docPr id="1720893079" name="Picture 1" descr="A close-up of a purple flow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0893079" name="Picture 1" descr="A close-up of a purple flower&#10;&#10;AI-generated content may be incorrect."/>
                    <pic:cNvPicPr>
                      <a:picLocks noChangeAspect="1" noChangeArrowheads="1"/>
                    </pic:cNvPicPr>
                  </pic:nvPicPr>
                  <pic:blipFill>
                    <a:blip r:embed="rId116" cstate="print">
                      <a:extLst>
                        <a:ext uri="{28A0092B-C50C-407E-A947-70E740481C1C}">
                          <a14:useLocalDpi xmlns:a14="http://schemas.microsoft.com/office/drawing/2010/main" val="0"/>
                        </a:ext>
                      </a:extLst>
                    </a:blip>
                    <a:srcRect/>
                    <a:stretch>
                      <a:fillRect/>
                    </a:stretch>
                  </pic:blipFill>
                  <pic:spPr bwMode="auto">
                    <a:xfrm>
                      <a:off x="0" y="0"/>
                      <a:ext cx="2974340" cy="2230755"/>
                    </a:xfrm>
                    <a:prstGeom prst="rect">
                      <a:avLst/>
                    </a:prstGeom>
                    <a:noFill/>
                    <a:ln w="19050">
                      <a:solidFill>
                        <a:schemeClr val="tx1"/>
                      </a:solidFill>
                    </a:ln>
                  </pic:spPr>
                </pic:pic>
              </a:graphicData>
            </a:graphic>
            <wp14:sizeRelH relativeFrom="margin">
              <wp14:pctWidth>0</wp14:pctWidth>
            </wp14:sizeRelH>
            <wp14:sizeRelV relativeFrom="margin">
              <wp14:pctHeight>0</wp14:pctHeight>
            </wp14:sizeRelV>
          </wp:anchor>
        </w:drawing>
      </w:r>
      <w:r w:rsidR="00AA4F50" w:rsidRPr="00F838E5">
        <w:rPr>
          <w:rFonts w:cs="Arial"/>
          <w:bCs/>
          <w:noProof/>
        </w:rPr>
        <mc:AlternateContent>
          <mc:Choice Requires="wps">
            <w:drawing>
              <wp:anchor distT="0" distB="0" distL="114300" distR="114300" simplePos="0" relativeHeight="251658242" behindDoc="0" locked="0" layoutInCell="1" allowOverlap="1" wp14:anchorId="59CD6623" wp14:editId="17D7B5EC">
                <wp:simplePos x="0" y="0"/>
                <wp:positionH relativeFrom="margin">
                  <wp:posOffset>3050013</wp:posOffset>
                </wp:positionH>
                <wp:positionV relativeFrom="paragraph">
                  <wp:posOffset>35465</wp:posOffset>
                </wp:positionV>
                <wp:extent cx="317500" cy="278765"/>
                <wp:effectExtent l="0" t="0" r="0" b="0"/>
                <wp:wrapNone/>
                <wp:docPr id="131380077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7500" cy="278765"/>
                        </a:xfrm>
                        <a:prstGeom prst="rect">
                          <a:avLst/>
                        </a:prstGeom>
                        <a:noFill/>
                        <a:ln w="9525">
                          <a:noFill/>
                          <a:miter lim="800000"/>
                          <a:headEnd/>
                          <a:tailEnd/>
                        </a:ln>
                      </wps:spPr>
                      <wps:txbx>
                        <w:txbxContent>
                          <w:p w14:paraId="1A12DBE2" w14:textId="6548A43E" w:rsidR="00D65A5F" w:rsidRPr="00F838E5" w:rsidRDefault="00D65A5F" w:rsidP="00D65A5F">
                            <w:pPr>
                              <w:rPr>
                                <w:b/>
                                <w:bCs/>
                                <w:color w:val="FFFFFF" w:themeColor="background1"/>
                              </w:rPr>
                            </w:pPr>
                            <w:r>
                              <w:rPr>
                                <w:b/>
                                <w:bCs/>
                                <w:color w:val="FFFFFF" w:themeColor="background1"/>
                              </w:rPr>
                              <w:t>B</w:t>
                            </w:r>
                          </w:p>
                        </w:txbxContent>
                      </wps:txbx>
                      <wps:bodyPr rot="0" vert="horz" wrap="square" lIns="91440" tIns="45720" rIns="91440" bIns="45720" anchor="t" anchorCtr="0">
                        <a:noAutofit/>
                      </wps:bodyPr>
                    </wps:wsp>
                  </a:graphicData>
                </a:graphic>
              </wp:anchor>
            </w:drawing>
          </mc:Choice>
          <mc:Fallback>
            <w:pict>
              <v:shapetype w14:anchorId="59CD6623" id="_x0000_t202" coordsize="21600,21600" o:spt="202" path="m,l,21600r21600,l21600,xe">
                <v:stroke joinstyle="miter"/>
                <v:path gradientshapeok="t" o:connecttype="rect"/>
              </v:shapetype>
              <v:shape id="Text Box 2" o:spid="_x0000_s1026" type="#_x0000_t202" style="position:absolute;margin-left:240.15pt;margin-top:2.8pt;width:25pt;height:21.95pt;z-index:251658242;visibility:visible;mso-wrap-style:square;mso-wrap-distance-left:9pt;mso-wrap-distance-top:0;mso-wrap-distance-right:9pt;mso-wrap-distance-bottom:0;mso-position-horizontal:absolute;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tqjK9wEAAMwDAAAOAAAAZHJzL2Uyb0RvYy54bWysU8tu2zAQvBfoPxC815JdO3YEy0GaNEWB&#10;9AGk/QCaoiyiJJdd0pbcr++SchyjvRXVgeBqydmd2eH6ZrCGHRQGDa7m00nJmXISGu12Nf/+7eHN&#10;irMQhWuEAadqflSB32xev1r3vlIz6MA0ChmBuFD1vuZdjL4qiiA7ZUWYgFeOki2gFZFC3BUNip7Q&#10;rSlmZXlV9ICNR5AqBPp7Pyb5JuO3rZLxS9sGFZmpOfUW84p53aa12KxFtUPhOy1PbYh/6MIK7ajo&#10;GepeRMH2qP+CsloiBGjjRIItoG21VJkDsZmWf7B56oRXmQuJE/xZpvD/YOXnw5P/iiwO72CgAWYS&#10;wT+C/BGYg7tOuJ26RYS+U6KhwtMkWdH7UJ2uJqlDFRLItv8EDQ1Z7CNkoKFFm1QhnozQaQDHs+hq&#10;iEzSz7fT5aKkjKTUbLlaXi1yBVE9X/YY4gcFlqVNzZFmmsHF4THE1Iyono+kWg4etDF5rsaxvubX&#10;i9kiX7jIWB3Jdkbbmq/K9I1GSBzfuyZfjkKbcU8FjDuRTjxHxnHYDnQwkd9CcyT6CKO96DnQpgP8&#10;xVlP1qp5+LkXqDgzHx1JeD2dz5MXczBfLGcU4GVme5kRThJUzSNn4/YuZv+OXG9J6lZnGV46OfVK&#10;lsnqnOydPHkZ51Mvj3DzGwAA//8DAFBLAwQUAAYACAAAACEAyCmAn9sAAAAIAQAADwAAAGRycy9k&#10;b3ducmV2LnhtbEyPy07DMBBF90j8gzVI7KgNbao2ZFIhEFsQ5SGxc+NpEhGPo9htwt8zXdHl1bm6&#10;c6bYTL5TRxpiGxjhdmZAEVfBtVwjfLw/36xAxWTZ2S4wIfxShE15eVHY3IWR3+i4TbWSEY65RWhS&#10;6nOtY9WQt3EWemJh+zB4myQOtXaDHWXcd/rOmKX2tmW50NieHhuqfrYHj/D5sv/+WpjX+sln/Rgm&#10;o9mvNeL11fRwDyrRlP7LcNIXdSjFaRcO7KLqEBYrM5cqQrYEJTybn/JOwDoDXRb6/IHyDwAA//8D&#10;AFBLAQItABQABgAIAAAAIQC2gziS/gAAAOEBAAATAAAAAAAAAAAAAAAAAAAAAABbQ29udGVudF9U&#10;eXBlc10ueG1sUEsBAi0AFAAGAAgAAAAhADj9If/WAAAAlAEAAAsAAAAAAAAAAAAAAAAALwEAAF9y&#10;ZWxzLy5yZWxzUEsBAi0AFAAGAAgAAAAhAKW2qMr3AQAAzAMAAA4AAAAAAAAAAAAAAAAALgIAAGRy&#10;cy9lMm9Eb2MueG1sUEsBAi0AFAAGAAgAAAAhAMgpgJ/bAAAACAEAAA8AAAAAAAAAAAAAAAAAUQQA&#10;AGRycy9kb3ducmV2LnhtbFBLBQYAAAAABAAEAPMAAABZBQAAAAA=&#10;" filled="f" stroked="f">
                <v:textbox>
                  <w:txbxContent>
                    <w:p w14:paraId="1A12DBE2" w14:textId="6548A43E" w:rsidR="00D65A5F" w:rsidRPr="00F838E5" w:rsidRDefault="00D65A5F" w:rsidP="00D65A5F">
                      <w:pPr>
                        <w:rPr>
                          <w:b/>
                          <w:bCs/>
                          <w:color w:val="FFFFFF" w:themeColor="background1"/>
                        </w:rPr>
                      </w:pPr>
                      <w:r>
                        <w:rPr>
                          <w:b/>
                          <w:bCs/>
                          <w:color w:val="FFFFFF" w:themeColor="background1"/>
                        </w:rPr>
                        <w:t>B</w:t>
                      </w:r>
                    </w:p>
                  </w:txbxContent>
                </v:textbox>
                <w10:wrap anchorx="margin"/>
              </v:shape>
            </w:pict>
          </mc:Fallback>
        </mc:AlternateContent>
      </w:r>
      <w:r w:rsidR="00F838E5" w:rsidRPr="00F838E5">
        <w:rPr>
          <w:rFonts w:cs="Arial"/>
          <w:bCs/>
          <w:noProof/>
        </w:rPr>
        <mc:AlternateContent>
          <mc:Choice Requires="wps">
            <w:drawing>
              <wp:anchor distT="0" distB="0" distL="114300" distR="114300" simplePos="0" relativeHeight="251658240" behindDoc="0" locked="0" layoutInCell="1" allowOverlap="1" wp14:anchorId="7AA9850A" wp14:editId="4FF382D3">
                <wp:simplePos x="0" y="0"/>
                <wp:positionH relativeFrom="margin">
                  <wp:align>left</wp:align>
                </wp:positionH>
                <wp:positionV relativeFrom="paragraph">
                  <wp:posOffset>10579</wp:posOffset>
                </wp:positionV>
                <wp:extent cx="317500" cy="27876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7500" cy="278765"/>
                        </a:xfrm>
                        <a:prstGeom prst="rect">
                          <a:avLst/>
                        </a:prstGeom>
                        <a:noFill/>
                        <a:ln w="9525">
                          <a:noFill/>
                          <a:miter lim="800000"/>
                          <a:headEnd/>
                          <a:tailEnd/>
                        </a:ln>
                      </wps:spPr>
                      <wps:txbx>
                        <w:txbxContent>
                          <w:p w14:paraId="1A5DAF0A" w14:textId="77B63C05" w:rsidR="00F838E5" w:rsidRPr="00F838E5" w:rsidRDefault="00F838E5">
                            <w:pPr>
                              <w:rPr>
                                <w:b/>
                                <w:bCs/>
                                <w:color w:val="FFFFFF" w:themeColor="background1"/>
                              </w:rPr>
                            </w:pPr>
                            <w:r>
                              <w:rPr>
                                <w:b/>
                                <w:bCs/>
                                <w:color w:val="FFFFFF" w:themeColor="background1"/>
                              </w:rPr>
                              <w:t>A</w:t>
                            </w:r>
                          </w:p>
                        </w:txbxContent>
                      </wps:txbx>
                      <wps:bodyPr rot="0" vert="horz" wrap="square" lIns="91440" tIns="45720" rIns="91440" bIns="45720" anchor="t" anchorCtr="0">
                        <a:noAutofit/>
                      </wps:bodyPr>
                    </wps:wsp>
                  </a:graphicData>
                </a:graphic>
              </wp:anchor>
            </w:drawing>
          </mc:Choice>
          <mc:Fallback>
            <w:pict>
              <v:shape w14:anchorId="7AA9850A" id="_x0000_s1027" type="#_x0000_t202" style="position:absolute;margin-left:0;margin-top:.85pt;width:25pt;height:21.95pt;z-index:251658240;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RLHd+gEAANMDAAAOAAAAZHJzL2Uyb0RvYy54bWysU9uO2yAQfa/Uf0C8N7402WStOKvtbreq&#10;tL1I234AxjhGBYYCiZ1+fQfszUbtW1U/IIYxZ+acOWxvRq3IUTgvwdS0WOSUCMOhlWZf0+/fHt5s&#10;KPGBmZYpMKKmJ+Hpze71q+1gK1FCD6oVjiCI8dVga9qHYKss87wXmvkFWGEw2YHTLGDo9lnr2IDo&#10;WmVlnl9lA7jWOuDCezy9n5J0l/C7TvDwpeu8CETVFHsLaXVpbeKa7bas2jtme8nnNtg/dKGZNFj0&#10;DHXPAiMHJ/+C0pI78NCFBQedQddJLhIHZFPkf7B56pkViQuK4+1ZJv//YPnn45P96kgY38GIA0wk&#10;vH0E/sMTA3c9M3tx6xwMvWAtFi6iZNlgfTVfjVL7ykeQZvgELQ6ZHQIkoLFzOqqCPAmi4wBOZ9HF&#10;GAjHw7fFepVjhmOqXG/WV6tUgVXPl63z4YMATeKmpg5nmsDZ8dGH2Ayrnn+JtQw8SKXSXJUhQ02v&#10;V+UqXbjIaBnQdkrqmm7y+E1GiBzfmzZdDkyqaY8FlJlJR54T4zA2I5HtrEjUoIH2hCo4mFyGrwI3&#10;PbhflAzosJr6nwfmBCXqo0Elr4vlMloyBcvVusTAXWaaywwzHKFqGiiZtnch2XiifIuKdzKp8dLJ&#10;3DI6J4k0uzxa8zJOf728xd1vAAAA//8DAFBLAwQUAAYACAAAACEA1bG8rtkAAAAEAQAADwAAAGRy&#10;cy9kb3ducmV2LnhtbEyPzU7DMBCE70i8g7WVuFG7qCkQsqkQiCsV5Ufi5sbbJCJeR7HbhLdne6LH&#10;2VnNfFOsJ9+pIw2xDYywmBtQxFVwLdcIH+8v13egYrLsbBeYEH4pwrq8vChs7sLIb3TcplpJCMfc&#10;IjQp9bnWsWrI2zgPPbF4+zB4m0QOtXaDHSXcd/rGmJX2tmVpaGxPTw1VP9uDR/h83X9/Lc2mfvZZ&#10;P4bJaPb3GvFqNj0+gEo0pf9nOOELOpTCtAsHdlF1CDIkyfUWlJiZEblDWGYr0GWhz+HLPwAAAP//&#10;AwBQSwECLQAUAAYACAAAACEAtoM4kv4AAADhAQAAEwAAAAAAAAAAAAAAAAAAAAAAW0NvbnRlbnRf&#10;VHlwZXNdLnhtbFBLAQItABQABgAIAAAAIQA4/SH/1gAAAJQBAAALAAAAAAAAAAAAAAAAAC8BAABf&#10;cmVscy8ucmVsc1BLAQItABQABgAIAAAAIQC4RLHd+gEAANMDAAAOAAAAAAAAAAAAAAAAAC4CAABk&#10;cnMvZTJvRG9jLnhtbFBLAQItABQABgAIAAAAIQDVsbyu2QAAAAQBAAAPAAAAAAAAAAAAAAAAAFQE&#10;AABkcnMvZG93bnJldi54bWxQSwUGAAAAAAQABADzAAAAWgUAAAAA&#10;" filled="f" stroked="f">
                <v:textbox>
                  <w:txbxContent>
                    <w:p w14:paraId="1A5DAF0A" w14:textId="77B63C05" w:rsidR="00F838E5" w:rsidRPr="00F838E5" w:rsidRDefault="00F838E5">
                      <w:pPr>
                        <w:rPr>
                          <w:b/>
                          <w:bCs/>
                          <w:color w:val="FFFFFF" w:themeColor="background1"/>
                        </w:rPr>
                      </w:pPr>
                      <w:r>
                        <w:rPr>
                          <w:b/>
                          <w:bCs/>
                          <w:color w:val="FFFFFF" w:themeColor="background1"/>
                        </w:rPr>
                        <w:t>A</w:t>
                      </w:r>
                    </w:p>
                  </w:txbxContent>
                </v:textbox>
                <w10:wrap anchorx="margin"/>
              </v:shape>
            </w:pict>
          </mc:Fallback>
        </mc:AlternateContent>
      </w:r>
      <w:r w:rsidR="009379DC">
        <w:rPr>
          <w:noProof/>
        </w:rPr>
        <w:drawing>
          <wp:inline distT="0" distB="0" distL="0" distR="0" wp14:anchorId="0FBAAFE4" wp14:editId="416CADD6">
            <wp:extent cx="2964099" cy="2223074"/>
            <wp:effectExtent l="19050" t="19050" r="27305" b="25400"/>
            <wp:docPr id="580148357" name="Picture 2" descr="A close-up of a pla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0148357" name="Picture 2" descr="A close-up of a plant&#10;&#10;AI-generated content may be incorrect."/>
                    <pic:cNvPicPr>
                      <a:picLocks noChangeAspect="1" noChangeArrowheads="1"/>
                    </pic:cNvPicPr>
                  </pic:nvPicPr>
                  <pic:blipFill>
                    <a:blip r:embed="rId117" cstate="print">
                      <a:extLst>
                        <a:ext uri="{28A0092B-C50C-407E-A947-70E740481C1C}">
                          <a14:useLocalDpi xmlns:a14="http://schemas.microsoft.com/office/drawing/2010/main" val="0"/>
                        </a:ext>
                      </a:extLst>
                    </a:blip>
                    <a:srcRect/>
                    <a:stretch>
                      <a:fillRect/>
                    </a:stretch>
                  </pic:blipFill>
                  <pic:spPr bwMode="auto">
                    <a:xfrm>
                      <a:off x="0" y="0"/>
                      <a:ext cx="2986345" cy="2239758"/>
                    </a:xfrm>
                    <a:prstGeom prst="rect">
                      <a:avLst/>
                    </a:prstGeom>
                    <a:noFill/>
                    <a:ln w="19050">
                      <a:solidFill>
                        <a:srgbClr val="000000"/>
                      </a:solidFill>
                    </a:ln>
                  </pic:spPr>
                </pic:pic>
              </a:graphicData>
            </a:graphic>
          </wp:inline>
        </w:drawing>
      </w:r>
    </w:p>
    <w:p w14:paraId="21C55C13" w14:textId="5C9B69A9" w:rsidR="00786E47" w:rsidRDefault="00E9286A">
      <w:pPr>
        <w:rPr>
          <w:rFonts w:cs="Arial"/>
          <w:bCs/>
        </w:rPr>
      </w:pPr>
      <w:r w:rsidRPr="00F838E5">
        <w:rPr>
          <w:rFonts w:cs="Arial"/>
          <w:b/>
        </w:rPr>
        <w:t xml:space="preserve">Figure </w:t>
      </w:r>
      <w:r w:rsidR="00642438">
        <w:rPr>
          <w:rFonts w:cs="Arial"/>
          <w:b/>
        </w:rPr>
        <w:t>2</w:t>
      </w:r>
      <w:r>
        <w:rPr>
          <w:rFonts w:cs="Arial"/>
          <w:bCs/>
        </w:rPr>
        <w:t>.</w:t>
      </w:r>
      <w:r w:rsidR="000976D1">
        <w:rPr>
          <w:rFonts w:cs="Arial"/>
          <w:bCs/>
        </w:rPr>
        <w:t xml:space="preserve"> Two putative new species </w:t>
      </w:r>
      <w:r w:rsidR="00EE4BFB">
        <w:rPr>
          <w:rFonts w:cs="Arial"/>
          <w:bCs/>
        </w:rPr>
        <w:t xml:space="preserve">found </w:t>
      </w:r>
      <w:r w:rsidR="00EC2D62">
        <w:rPr>
          <w:rFonts w:cs="Arial"/>
          <w:bCs/>
        </w:rPr>
        <w:t xml:space="preserve">during the Nanda Bush Blitz. A) </w:t>
      </w:r>
      <w:r w:rsidR="00755D86" w:rsidRPr="00B234A1">
        <w:rPr>
          <w:rFonts w:cs="Arial"/>
          <w:bCs/>
          <w:i/>
          <w:iCs/>
        </w:rPr>
        <w:t>Calytrix</w:t>
      </w:r>
      <w:r w:rsidR="000D2C2A">
        <w:rPr>
          <w:rFonts w:cs="Arial"/>
          <w:bCs/>
          <w:i/>
          <w:iCs/>
        </w:rPr>
        <w:t xml:space="preserve"> </w:t>
      </w:r>
      <w:r w:rsidR="000D2C2A">
        <w:rPr>
          <w:rFonts w:cs="Arial"/>
          <w:bCs/>
        </w:rPr>
        <w:t>sp.</w:t>
      </w:r>
      <w:r w:rsidR="0092038C">
        <w:t xml:space="preserve"> </w:t>
      </w:r>
      <w:r w:rsidR="0092038C" w:rsidRPr="0092038C">
        <w:rPr>
          <w:rFonts w:cs="Arial"/>
          <w:bCs/>
        </w:rPr>
        <w:t>(Image</w:t>
      </w:r>
      <w:r w:rsidR="004730EB">
        <w:rPr>
          <w:rFonts w:cs="Arial"/>
          <w:bCs/>
        </w:rPr>
        <w:t>:</w:t>
      </w:r>
      <w:r w:rsidR="0092038C" w:rsidRPr="0092038C">
        <w:rPr>
          <w:rFonts w:cs="Arial"/>
          <w:bCs/>
        </w:rPr>
        <w:t xml:space="preserve"> S.A. James, DBCA); </w:t>
      </w:r>
      <w:r w:rsidR="00755D86">
        <w:rPr>
          <w:rFonts w:cs="Arial"/>
          <w:bCs/>
        </w:rPr>
        <w:t xml:space="preserve">B) </w:t>
      </w:r>
      <w:r w:rsidR="00755D86" w:rsidRPr="00B234A1">
        <w:rPr>
          <w:rFonts w:cs="Arial"/>
          <w:bCs/>
          <w:i/>
          <w:iCs/>
        </w:rPr>
        <w:t>Thysanotus</w:t>
      </w:r>
      <w:r w:rsidR="000D2C2A">
        <w:rPr>
          <w:rFonts w:cs="Arial"/>
          <w:bCs/>
        </w:rPr>
        <w:t xml:space="preserve"> sp</w:t>
      </w:r>
      <w:r w:rsidR="00B234A1">
        <w:rPr>
          <w:rFonts w:cs="Arial"/>
          <w:bCs/>
        </w:rPr>
        <w:t>.</w:t>
      </w:r>
      <w:r w:rsidR="006126EE">
        <w:t xml:space="preserve"> </w:t>
      </w:r>
      <w:r w:rsidR="00DD7521" w:rsidRPr="00DD7521">
        <w:rPr>
          <w:rFonts w:cs="Arial"/>
          <w:bCs/>
        </w:rPr>
        <w:t>(Image</w:t>
      </w:r>
      <w:r w:rsidR="004730EB">
        <w:rPr>
          <w:rFonts w:cs="Arial"/>
          <w:bCs/>
        </w:rPr>
        <w:t>:</w:t>
      </w:r>
      <w:r w:rsidR="00DD7521" w:rsidRPr="00DD7521">
        <w:rPr>
          <w:rFonts w:cs="Arial"/>
          <w:bCs/>
        </w:rPr>
        <w:t xml:space="preserve"> R. Gugiatti, DBCA</w:t>
      </w:r>
      <w:r w:rsidR="00DD7521">
        <w:rPr>
          <w:rFonts w:cs="Arial"/>
          <w:bCs/>
        </w:rPr>
        <w:t>)</w:t>
      </w:r>
    </w:p>
    <w:p w14:paraId="1C56284F" w14:textId="77777777" w:rsidR="00786E47" w:rsidRDefault="00786E47">
      <w:pPr>
        <w:rPr>
          <w:rFonts w:cs="Arial"/>
          <w:bCs/>
        </w:rPr>
      </w:pPr>
    </w:p>
    <w:p w14:paraId="498C28E8" w14:textId="5511B568" w:rsidR="007232B1" w:rsidRPr="00B834AA" w:rsidRDefault="0024637A" w:rsidP="00E638F5">
      <w:pPr>
        <w:pStyle w:val="Heading2"/>
      </w:pPr>
      <w:bookmarkStart w:id="16" w:name="_Toc227323792"/>
      <w:r>
        <w:t>3.</w:t>
      </w:r>
      <w:r w:rsidR="00F04331">
        <w:t>3</w:t>
      </w:r>
      <w:r>
        <w:tab/>
      </w:r>
      <w:r w:rsidR="005B2DB2">
        <w:t>Introduced</w:t>
      </w:r>
      <w:r w:rsidR="007232B1" w:rsidRPr="00B834AA">
        <w:t xml:space="preserve"> species</w:t>
      </w:r>
      <w:bookmarkEnd w:id="16"/>
    </w:p>
    <w:p w14:paraId="498C28EA" w14:textId="22F854FB" w:rsidR="00FA465F" w:rsidRPr="00EF373F" w:rsidRDefault="00EF373F" w:rsidP="00E638F5">
      <w:pPr>
        <w:keepNext/>
        <w:keepLines/>
        <w:rPr>
          <w:rFonts w:cs="Arial"/>
          <w:bCs/>
          <w:u w:val="single"/>
        </w:rPr>
      </w:pPr>
      <w:r w:rsidRPr="00EF373F">
        <w:rPr>
          <w:rFonts w:cs="Arial"/>
          <w:bCs/>
        </w:rPr>
        <w:t xml:space="preserve">In general, sites surveyed </w:t>
      </w:r>
      <w:r>
        <w:rPr>
          <w:rFonts w:cs="Arial"/>
          <w:bCs/>
        </w:rPr>
        <w:t>had minimal</w:t>
      </w:r>
      <w:r w:rsidRPr="00EF373F">
        <w:rPr>
          <w:rFonts w:cs="Arial"/>
          <w:bCs/>
        </w:rPr>
        <w:t xml:space="preserve"> </w:t>
      </w:r>
      <w:r w:rsidR="005B2DB2">
        <w:rPr>
          <w:rFonts w:cs="Arial"/>
          <w:bCs/>
        </w:rPr>
        <w:t>introduced</w:t>
      </w:r>
      <w:r w:rsidRPr="00EF373F">
        <w:rPr>
          <w:rFonts w:cs="Arial"/>
          <w:bCs/>
        </w:rPr>
        <w:t xml:space="preserve"> species </w:t>
      </w:r>
      <w:proofErr w:type="gramStart"/>
      <w:r w:rsidRPr="00EF373F">
        <w:rPr>
          <w:rFonts w:cs="Arial"/>
          <w:bCs/>
        </w:rPr>
        <w:t>with the exception of</w:t>
      </w:r>
      <w:proofErr w:type="gramEnd"/>
      <w:r w:rsidRPr="00EF373F">
        <w:rPr>
          <w:rFonts w:cs="Arial"/>
          <w:bCs/>
        </w:rPr>
        <w:t xml:space="preserve"> heavily human</w:t>
      </w:r>
      <w:r w:rsidR="420D3F0B" w:rsidRPr="51AF658D">
        <w:rPr>
          <w:rFonts w:cs="Arial"/>
        </w:rPr>
        <w:t>-</w:t>
      </w:r>
      <w:r w:rsidRPr="00EF373F">
        <w:rPr>
          <w:rFonts w:cs="Arial"/>
          <w:bCs/>
        </w:rPr>
        <w:t xml:space="preserve">impacted and disturbed areas (e.g. roadsides). </w:t>
      </w:r>
      <w:r>
        <w:rPr>
          <w:rFonts w:cs="Arial"/>
          <w:bCs/>
        </w:rPr>
        <w:t>Twelve</w:t>
      </w:r>
      <w:r w:rsidRPr="00EF373F">
        <w:rPr>
          <w:rFonts w:cs="Arial"/>
          <w:bCs/>
        </w:rPr>
        <w:t xml:space="preserve"> (</w:t>
      </w:r>
      <w:r>
        <w:rPr>
          <w:rFonts w:cs="Arial"/>
          <w:bCs/>
        </w:rPr>
        <w:t>12</w:t>
      </w:r>
      <w:r w:rsidRPr="00EF373F">
        <w:rPr>
          <w:rFonts w:cs="Arial"/>
          <w:bCs/>
        </w:rPr>
        <w:t xml:space="preserve">) </w:t>
      </w:r>
      <w:r w:rsidR="005B2DB2">
        <w:rPr>
          <w:rFonts w:cs="Arial"/>
          <w:bCs/>
        </w:rPr>
        <w:t>introduced</w:t>
      </w:r>
      <w:r w:rsidRPr="00EF373F">
        <w:rPr>
          <w:rFonts w:cs="Arial"/>
          <w:bCs/>
        </w:rPr>
        <w:t xml:space="preserve"> species were recorded (Table </w:t>
      </w:r>
      <w:r w:rsidR="00642438">
        <w:rPr>
          <w:rFonts w:cs="Arial"/>
          <w:bCs/>
        </w:rPr>
        <w:t>5</w:t>
      </w:r>
      <w:r w:rsidRPr="00EF373F">
        <w:rPr>
          <w:rFonts w:cs="Arial"/>
          <w:bCs/>
        </w:rPr>
        <w:t>).</w:t>
      </w:r>
      <w:r>
        <w:rPr>
          <w:rFonts w:cs="Arial"/>
          <w:bCs/>
        </w:rPr>
        <w:t xml:space="preserve"> Areas heavily impacted by previous agricultural activities, feral animal activity, or human activities </w:t>
      </w:r>
      <w:r w:rsidR="00DE38E4">
        <w:rPr>
          <w:rFonts w:cs="Arial"/>
          <w:bCs/>
        </w:rPr>
        <w:t>had the greatest</w:t>
      </w:r>
      <w:r w:rsidR="00D72954">
        <w:rPr>
          <w:rFonts w:cs="Arial"/>
          <w:bCs/>
        </w:rPr>
        <w:t xml:space="preserve"> </w:t>
      </w:r>
      <w:r w:rsidR="005D7C5A">
        <w:rPr>
          <w:rFonts w:cs="Arial"/>
          <w:bCs/>
        </w:rPr>
        <w:t>abundance of non-native taxa.</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293"/>
        <w:gridCol w:w="2293"/>
        <w:gridCol w:w="2294"/>
        <w:gridCol w:w="2294"/>
      </w:tblGrid>
      <w:tr w:rsidR="00F618EF" w:rsidRPr="00742269" w14:paraId="498C28EC" w14:textId="77777777" w:rsidTr="735A7C5A">
        <w:trPr>
          <w:trHeight w:val="344"/>
        </w:trPr>
        <w:tc>
          <w:tcPr>
            <w:tcW w:w="5000" w:type="pct"/>
            <w:gridSpan w:val="4"/>
          </w:tcPr>
          <w:p w14:paraId="498C28EB" w14:textId="6EE1D5AC" w:rsidR="00F618EF" w:rsidRPr="00D7671B" w:rsidRDefault="6F29D5B4" w:rsidP="6FB7E547">
            <w:pPr>
              <w:keepNext/>
              <w:keepLines/>
              <w:autoSpaceDE w:val="0"/>
              <w:autoSpaceDN w:val="0"/>
              <w:adjustRightInd w:val="0"/>
              <w:spacing w:before="60" w:after="60"/>
              <w:rPr>
                <w:rFonts w:cs="Arial"/>
                <w:b/>
                <w:bCs/>
                <w:sz w:val="20"/>
                <w:szCs w:val="20"/>
              </w:rPr>
            </w:pPr>
            <w:r w:rsidRPr="6FB7E547">
              <w:rPr>
                <w:rFonts w:cs="Arial"/>
                <w:b/>
                <w:bCs/>
                <w:sz w:val="20"/>
                <w:szCs w:val="20"/>
              </w:rPr>
              <w:t xml:space="preserve">Table </w:t>
            </w:r>
            <w:r w:rsidR="00642438">
              <w:rPr>
                <w:rFonts w:cs="Arial"/>
                <w:b/>
                <w:bCs/>
                <w:sz w:val="20"/>
                <w:szCs w:val="20"/>
              </w:rPr>
              <w:t>5</w:t>
            </w:r>
            <w:r w:rsidR="6F205E4C" w:rsidRPr="6FB7E547">
              <w:rPr>
                <w:rFonts w:cs="Arial"/>
                <w:b/>
                <w:bCs/>
                <w:sz w:val="20"/>
                <w:szCs w:val="20"/>
              </w:rPr>
              <w:t xml:space="preserve">. </w:t>
            </w:r>
            <w:r w:rsidR="005B2DB2">
              <w:rPr>
                <w:rFonts w:cs="Arial"/>
                <w:b/>
                <w:bCs/>
                <w:sz w:val="20"/>
                <w:szCs w:val="20"/>
              </w:rPr>
              <w:t>Introduced</w:t>
            </w:r>
            <w:r w:rsidR="6F205E4C" w:rsidRPr="6FB7E547">
              <w:rPr>
                <w:rFonts w:cs="Arial"/>
                <w:b/>
                <w:bCs/>
                <w:sz w:val="20"/>
                <w:szCs w:val="20"/>
              </w:rPr>
              <w:t xml:space="preserve"> species recorded</w:t>
            </w:r>
          </w:p>
        </w:tc>
      </w:tr>
      <w:tr w:rsidR="00873CCC" w:rsidRPr="00742269" w14:paraId="498C28F1" w14:textId="77777777" w:rsidTr="735A7C5A">
        <w:trPr>
          <w:trHeight w:val="344"/>
        </w:trPr>
        <w:tc>
          <w:tcPr>
            <w:tcW w:w="1250" w:type="pct"/>
            <w:vAlign w:val="center"/>
          </w:tcPr>
          <w:p w14:paraId="498C28ED" w14:textId="3BF7E4A6" w:rsidR="00873CCC" w:rsidRPr="00742269" w:rsidRDefault="005B2DB2" w:rsidP="00577DC0">
            <w:pPr>
              <w:keepNext/>
              <w:keepLines/>
              <w:autoSpaceDE w:val="0"/>
              <w:autoSpaceDN w:val="0"/>
              <w:adjustRightInd w:val="0"/>
              <w:spacing w:before="60" w:after="60"/>
              <w:rPr>
                <w:rFonts w:cs="Arial"/>
                <w:b/>
                <w:sz w:val="20"/>
                <w:szCs w:val="20"/>
              </w:rPr>
            </w:pPr>
            <w:bookmarkStart w:id="17" w:name="OLE_LINK1"/>
            <w:bookmarkStart w:id="18" w:name="OLE_LINK2"/>
            <w:r>
              <w:rPr>
                <w:rFonts w:cs="Arial"/>
                <w:b/>
                <w:sz w:val="20"/>
                <w:szCs w:val="20"/>
              </w:rPr>
              <w:t>Introduced</w:t>
            </w:r>
            <w:r w:rsidR="00873CCC" w:rsidRPr="00742269">
              <w:rPr>
                <w:rFonts w:cs="Arial"/>
                <w:b/>
                <w:sz w:val="20"/>
                <w:szCs w:val="20"/>
              </w:rPr>
              <w:t xml:space="preserve"> species</w:t>
            </w:r>
          </w:p>
        </w:tc>
        <w:tc>
          <w:tcPr>
            <w:tcW w:w="1250" w:type="pct"/>
            <w:vAlign w:val="center"/>
          </w:tcPr>
          <w:p w14:paraId="498C28EE" w14:textId="77777777" w:rsidR="00873CCC" w:rsidRPr="00742269" w:rsidRDefault="00873CCC" w:rsidP="00577DC0">
            <w:pPr>
              <w:keepNext/>
              <w:keepLines/>
              <w:autoSpaceDE w:val="0"/>
              <w:autoSpaceDN w:val="0"/>
              <w:adjustRightInd w:val="0"/>
              <w:spacing w:before="60" w:after="60"/>
              <w:rPr>
                <w:rFonts w:cs="Arial"/>
                <w:b/>
                <w:sz w:val="20"/>
                <w:szCs w:val="20"/>
              </w:rPr>
            </w:pPr>
            <w:r w:rsidRPr="00742269">
              <w:rPr>
                <w:rFonts w:cs="Arial"/>
                <w:b/>
                <w:sz w:val="20"/>
                <w:szCs w:val="20"/>
              </w:rPr>
              <w:t>Location sighted/observed</w:t>
            </w:r>
          </w:p>
        </w:tc>
        <w:tc>
          <w:tcPr>
            <w:tcW w:w="1250" w:type="pct"/>
          </w:tcPr>
          <w:p w14:paraId="498C28EF" w14:textId="77777777" w:rsidR="00873CCC" w:rsidRPr="00873CCC" w:rsidRDefault="00873CCC" w:rsidP="00577DC0">
            <w:pPr>
              <w:keepNext/>
              <w:keepLines/>
              <w:autoSpaceDE w:val="0"/>
              <w:autoSpaceDN w:val="0"/>
              <w:adjustRightInd w:val="0"/>
              <w:spacing w:before="60" w:after="60"/>
              <w:rPr>
                <w:rFonts w:cs="Arial"/>
                <w:b/>
                <w:i/>
                <w:sz w:val="20"/>
                <w:szCs w:val="20"/>
              </w:rPr>
            </w:pPr>
            <w:r w:rsidRPr="00742269">
              <w:rPr>
                <w:rFonts w:cs="Arial"/>
                <w:b/>
                <w:sz w:val="20"/>
                <w:szCs w:val="20"/>
              </w:rPr>
              <w:t>Indication of abundance</w:t>
            </w:r>
          </w:p>
        </w:tc>
        <w:tc>
          <w:tcPr>
            <w:tcW w:w="1250" w:type="pct"/>
            <w:vAlign w:val="center"/>
          </w:tcPr>
          <w:p w14:paraId="498C28F0" w14:textId="77777777" w:rsidR="00873CCC" w:rsidRPr="00742269" w:rsidRDefault="00873CCC" w:rsidP="00577DC0">
            <w:pPr>
              <w:keepNext/>
              <w:keepLines/>
              <w:autoSpaceDE w:val="0"/>
              <w:autoSpaceDN w:val="0"/>
              <w:adjustRightInd w:val="0"/>
              <w:spacing w:before="60" w:after="60"/>
              <w:rPr>
                <w:rFonts w:cs="Arial"/>
                <w:b/>
                <w:sz w:val="20"/>
                <w:szCs w:val="20"/>
              </w:rPr>
            </w:pPr>
            <w:r>
              <w:rPr>
                <w:rFonts w:cs="Arial"/>
                <w:b/>
                <w:sz w:val="20"/>
                <w:szCs w:val="20"/>
              </w:rPr>
              <w:t>Comments</w:t>
            </w:r>
          </w:p>
        </w:tc>
      </w:tr>
      <w:tr w:rsidR="6FB7E547" w14:paraId="03AF5353" w14:textId="77777777" w:rsidTr="00EF373F">
        <w:trPr>
          <w:trHeight w:val="300"/>
        </w:trPr>
        <w:tc>
          <w:tcPr>
            <w:tcW w:w="1250" w:type="pct"/>
            <w:vAlign w:val="center"/>
          </w:tcPr>
          <w:p w14:paraId="08D47031" w14:textId="44D76086" w:rsidR="7AE4E95C" w:rsidRDefault="7AE4E95C" w:rsidP="6FB7E547">
            <w:pPr>
              <w:rPr>
                <w:rFonts w:cs="Arial"/>
                <w:i/>
                <w:iCs/>
                <w:sz w:val="20"/>
                <w:szCs w:val="20"/>
              </w:rPr>
            </w:pPr>
            <w:r w:rsidRPr="6FB7E547">
              <w:rPr>
                <w:rFonts w:cs="Arial"/>
                <w:i/>
                <w:iCs/>
                <w:sz w:val="20"/>
                <w:szCs w:val="20"/>
              </w:rPr>
              <w:t>Cenchrus setaceus</w:t>
            </w:r>
          </w:p>
        </w:tc>
        <w:tc>
          <w:tcPr>
            <w:tcW w:w="1250" w:type="pct"/>
            <w:vAlign w:val="center"/>
          </w:tcPr>
          <w:p w14:paraId="6847C6D9" w14:textId="66B73AFC" w:rsidR="7AE4E95C" w:rsidRDefault="7AE4E95C" w:rsidP="6FB7E547">
            <w:pPr>
              <w:rPr>
                <w:rFonts w:cs="Arial"/>
                <w:sz w:val="20"/>
                <w:szCs w:val="20"/>
                <w:highlight w:val="cyan"/>
              </w:rPr>
            </w:pPr>
            <w:r w:rsidRPr="6FB7E547">
              <w:rPr>
                <w:rFonts w:cs="Arial"/>
                <w:sz w:val="20"/>
                <w:szCs w:val="20"/>
              </w:rPr>
              <w:t>Kalbarri National Park</w:t>
            </w:r>
            <w:r w:rsidR="5DD489C6" w:rsidRPr="0831B839">
              <w:rPr>
                <w:rFonts w:cs="Arial"/>
                <w:sz w:val="20"/>
                <w:szCs w:val="20"/>
              </w:rPr>
              <w:t xml:space="preserve">, </w:t>
            </w:r>
            <w:r w:rsidR="00291AC6">
              <w:rPr>
                <w:rFonts w:cs="Arial"/>
                <w:sz w:val="20"/>
                <w:szCs w:val="20"/>
              </w:rPr>
              <w:t>Red Bluff Beach gully</w:t>
            </w:r>
          </w:p>
        </w:tc>
        <w:tc>
          <w:tcPr>
            <w:tcW w:w="1250" w:type="pct"/>
          </w:tcPr>
          <w:p w14:paraId="7C8B64ED" w14:textId="740DFBDF" w:rsidR="7AE4E95C" w:rsidRDefault="7EA4DB81" w:rsidP="6FB7E547">
            <w:pPr>
              <w:rPr>
                <w:rFonts w:cs="Arial"/>
                <w:sz w:val="20"/>
                <w:szCs w:val="20"/>
              </w:rPr>
            </w:pPr>
            <w:r w:rsidRPr="62ABC1D7">
              <w:rPr>
                <w:rFonts w:cs="Arial"/>
                <w:sz w:val="20"/>
                <w:szCs w:val="20"/>
              </w:rPr>
              <w:t>C</w:t>
            </w:r>
            <w:r w:rsidR="2746CEBA" w:rsidRPr="62ABC1D7">
              <w:rPr>
                <w:rFonts w:cs="Arial"/>
                <w:sz w:val="20"/>
                <w:szCs w:val="20"/>
              </w:rPr>
              <w:t>ommon</w:t>
            </w:r>
          </w:p>
        </w:tc>
        <w:tc>
          <w:tcPr>
            <w:tcW w:w="1250" w:type="pct"/>
            <w:vAlign w:val="center"/>
          </w:tcPr>
          <w:p w14:paraId="2229B092" w14:textId="56BC33D0" w:rsidR="3CCF7E23" w:rsidRDefault="00942EA8" w:rsidP="6FB7E547">
            <w:pPr>
              <w:rPr>
                <w:rFonts w:cs="Arial"/>
                <w:sz w:val="20"/>
                <w:szCs w:val="20"/>
              </w:rPr>
            </w:pPr>
            <w:r>
              <w:rPr>
                <w:rFonts w:cs="Arial"/>
                <w:sz w:val="20"/>
                <w:szCs w:val="20"/>
              </w:rPr>
              <w:t>R</w:t>
            </w:r>
            <w:r w:rsidR="3CCF7E23" w:rsidRPr="6FB7E547">
              <w:rPr>
                <w:rFonts w:cs="Arial"/>
                <w:sz w:val="20"/>
                <w:szCs w:val="20"/>
              </w:rPr>
              <w:t>ecorded from coastal areas near Perth and Geraldton; second record from Kalbarri</w:t>
            </w:r>
          </w:p>
        </w:tc>
      </w:tr>
      <w:tr w:rsidR="6FB7E547" w14:paraId="49834F93" w14:textId="77777777" w:rsidTr="00EF373F">
        <w:trPr>
          <w:trHeight w:val="300"/>
        </w:trPr>
        <w:tc>
          <w:tcPr>
            <w:tcW w:w="1250" w:type="pct"/>
            <w:vAlign w:val="center"/>
          </w:tcPr>
          <w:p w14:paraId="40ADB188" w14:textId="2499B4C9" w:rsidR="3566E6D0" w:rsidRDefault="3566E6D0" w:rsidP="6FB7E547">
            <w:pPr>
              <w:rPr>
                <w:rFonts w:cs="Arial"/>
                <w:i/>
                <w:iCs/>
                <w:sz w:val="20"/>
                <w:szCs w:val="20"/>
              </w:rPr>
            </w:pPr>
            <w:r w:rsidRPr="6FB7E547">
              <w:rPr>
                <w:rFonts w:cs="Arial"/>
                <w:i/>
                <w:iCs/>
                <w:sz w:val="20"/>
                <w:szCs w:val="20"/>
              </w:rPr>
              <w:t>Centaurea melitensis</w:t>
            </w:r>
          </w:p>
        </w:tc>
        <w:tc>
          <w:tcPr>
            <w:tcW w:w="1250" w:type="pct"/>
            <w:vAlign w:val="center"/>
          </w:tcPr>
          <w:p w14:paraId="3F5BF07C" w14:textId="3D5D7EEA" w:rsidR="3566E6D0" w:rsidRDefault="3566E6D0" w:rsidP="6FB7E547">
            <w:pPr>
              <w:rPr>
                <w:rFonts w:cs="Arial"/>
                <w:sz w:val="20"/>
                <w:szCs w:val="20"/>
              </w:rPr>
            </w:pPr>
            <w:r w:rsidRPr="6FB7E547">
              <w:rPr>
                <w:rFonts w:cs="Arial"/>
                <w:sz w:val="20"/>
                <w:szCs w:val="20"/>
              </w:rPr>
              <w:t>Kalbarri National Park</w:t>
            </w:r>
            <w:r w:rsidR="000D77DC">
              <w:rPr>
                <w:rFonts w:cs="Arial"/>
                <w:sz w:val="20"/>
                <w:szCs w:val="20"/>
              </w:rPr>
              <w:t>, terminus of Little Z Track</w:t>
            </w:r>
            <w:r w:rsidR="003A7D16">
              <w:rPr>
                <w:rFonts w:cs="Arial"/>
                <w:sz w:val="20"/>
                <w:szCs w:val="20"/>
              </w:rPr>
              <w:t xml:space="preserve"> </w:t>
            </w:r>
            <w:r w:rsidR="007F6906" w:rsidRPr="5DB575A6">
              <w:rPr>
                <w:rFonts w:cs="Arial"/>
                <w:sz w:val="20"/>
                <w:szCs w:val="20"/>
              </w:rPr>
              <w:t>|</w:t>
            </w:r>
            <w:r w:rsidR="007F6906">
              <w:rPr>
                <w:rFonts w:cs="Arial"/>
                <w:sz w:val="20"/>
                <w:szCs w:val="20"/>
              </w:rPr>
              <w:t xml:space="preserve"> </w:t>
            </w:r>
            <w:r w:rsidR="00291AC6">
              <w:rPr>
                <w:rFonts w:cs="Arial"/>
                <w:sz w:val="20"/>
                <w:szCs w:val="20"/>
              </w:rPr>
              <w:t>Red Bluff Beach gully</w:t>
            </w:r>
            <w:r w:rsidR="00291AC6" w:rsidRPr="5DB575A6">
              <w:rPr>
                <w:rFonts w:cs="Arial"/>
                <w:sz w:val="20"/>
                <w:szCs w:val="20"/>
              </w:rPr>
              <w:t xml:space="preserve"> </w:t>
            </w:r>
            <w:r w:rsidR="007F6906" w:rsidRPr="5DB575A6">
              <w:rPr>
                <w:rFonts w:cs="Arial"/>
                <w:sz w:val="20"/>
                <w:szCs w:val="20"/>
              </w:rPr>
              <w:t>|</w:t>
            </w:r>
            <w:r w:rsidRPr="6FB7E547">
              <w:rPr>
                <w:rFonts w:cs="Arial"/>
                <w:sz w:val="20"/>
                <w:szCs w:val="20"/>
              </w:rPr>
              <w:t xml:space="preserve"> Meanarra Hill</w:t>
            </w:r>
          </w:p>
        </w:tc>
        <w:tc>
          <w:tcPr>
            <w:tcW w:w="1250" w:type="pct"/>
          </w:tcPr>
          <w:p w14:paraId="299D36DB" w14:textId="2CB39407" w:rsidR="3566E6D0" w:rsidRDefault="00703F3A" w:rsidP="6FB7E547">
            <w:pPr>
              <w:rPr>
                <w:rFonts w:cs="Arial"/>
                <w:sz w:val="20"/>
                <w:szCs w:val="20"/>
              </w:rPr>
            </w:pPr>
            <w:r>
              <w:rPr>
                <w:rFonts w:cs="Arial"/>
                <w:sz w:val="20"/>
                <w:szCs w:val="20"/>
              </w:rPr>
              <w:t xml:space="preserve">Infrequent </w:t>
            </w:r>
            <w:r w:rsidR="00353D53" w:rsidRPr="5DB575A6">
              <w:rPr>
                <w:rFonts w:cs="Arial"/>
                <w:sz w:val="20"/>
                <w:szCs w:val="20"/>
              </w:rPr>
              <w:t>|</w:t>
            </w:r>
            <w:r w:rsidR="00353D53">
              <w:rPr>
                <w:rFonts w:cs="Arial"/>
                <w:sz w:val="20"/>
                <w:szCs w:val="20"/>
              </w:rPr>
              <w:t xml:space="preserve"> </w:t>
            </w:r>
            <w:r w:rsidR="00354DF2">
              <w:rPr>
                <w:rFonts w:cs="Arial"/>
                <w:sz w:val="20"/>
                <w:szCs w:val="20"/>
              </w:rPr>
              <w:t>T</w:t>
            </w:r>
            <w:r w:rsidR="4B3BDDB6" w:rsidRPr="0831B839">
              <w:rPr>
                <w:rFonts w:cs="Arial"/>
                <w:sz w:val="20"/>
                <w:szCs w:val="20"/>
              </w:rPr>
              <w:t>hree</w:t>
            </w:r>
            <w:r w:rsidR="3B853737" w:rsidRPr="62ABC1D7">
              <w:rPr>
                <w:rFonts w:cs="Arial"/>
                <w:sz w:val="20"/>
                <w:szCs w:val="20"/>
              </w:rPr>
              <w:t xml:space="preserve"> seen</w:t>
            </w:r>
            <w:r>
              <w:rPr>
                <w:rFonts w:cs="Arial"/>
                <w:sz w:val="20"/>
                <w:szCs w:val="20"/>
              </w:rPr>
              <w:t xml:space="preserve"> </w:t>
            </w:r>
            <w:r w:rsidRPr="5DB575A6">
              <w:rPr>
                <w:rFonts w:cs="Arial"/>
                <w:sz w:val="20"/>
                <w:szCs w:val="20"/>
              </w:rPr>
              <w:t>|</w:t>
            </w:r>
            <w:r w:rsidR="3B853737" w:rsidRPr="62ABC1D7">
              <w:rPr>
                <w:rFonts w:cs="Arial"/>
                <w:sz w:val="20"/>
                <w:szCs w:val="20"/>
              </w:rPr>
              <w:t xml:space="preserve"> </w:t>
            </w:r>
            <w:r w:rsidR="00354DF2">
              <w:rPr>
                <w:rFonts w:cs="Arial"/>
                <w:sz w:val="20"/>
                <w:szCs w:val="20"/>
              </w:rPr>
              <w:t>D</w:t>
            </w:r>
            <w:r w:rsidR="3B853737" w:rsidRPr="62ABC1D7">
              <w:rPr>
                <w:rFonts w:cs="Arial"/>
                <w:sz w:val="20"/>
                <w:szCs w:val="20"/>
              </w:rPr>
              <w:t>ominant</w:t>
            </w:r>
          </w:p>
        </w:tc>
        <w:tc>
          <w:tcPr>
            <w:tcW w:w="1250" w:type="pct"/>
            <w:vAlign w:val="center"/>
          </w:tcPr>
          <w:p w14:paraId="45B180C9" w14:textId="22D875F0" w:rsidR="3566E6D0" w:rsidRDefault="009E3FBD" w:rsidP="6FB7E547">
            <w:pPr>
              <w:rPr>
                <w:rFonts w:cs="Arial"/>
                <w:sz w:val="20"/>
                <w:szCs w:val="20"/>
              </w:rPr>
            </w:pPr>
            <w:r>
              <w:rPr>
                <w:rFonts w:cs="Arial"/>
                <w:sz w:val="20"/>
                <w:szCs w:val="20"/>
              </w:rPr>
              <w:t>W</w:t>
            </w:r>
            <w:r w:rsidR="3566E6D0" w:rsidRPr="6FB7E547">
              <w:rPr>
                <w:rFonts w:cs="Arial"/>
                <w:sz w:val="20"/>
                <w:szCs w:val="20"/>
              </w:rPr>
              <w:t>idespread weed</w:t>
            </w:r>
          </w:p>
        </w:tc>
      </w:tr>
      <w:tr w:rsidR="18784C7B" w14:paraId="684521DE" w14:textId="77777777" w:rsidTr="00EF373F">
        <w:trPr>
          <w:trHeight w:val="300"/>
        </w:trPr>
        <w:tc>
          <w:tcPr>
            <w:tcW w:w="1250" w:type="pct"/>
            <w:vAlign w:val="center"/>
          </w:tcPr>
          <w:p w14:paraId="5A41DABE" w14:textId="4805D8D5" w:rsidR="5A34681E" w:rsidRDefault="5A34681E" w:rsidP="18784C7B">
            <w:pPr>
              <w:rPr>
                <w:rFonts w:cs="Arial"/>
                <w:i/>
                <w:iCs/>
                <w:sz w:val="20"/>
                <w:szCs w:val="20"/>
              </w:rPr>
            </w:pPr>
            <w:r w:rsidRPr="18784C7B">
              <w:rPr>
                <w:rFonts w:cs="Arial"/>
                <w:i/>
                <w:iCs/>
                <w:sz w:val="20"/>
                <w:szCs w:val="20"/>
              </w:rPr>
              <w:t>Centaurium tenuiflorum</w:t>
            </w:r>
          </w:p>
        </w:tc>
        <w:tc>
          <w:tcPr>
            <w:tcW w:w="1250" w:type="pct"/>
            <w:vAlign w:val="center"/>
          </w:tcPr>
          <w:p w14:paraId="21A6F741" w14:textId="79B7FB79" w:rsidR="5A34681E" w:rsidRDefault="5A34681E" w:rsidP="18784C7B">
            <w:pPr>
              <w:rPr>
                <w:rFonts w:cs="Arial"/>
                <w:sz w:val="20"/>
                <w:szCs w:val="20"/>
              </w:rPr>
            </w:pPr>
            <w:r w:rsidRPr="18784C7B">
              <w:rPr>
                <w:rFonts w:cs="Arial"/>
                <w:sz w:val="20"/>
                <w:szCs w:val="20"/>
              </w:rPr>
              <w:t>Kalbarri National Park</w:t>
            </w:r>
            <w:r w:rsidR="3DEA9553" w:rsidRPr="0831B839">
              <w:rPr>
                <w:rFonts w:cs="Arial"/>
                <w:sz w:val="20"/>
                <w:szCs w:val="20"/>
              </w:rPr>
              <w:t xml:space="preserve">, </w:t>
            </w:r>
            <w:r w:rsidR="00291AC6">
              <w:rPr>
                <w:rFonts w:cs="Arial"/>
                <w:sz w:val="20"/>
                <w:szCs w:val="20"/>
              </w:rPr>
              <w:t>Red Bluff Beach gully</w:t>
            </w:r>
          </w:p>
        </w:tc>
        <w:tc>
          <w:tcPr>
            <w:tcW w:w="1250" w:type="pct"/>
          </w:tcPr>
          <w:p w14:paraId="1A8E35A0" w14:textId="69409F24" w:rsidR="5A34681E" w:rsidRDefault="5A34681E" w:rsidP="18784C7B">
            <w:pPr>
              <w:rPr>
                <w:rFonts w:cs="Arial"/>
                <w:sz w:val="20"/>
                <w:szCs w:val="20"/>
              </w:rPr>
            </w:pPr>
            <w:r w:rsidRPr="18784C7B">
              <w:rPr>
                <w:rFonts w:cs="Arial"/>
                <w:sz w:val="20"/>
                <w:szCs w:val="20"/>
              </w:rPr>
              <w:t>Infrequent</w:t>
            </w:r>
          </w:p>
        </w:tc>
        <w:tc>
          <w:tcPr>
            <w:tcW w:w="1250" w:type="pct"/>
            <w:vAlign w:val="center"/>
          </w:tcPr>
          <w:p w14:paraId="752CD570" w14:textId="7E9794CC" w:rsidR="18784C7B" w:rsidRDefault="7D49DA84" w:rsidP="18784C7B">
            <w:pPr>
              <w:rPr>
                <w:rFonts w:cs="Arial"/>
                <w:sz w:val="20"/>
                <w:szCs w:val="20"/>
              </w:rPr>
            </w:pPr>
            <w:r w:rsidRPr="62ABC1D7">
              <w:rPr>
                <w:rFonts w:cs="Arial"/>
                <w:sz w:val="20"/>
                <w:szCs w:val="20"/>
              </w:rPr>
              <w:t>Common weed species</w:t>
            </w:r>
          </w:p>
        </w:tc>
      </w:tr>
      <w:tr w:rsidR="00250460" w14:paraId="7A315A66" w14:textId="77777777" w:rsidTr="00EF373F">
        <w:trPr>
          <w:trHeight w:val="300"/>
        </w:trPr>
        <w:tc>
          <w:tcPr>
            <w:tcW w:w="1250" w:type="pct"/>
            <w:vAlign w:val="center"/>
          </w:tcPr>
          <w:p w14:paraId="58037B4B" w14:textId="0CC57514" w:rsidR="00250460" w:rsidRPr="18784C7B" w:rsidRDefault="00357DDE" w:rsidP="18784C7B">
            <w:pPr>
              <w:rPr>
                <w:rFonts w:cs="Arial"/>
                <w:i/>
                <w:iCs/>
                <w:sz w:val="20"/>
                <w:szCs w:val="20"/>
              </w:rPr>
            </w:pPr>
            <w:r w:rsidRPr="00357DDE">
              <w:rPr>
                <w:rFonts w:cs="Arial"/>
                <w:i/>
                <w:iCs/>
                <w:sz w:val="20"/>
                <w:szCs w:val="20"/>
              </w:rPr>
              <w:t>Cuscuta planiflora</w:t>
            </w:r>
          </w:p>
        </w:tc>
        <w:tc>
          <w:tcPr>
            <w:tcW w:w="1250" w:type="pct"/>
            <w:vAlign w:val="center"/>
          </w:tcPr>
          <w:p w14:paraId="189DE3C2" w14:textId="37D7FE92" w:rsidR="00250460" w:rsidRPr="18784C7B" w:rsidRDefault="00BA16DA" w:rsidP="18784C7B">
            <w:pPr>
              <w:rPr>
                <w:rFonts w:cs="Arial"/>
                <w:sz w:val="20"/>
                <w:szCs w:val="20"/>
              </w:rPr>
            </w:pPr>
            <w:r>
              <w:rPr>
                <w:rFonts w:cs="Arial"/>
                <w:sz w:val="20"/>
                <w:szCs w:val="20"/>
              </w:rPr>
              <w:t>Eurardy Reserve, eastern block</w:t>
            </w:r>
          </w:p>
        </w:tc>
        <w:tc>
          <w:tcPr>
            <w:tcW w:w="1250" w:type="pct"/>
          </w:tcPr>
          <w:p w14:paraId="7C375873" w14:textId="10312E3D" w:rsidR="00250460" w:rsidRPr="18784C7B" w:rsidRDefault="009E3FBD" w:rsidP="18784C7B">
            <w:pPr>
              <w:rPr>
                <w:rFonts w:cs="Arial"/>
                <w:sz w:val="20"/>
                <w:szCs w:val="20"/>
              </w:rPr>
            </w:pPr>
            <w:r>
              <w:rPr>
                <w:rFonts w:cs="Arial"/>
                <w:sz w:val="20"/>
                <w:szCs w:val="20"/>
              </w:rPr>
              <w:t>Uncommon</w:t>
            </w:r>
          </w:p>
        </w:tc>
        <w:tc>
          <w:tcPr>
            <w:tcW w:w="1250" w:type="pct"/>
            <w:vAlign w:val="center"/>
          </w:tcPr>
          <w:p w14:paraId="72491ED9" w14:textId="0929F21B" w:rsidR="00250460" w:rsidRPr="62ABC1D7" w:rsidRDefault="009E3FBD" w:rsidP="18784C7B">
            <w:pPr>
              <w:rPr>
                <w:rFonts w:cs="Arial"/>
                <w:sz w:val="20"/>
                <w:szCs w:val="20"/>
              </w:rPr>
            </w:pPr>
            <w:r>
              <w:rPr>
                <w:rFonts w:cs="Arial"/>
                <w:sz w:val="20"/>
                <w:szCs w:val="20"/>
              </w:rPr>
              <w:t>Naturalised weed</w:t>
            </w:r>
          </w:p>
        </w:tc>
      </w:tr>
      <w:tr w:rsidR="6FB7E547" w14:paraId="781753EC" w14:textId="77777777" w:rsidTr="00EF373F">
        <w:trPr>
          <w:trHeight w:val="300"/>
        </w:trPr>
        <w:tc>
          <w:tcPr>
            <w:tcW w:w="1250" w:type="pct"/>
            <w:vAlign w:val="center"/>
          </w:tcPr>
          <w:p w14:paraId="364EB39F" w14:textId="60B16BAB" w:rsidR="7AE4E95C" w:rsidRDefault="7AE4E95C" w:rsidP="6FB7E547">
            <w:pPr>
              <w:rPr>
                <w:rFonts w:cs="Arial"/>
                <w:i/>
                <w:iCs/>
                <w:sz w:val="20"/>
                <w:szCs w:val="20"/>
              </w:rPr>
            </w:pPr>
            <w:r w:rsidRPr="6FB7E547">
              <w:rPr>
                <w:rFonts w:cs="Arial"/>
                <w:i/>
                <w:iCs/>
                <w:sz w:val="20"/>
                <w:szCs w:val="20"/>
              </w:rPr>
              <w:t>Ehrharta longiflora</w:t>
            </w:r>
          </w:p>
        </w:tc>
        <w:tc>
          <w:tcPr>
            <w:tcW w:w="1250" w:type="pct"/>
            <w:vAlign w:val="center"/>
          </w:tcPr>
          <w:p w14:paraId="723B99AE" w14:textId="196B77CE" w:rsidR="7AE4E95C" w:rsidRDefault="7AE4E95C" w:rsidP="6FB7E547">
            <w:pPr>
              <w:rPr>
                <w:rFonts w:cs="Arial"/>
                <w:sz w:val="20"/>
                <w:szCs w:val="20"/>
              </w:rPr>
            </w:pPr>
            <w:r w:rsidRPr="6FB7E547">
              <w:rPr>
                <w:rFonts w:cs="Arial"/>
                <w:sz w:val="20"/>
                <w:szCs w:val="20"/>
              </w:rPr>
              <w:t>Kalbarri National Park</w:t>
            </w:r>
            <w:r w:rsidR="4AB7CC9E" w:rsidRPr="0831B839">
              <w:rPr>
                <w:rFonts w:cs="Arial"/>
                <w:sz w:val="20"/>
                <w:szCs w:val="20"/>
              </w:rPr>
              <w:t>,</w:t>
            </w:r>
            <w:r w:rsidR="608E00DC" w:rsidRPr="0831B839">
              <w:rPr>
                <w:rFonts w:cs="Arial"/>
                <w:sz w:val="20"/>
                <w:szCs w:val="20"/>
              </w:rPr>
              <w:t xml:space="preserve"> </w:t>
            </w:r>
            <w:r w:rsidRPr="6FB7E547">
              <w:rPr>
                <w:rFonts w:cs="Arial"/>
                <w:sz w:val="20"/>
                <w:szCs w:val="20"/>
              </w:rPr>
              <w:t>wet depression</w:t>
            </w:r>
            <w:r w:rsidR="59EC4B9D" w:rsidRPr="0831B839">
              <w:rPr>
                <w:rFonts w:cs="Arial"/>
                <w:sz w:val="20"/>
                <w:szCs w:val="20"/>
              </w:rPr>
              <w:t xml:space="preserve"> along Emu Track</w:t>
            </w:r>
          </w:p>
        </w:tc>
        <w:tc>
          <w:tcPr>
            <w:tcW w:w="1250" w:type="pct"/>
          </w:tcPr>
          <w:p w14:paraId="5F65B2F0" w14:textId="0154A144" w:rsidR="7AE4E95C" w:rsidRDefault="4A67CD0D" w:rsidP="6FB7E547">
            <w:pPr>
              <w:rPr>
                <w:rFonts w:cs="Arial"/>
                <w:sz w:val="20"/>
                <w:szCs w:val="20"/>
              </w:rPr>
            </w:pPr>
            <w:r w:rsidRPr="62ABC1D7">
              <w:rPr>
                <w:rFonts w:cs="Arial"/>
                <w:sz w:val="20"/>
                <w:szCs w:val="20"/>
              </w:rPr>
              <w:t>A</w:t>
            </w:r>
            <w:r w:rsidR="2746CEBA" w:rsidRPr="62ABC1D7">
              <w:rPr>
                <w:rFonts w:cs="Arial"/>
                <w:sz w:val="20"/>
                <w:szCs w:val="20"/>
              </w:rPr>
              <w:t xml:space="preserve"> few seen</w:t>
            </w:r>
          </w:p>
        </w:tc>
        <w:tc>
          <w:tcPr>
            <w:tcW w:w="1250" w:type="pct"/>
            <w:vAlign w:val="center"/>
          </w:tcPr>
          <w:p w14:paraId="529B6718" w14:textId="2BBDDAEA" w:rsidR="7AE4E95C" w:rsidRDefault="009E3FBD" w:rsidP="6FB7E547">
            <w:pPr>
              <w:rPr>
                <w:rFonts w:cs="Arial"/>
                <w:sz w:val="20"/>
                <w:szCs w:val="20"/>
              </w:rPr>
            </w:pPr>
            <w:r>
              <w:rPr>
                <w:rFonts w:cs="Arial"/>
                <w:sz w:val="20"/>
                <w:szCs w:val="20"/>
              </w:rPr>
              <w:t>W</w:t>
            </w:r>
            <w:r w:rsidR="7AE4E95C" w:rsidRPr="6FB7E547">
              <w:rPr>
                <w:rFonts w:cs="Arial"/>
                <w:sz w:val="20"/>
                <w:szCs w:val="20"/>
              </w:rPr>
              <w:t>idespread weed</w:t>
            </w:r>
          </w:p>
        </w:tc>
      </w:tr>
      <w:tr w:rsidR="00873CCC" w:rsidRPr="00742269" w14:paraId="498C28FB" w14:textId="77777777" w:rsidTr="62ABC1D7">
        <w:trPr>
          <w:trHeight w:val="344"/>
        </w:trPr>
        <w:tc>
          <w:tcPr>
            <w:tcW w:w="1250" w:type="pct"/>
            <w:vAlign w:val="center"/>
          </w:tcPr>
          <w:p w14:paraId="498C28F7" w14:textId="7E6D6A39" w:rsidR="00873CCC" w:rsidRPr="00742269" w:rsidRDefault="7AE4E95C" w:rsidP="6FB7E547">
            <w:pPr>
              <w:autoSpaceDE w:val="0"/>
              <w:autoSpaceDN w:val="0"/>
              <w:adjustRightInd w:val="0"/>
              <w:spacing w:before="60" w:after="60"/>
              <w:rPr>
                <w:rFonts w:cs="Arial"/>
                <w:sz w:val="20"/>
                <w:szCs w:val="20"/>
              </w:rPr>
            </w:pPr>
            <w:r w:rsidRPr="735A7C5A">
              <w:rPr>
                <w:rFonts w:cs="Arial"/>
                <w:i/>
                <w:iCs/>
                <w:sz w:val="20"/>
                <w:szCs w:val="20"/>
              </w:rPr>
              <w:t>Lysimachia loeflingii</w:t>
            </w:r>
            <w:r w:rsidR="1340F104" w:rsidRPr="735A7C5A">
              <w:rPr>
                <w:rFonts w:cs="Arial"/>
                <w:i/>
                <w:iCs/>
                <w:sz w:val="20"/>
                <w:szCs w:val="20"/>
              </w:rPr>
              <w:t xml:space="preserve"> </w:t>
            </w:r>
            <w:r w:rsidR="1340F104" w:rsidRPr="735A7C5A">
              <w:rPr>
                <w:rFonts w:cs="Arial"/>
                <w:sz w:val="20"/>
                <w:szCs w:val="20"/>
              </w:rPr>
              <w:t>(</w:t>
            </w:r>
            <w:r w:rsidR="26166910" w:rsidRPr="735A7C5A">
              <w:rPr>
                <w:rFonts w:cs="Arial"/>
                <w:sz w:val="20"/>
                <w:szCs w:val="20"/>
              </w:rPr>
              <w:t xml:space="preserve">part of the taxon </w:t>
            </w:r>
            <w:r w:rsidR="360D412A" w:rsidRPr="735A7C5A">
              <w:rPr>
                <w:rFonts w:cs="Arial"/>
                <w:sz w:val="20"/>
                <w:szCs w:val="20"/>
              </w:rPr>
              <w:t xml:space="preserve">listed </w:t>
            </w:r>
            <w:r w:rsidR="360D412A" w:rsidRPr="735A7C5A">
              <w:rPr>
                <w:rFonts w:cs="Arial"/>
                <w:sz w:val="20"/>
                <w:szCs w:val="20"/>
              </w:rPr>
              <w:lastRenderedPageBreak/>
              <w:t xml:space="preserve">in </w:t>
            </w:r>
            <w:r w:rsidR="1340F104" w:rsidRPr="735A7C5A">
              <w:rPr>
                <w:rFonts w:cs="Arial"/>
                <w:sz w:val="20"/>
                <w:szCs w:val="20"/>
              </w:rPr>
              <w:t>Florabase</w:t>
            </w:r>
            <w:r w:rsidR="4219050D" w:rsidRPr="735A7C5A">
              <w:rPr>
                <w:rFonts w:cs="Arial"/>
                <w:sz w:val="20"/>
                <w:szCs w:val="20"/>
              </w:rPr>
              <w:t xml:space="preserve"> as</w:t>
            </w:r>
            <w:r w:rsidR="1340F104" w:rsidRPr="735A7C5A">
              <w:rPr>
                <w:rFonts w:cs="Arial"/>
                <w:sz w:val="20"/>
                <w:szCs w:val="20"/>
              </w:rPr>
              <w:t xml:space="preserve"> </w:t>
            </w:r>
            <w:r w:rsidR="1340F104" w:rsidRPr="735A7C5A">
              <w:rPr>
                <w:rFonts w:cs="Arial"/>
                <w:i/>
                <w:iCs/>
                <w:sz w:val="20"/>
                <w:szCs w:val="20"/>
              </w:rPr>
              <w:t>L. arvensis</w:t>
            </w:r>
            <w:r w:rsidR="1340F104" w:rsidRPr="735A7C5A">
              <w:rPr>
                <w:rFonts w:cs="Arial"/>
                <w:sz w:val="20"/>
                <w:szCs w:val="20"/>
              </w:rPr>
              <w:t>)</w:t>
            </w:r>
          </w:p>
        </w:tc>
        <w:tc>
          <w:tcPr>
            <w:tcW w:w="1250" w:type="pct"/>
            <w:vAlign w:val="center"/>
          </w:tcPr>
          <w:p w14:paraId="498C28F8" w14:textId="3BFE2893" w:rsidR="00873CCC" w:rsidRPr="00742269" w:rsidRDefault="7AE4E95C" w:rsidP="00577DC0">
            <w:pPr>
              <w:autoSpaceDE w:val="0"/>
              <w:autoSpaceDN w:val="0"/>
              <w:adjustRightInd w:val="0"/>
              <w:spacing w:before="60" w:after="60"/>
              <w:rPr>
                <w:rFonts w:cs="Arial"/>
                <w:sz w:val="20"/>
                <w:szCs w:val="20"/>
              </w:rPr>
            </w:pPr>
            <w:r w:rsidRPr="6FB7E547">
              <w:rPr>
                <w:rFonts w:cs="Arial"/>
                <w:sz w:val="20"/>
                <w:szCs w:val="20"/>
              </w:rPr>
              <w:lastRenderedPageBreak/>
              <w:t>Kalbarri National Park</w:t>
            </w:r>
            <w:r w:rsidR="4405FBEF" w:rsidRPr="0831B839">
              <w:rPr>
                <w:rFonts w:cs="Arial"/>
                <w:sz w:val="20"/>
                <w:szCs w:val="20"/>
              </w:rPr>
              <w:t xml:space="preserve">, </w:t>
            </w:r>
            <w:r w:rsidRPr="6FB7E547">
              <w:rPr>
                <w:rFonts w:cs="Arial"/>
                <w:sz w:val="20"/>
                <w:szCs w:val="20"/>
              </w:rPr>
              <w:t>wet depression</w:t>
            </w:r>
            <w:r w:rsidR="2876C171" w:rsidRPr="0831B839">
              <w:rPr>
                <w:rFonts w:cs="Arial"/>
                <w:sz w:val="20"/>
                <w:szCs w:val="20"/>
              </w:rPr>
              <w:t xml:space="preserve"> along </w:t>
            </w:r>
            <w:r w:rsidR="2876C171" w:rsidRPr="0831B839">
              <w:rPr>
                <w:rFonts w:cs="Arial"/>
                <w:sz w:val="20"/>
                <w:szCs w:val="20"/>
              </w:rPr>
              <w:lastRenderedPageBreak/>
              <w:t>Emu Track</w:t>
            </w:r>
            <w:r w:rsidR="1C06D5D7" w:rsidRPr="0831B839">
              <w:rPr>
                <w:rFonts w:cs="Arial"/>
                <w:sz w:val="20"/>
                <w:szCs w:val="20"/>
              </w:rPr>
              <w:t xml:space="preserve"> &amp;</w:t>
            </w:r>
            <w:r w:rsidR="2876C171" w:rsidRPr="0831B839">
              <w:rPr>
                <w:rFonts w:cs="Arial"/>
                <w:sz w:val="20"/>
                <w:szCs w:val="20"/>
              </w:rPr>
              <w:t xml:space="preserve"> </w:t>
            </w:r>
            <w:r w:rsidR="00291AC6">
              <w:rPr>
                <w:rFonts w:cs="Arial"/>
                <w:sz w:val="20"/>
                <w:szCs w:val="20"/>
              </w:rPr>
              <w:t>Red Bluff Beach gully</w:t>
            </w:r>
            <w:r w:rsidR="00291AC6" w:rsidRPr="5DB575A6">
              <w:rPr>
                <w:rFonts w:cs="Arial"/>
                <w:sz w:val="20"/>
                <w:szCs w:val="20"/>
              </w:rPr>
              <w:t xml:space="preserve"> </w:t>
            </w:r>
            <w:r w:rsidR="00D56647" w:rsidRPr="5DB575A6">
              <w:rPr>
                <w:rFonts w:cs="Arial"/>
                <w:sz w:val="20"/>
                <w:szCs w:val="20"/>
              </w:rPr>
              <w:t>|</w:t>
            </w:r>
            <w:r w:rsidR="00740D5A">
              <w:rPr>
                <w:rFonts w:cs="Arial"/>
                <w:sz w:val="20"/>
                <w:szCs w:val="20"/>
              </w:rPr>
              <w:t xml:space="preserve"> terminus of Little Z Track</w:t>
            </w:r>
          </w:p>
        </w:tc>
        <w:tc>
          <w:tcPr>
            <w:tcW w:w="1250" w:type="pct"/>
          </w:tcPr>
          <w:p w14:paraId="498C28F9" w14:textId="244603BD" w:rsidR="00873CCC" w:rsidRPr="00873CCC" w:rsidRDefault="15BC2A05" w:rsidP="6FB7E547">
            <w:pPr>
              <w:autoSpaceDE w:val="0"/>
              <w:autoSpaceDN w:val="0"/>
              <w:adjustRightInd w:val="0"/>
              <w:spacing w:before="60" w:after="60"/>
              <w:rPr>
                <w:rFonts w:cs="Arial"/>
                <w:sz w:val="20"/>
                <w:szCs w:val="20"/>
              </w:rPr>
            </w:pPr>
            <w:r w:rsidRPr="62ABC1D7">
              <w:rPr>
                <w:rFonts w:cs="Arial"/>
                <w:sz w:val="20"/>
                <w:szCs w:val="20"/>
              </w:rPr>
              <w:lastRenderedPageBreak/>
              <w:t>L</w:t>
            </w:r>
            <w:r w:rsidR="2746CEBA" w:rsidRPr="62ABC1D7">
              <w:rPr>
                <w:rFonts w:cs="Arial"/>
                <w:sz w:val="20"/>
                <w:szCs w:val="20"/>
              </w:rPr>
              <w:t>ocally common</w:t>
            </w:r>
          </w:p>
        </w:tc>
        <w:tc>
          <w:tcPr>
            <w:tcW w:w="1250" w:type="pct"/>
            <w:vAlign w:val="center"/>
          </w:tcPr>
          <w:p w14:paraId="498C28FA" w14:textId="3B237E41" w:rsidR="00873CCC" w:rsidRPr="00742269" w:rsidRDefault="009E3FBD" w:rsidP="00577DC0">
            <w:pPr>
              <w:autoSpaceDE w:val="0"/>
              <w:autoSpaceDN w:val="0"/>
              <w:adjustRightInd w:val="0"/>
              <w:spacing w:before="60" w:after="60"/>
              <w:rPr>
                <w:rFonts w:cs="Arial"/>
                <w:sz w:val="20"/>
                <w:szCs w:val="20"/>
              </w:rPr>
            </w:pPr>
            <w:r>
              <w:rPr>
                <w:rFonts w:cs="Arial"/>
                <w:sz w:val="20"/>
                <w:szCs w:val="20"/>
              </w:rPr>
              <w:t>W</w:t>
            </w:r>
            <w:r w:rsidR="7AE4E95C" w:rsidRPr="6FB7E547">
              <w:rPr>
                <w:rFonts w:cs="Arial"/>
                <w:sz w:val="20"/>
                <w:szCs w:val="20"/>
              </w:rPr>
              <w:t>idespread weed</w:t>
            </w:r>
          </w:p>
        </w:tc>
      </w:tr>
      <w:tr w:rsidR="6FB7E547" w14:paraId="2649FE64" w14:textId="77777777" w:rsidTr="00EF373F">
        <w:trPr>
          <w:trHeight w:val="300"/>
        </w:trPr>
        <w:tc>
          <w:tcPr>
            <w:tcW w:w="1250" w:type="pct"/>
            <w:vAlign w:val="center"/>
          </w:tcPr>
          <w:p w14:paraId="032C5105" w14:textId="708BA89D" w:rsidR="7AE4E95C" w:rsidRDefault="7AE4E95C" w:rsidP="6FB7E547">
            <w:pPr>
              <w:rPr>
                <w:rFonts w:cs="Arial"/>
                <w:i/>
                <w:iCs/>
                <w:sz w:val="20"/>
                <w:szCs w:val="20"/>
              </w:rPr>
            </w:pPr>
            <w:r w:rsidRPr="6FB7E547">
              <w:rPr>
                <w:rFonts w:cs="Arial"/>
                <w:i/>
                <w:iCs/>
                <w:sz w:val="20"/>
                <w:szCs w:val="20"/>
              </w:rPr>
              <w:t>Pentameris airoides</w:t>
            </w:r>
          </w:p>
        </w:tc>
        <w:tc>
          <w:tcPr>
            <w:tcW w:w="1250" w:type="pct"/>
            <w:vAlign w:val="center"/>
          </w:tcPr>
          <w:p w14:paraId="3F8A5C3C" w14:textId="30EDC499" w:rsidR="7AE4E95C" w:rsidRDefault="7AE4E95C" w:rsidP="6FB7E547">
            <w:pPr>
              <w:rPr>
                <w:rFonts w:cs="Arial"/>
                <w:sz w:val="20"/>
                <w:szCs w:val="20"/>
              </w:rPr>
            </w:pPr>
            <w:r w:rsidRPr="0831B839">
              <w:rPr>
                <w:rFonts w:cs="Arial"/>
                <w:sz w:val="20"/>
                <w:szCs w:val="20"/>
              </w:rPr>
              <w:t xml:space="preserve">Eurardy </w:t>
            </w:r>
            <w:r w:rsidR="002A219E" w:rsidRPr="0831B839">
              <w:rPr>
                <w:rFonts w:cs="Arial"/>
                <w:sz w:val="20"/>
                <w:szCs w:val="20"/>
              </w:rPr>
              <w:t>Reserve</w:t>
            </w:r>
            <w:r w:rsidR="4F7AEF63" w:rsidRPr="0831B839">
              <w:rPr>
                <w:rFonts w:cs="Arial"/>
                <w:sz w:val="20"/>
                <w:szCs w:val="20"/>
              </w:rPr>
              <w:t>, western block</w:t>
            </w:r>
          </w:p>
        </w:tc>
        <w:tc>
          <w:tcPr>
            <w:tcW w:w="1250" w:type="pct"/>
          </w:tcPr>
          <w:p w14:paraId="04225FFF" w14:textId="324C6DBF" w:rsidR="7AE4E95C" w:rsidRDefault="2EC4BBFA" w:rsidP="6FB7E547">
            <w:pPr>
              <w:rPr>
                <w:rFonts w:cs="Arial"/>
                <w:sz w:val="20"/>
                <w:szCs w:val="20"/>
              </w:rPr>
            </w:pPr>
            <w:r w:rsidRPr="62ABC1D7">
              <w:rPr>
                <w:rFonts w:cs="Arial"/>
                <w:sz w:val="20"/>
                <w:szCs w:val="20"/>
              </w:rPr>
              <w:t>C</w:t>
            </w:r>
            <w:r w:rsidR="2746CEBA" w:rsidRPr="62ABC1D7">
              <w:rPr>
                <w:rFonts w:cs="Arial"/>
                <w:sz w:val="20"/>
                <w:szCs w:val="20"/>
              </w:rPr>
              <w:t>ommon</w:t>
            </w:r>
          </w:p>
        </w:tc>
        <w:tc>
          <w:tcPr>
            <w:tcW w:w="1250" w:type="pct"/>
            <w:vAlign w:val="center"/>
          </w:tcPr>
          <w:p w14:paraId="26A69AEC" w14:textId="08018CDC" w:rsidR="6FB7E547" w:rsidRDefault="6FB7E547" w:rsidP="6FB7E547">
            <w:pPr>
              <w:rPr>
                <w:rFonts w:cs="Arial"/>
                <w:sz w:val="20"/>
                <w:szCs w:val="20"/>
              </w:rPr>
            </w:pPr>
          </w:p>
        </w:tc>
      </w:tr>
      <w:tr w:rsidR="6FB7E547" w14:paraId="3C385F8A" w14:textId="77777777" w:rsidTr="00EF373F">
        <w:trPr>
          <w:trHeight w:val="300"/>
        </w:trPr>
        <w:tc>
          <w:tcPr>
            <w:tcW w:w="1250" w:type="pct"/>
            <w:vAlign w:val="center"/>
          </w:tcPr>
          <w:p w14:paraId="3C2C39FB" w14:textId="1E4B677D" w:rsidR="1A3CE87A" w:rsidRDefault="1A3CE87A" w:rsidP="6FB7E547">
            <w:pPr>
              <w:rPr>
                <w:rFonts w:cs="Arial"/>
                <w:i/>
                <w:iCs/>
                <w:sz w:val="20"/>
                <w:szCs w:val="20"/>
              </w:rPr>
            </w:pPr>
            <w:r w:rsidRPr="6FB7E547">
              <w:rPr>
                <w:rFonts w:cs="Arial"/>
                <w:i/>
                <w:iCs/>
                <w:sz w:val="20"/>
                <w:szCs w:val="20"/>
              </w:rPr>
              <w:t>Polypogon monspeliensis</w:t>
            </w:r>
          </w:p>
        </w:tc>
        <w:tc>
          <w:tcPr>
            <w:tcW w:w="1250" w:type="pct"/>
            <w:vAlign w:val="center"/>
          </w:tcPr>
          <w:p w14:paraId="20A41345" w14:textId="3A0C6365" w:rsidR="1A3CE87A" w:rsidRDefault="1A3CE87A" w:rsidP="6FB7E547">
            <w:pPr>
              <w:rPr>
                <w:rFonts w:cs="Arial"/>
                <w:sz w:val="20"/>
                <w:szCs w:val="20"/>
                <w:highlight w:val="cyan"/>
              </w:rPr>
            </w:pPr>
            <w:r w:rsidRPr="6FB7E547">
              <w:rPr>
                <w:rFonts w:cs="Arial"/>
                <w:sz w:val="20"/>
                <w:szCs w:val="20"/>
              </w:rPr>
              <w:t>Kalbarri National Park</w:t>
            </w:r>
            <w:r w:rsidR="5A4D90D3" w:rsidRPr="0831B839">
              <w:rPr>
                <w:rFonts w:cs="Arial"/>
                <w:sz w:val="20"/>
                <w:szCs w:val="20"/>
              </w:rPr>
              <w:t xml:space="preserve">, </w:t>
            </w:r>
            <w:r w:rsidR="00291AC6">
              <w:rPr>
                <w:rFonts w:cs="Arial"/>
                <w:sz w:val="20"/>
                <w:szCs w:val="20"/>
              </w:rPr>
              <w:t>Red Bluff Beach gully</w:t>
            </w:r>
          </w:p>
        </w:tc>
        <w:tc>
          <w:tcPr>
            <w:tcW w:w="1250" w:type="pct"/>
          </w:tcPr>
          <w:p w14:paraId="078EC3C7" w14:textId="41C8A49A" w:rsidR="1A3CE87A" w:rsidRDefault="002D67F6" w:rsidP="6FB7E547">
            <w:pPr>
              <w:rPr>
                <w:rFonts w:cs="Arial"/>
                <w:sz w:val="20"/>
                <w:szCs w:val="20"/>
              </w:rPr>
            </w:pPr>
            <w:r>
              <w:rPr>
                <w:rFonts w:cs="Arial"/>
                <w:sz w:val="20"/>
                <w:szCs w:val="20"/>
              </w:rPr>
              <w:t>T</w:t>
            </w:r>
            <w:r w:rsidR="1A3CE87A" w:rsidRPr="6FB7E547">
              <w:rPr>
                <w:rFonts w:cs="Arial"/>
                <w:sz w:val="20"/>
                <w:szCs w:val="20"/>
              </w:rPr>
              <w:t>wo seen</w:t>
            </w:r>
          </w:p>
        </w:tc>
        <w:tc>
          <w:tcPr>
            <w:tcW w:w="1250" w:type="pct"/>
            <w:vAlign w:val="center"/>
          </w:tcPr>
          <w:p w14:paraId="5961CBD6" w14:textId="273298ED" w:rsidR="1A3CE87A" w:rsidRDefault="00942EA8" w:rsidP="6FB7E547">
            <w:pPr>
              <w:rPr>
                <w:rFonts w:cs="Arial"/>
                <w:sz w:val="20"/>
                <w:szCs w:val="20"/>
              </w:rPr>
            </w:pPr>
            <w:r>
              <w:rPr>
                <w:rFonts w:cs="Arial"/>
                <w:sz w:val="20"/>
                <w:szCs w:val="20"/>
              </w:rPr>
              <w:t>W</w:t>
            </w:r>
            <w:r w:rsidR="1A3CE87A" w:rsidRPr="6FB7E547">
              <w:rPr>
                <w:rFonts w:cs="Arial"/>
                <w:sz w:val="20"/>
                <w:szCs w:val="20"/>
              </w:rPr>
              <w:t>idespread weed</w:t>
            </w:r>
          </w:p>
        </w:tc>
      </w:tr>
      <w:tr w:rsidR="00D166D7" w14:paraId="41CBB751" w14:textId="77777777" w:rsidTr="00EF373F">
        <w:trPr>
          <w:trHeight w:val="300"/>
        </w:trPr>
        <w:tc>
          <w:tcPr>
            <w:tcW w:w="1250" w:type="pct"/>
            <w:vAlign w:val="center"/>
          </w:tcPr>
          <w:p w14:paraId="77085863" w14:textId="7778F427" w:rsidR="00D166D7" w:rsidRPr="18784C7B" w:rsidRDefault="00B33E5F" w:rsidP="18784C7B">
            <w:pPr>
              <w:rPr>
                <w:rFonts w:cs="Arial"/>
                <w:i/>
                <w:iCs/>
                <w:sz w:val="20"/>
                <w:szCs w:val="20"/>
              </w:rPr>
            </w:pPr>
            <w:r w:rsidRPr="00B33E5F">
              <w:rPr>
                <w:rFonts w:cs="Arial"/>
                <w:i/>
                <w:iCs/>
                <w:sz w:val="20"/>
                <w:szCs w:val="20"/>
              </w:rPr>
              <w:t>Reichardia tingitana</w:t>
            </w:r>
          </w:p>
        </w:tc>
        <w:tc>
          <w:tcPr>
            <w:tcW w:w="1250" w:type="pct"/>
            <w:vAlign w:val="center"/>
          </w:tcPr>
          <w:p w14:paraId="1633BD89" w14:textId="6239DE45" w:rsidR="00D166D7" w:rsidRPr="18784C7B" w:rsidRDefault="00B33E5F" w:rsidP="18784C7B">
            <w:pPr>
              <w:rPr>
                <w:rFonts w:cs="Arial"/>
                <w:sz w:val="20"/>
                <w:szCs w:val="20"/>
              </w:rPr>
            </w:pPr>
            <w:r>
              <w:rPr>
                <w:rFonts w:cs="Arial"/>
                <w:sz w:val="20"/>
                <w:szCs w:val="20"/>
              </w:rPr>
              <w:t>Nanda Reserve</w:t>
            </w:r>
            <w:r w:rsidR="00F60236">
              <w:rPr>
                <w:rFonts w:cs="Arial"/>
                <w:sz w:val="20"/>
                <w:szCs w:val="20"/>
              </w:rPr>
              <w:t>, FL8</w:t>
            </w:r>
            <w:r w:rsidR="00044F09">
              <w:rPr>
                <w:rFonts w:cs="Arial"/>
                <w:sz w:val="20"/>
                <w:szCs w:val="20"/>
              </w:rPr>
              <w:t xml:space="preserve"> | </w:t>
            </w:r>
            <w:r w:rsidR="00D260AD">
              <w:rPr>
                <w:rFonts w:cs="Arial"/>
                <w:sz w:val="20"/>
                <w:szCs w:val="20"/>
              </w:rPr>
              <w:t xml:space="preserve">Kalbarri </w:t>
            </w:r>
            <w:r w:rsidR="005E14C9">
              <w:rPr>
                <w:rFonts w:cs="Arial"/>
                <w:sz w:val="20"/>
                <w:szCs w:val="20"/>
              </w:rPr>
              <w:t>National Park</w:t>
            </w:r>
            <w:r w:rsidR="00427C08">
              <w:rPr>
                <w:rFonts w:cs="Arial"/>
                <w:sz w:val="20"/>
                <w:szCs w:val="20"/>
              </w:rPr>
              <w:t xml:space="preserve">, </w:t>
            </w:r>
            <w:r w:rsidR="00C63ED0">
              <w:rPr>
                <w:rFonts w:cs="Arial"/>
                <w:sz w:val="20"/>
                <w:szCs w:val="20"/>
              </w:rPr>
              <w:t>Red Bluff Beach gully</w:t>
            </w:r>
          </w:p>
        </w:tc>
        <w:tc>
          <w:tcPr>
            <w:tcW w:w="1250" w:type="pct"/>
          </w:tcPr>
          <w:p w14:paraId="59FAF614" w14:textId="2BC94D4B" w:rsidR="00D166D7" w:rsidRPr="62ABC1D7" w:rsidRDefault="0052278B" w:rsidP="18784C7B">
            <w:pPr>
              <w:rPr>
                <w:rFonts w:cs="Arial"/>
                <w:sz w:val="20"/>
                <w:szCs w:val="20"/>
              </w:rPr>
            </w:pPr>
            <w:r>
              <w:rPr>
                <w:rFonts w:cs="Arial"/>
                <w:sz w:val="20"/>
                <w:szCs w:val="20"/>
              </w:rPr>
              <w:t>Single individuals</w:t>
            </w:r>
          </w:p>
        </w:tc>
        <w:tc>
          <w:tcPr>
            <w:tcW w:w="1250" w:type="pct"/>
            <w:vAlign w:val="center"/>
          </w:tcPr>
          <w:p w14:paraId="0BBF37C8" w14:textId="70B09FBD" w:rsidR="00D166D7" w:rsidRDefault="00044F09" w:rsidP="18784C7B">
            <w:pPr>
              <w:rPr>
                <w:rFonts w:cs="Arial"/>
                <w:sz w:val="20"/>
                <w:szCs w:val="20"/>
              </w:rPr>
            </w:pPr>
            <w:r>
              <w:rPr>
                <w:rFonts w:cs="Arial"/>
                <w:sz w:val="20"/>
                <w:szCs w:val="20"/>
              </w:rPr>
              <w:t>W</w:t>
            </w:r>
            <w:r w:rsidRPr="6FB7E547">
              <w:rPr>
                <w:rFonts w:cs="Arial"/>
                <w:sz w:val="20"/>
                <w:szCs w:val="20"/>
              </w:rPr>
              <w:t>idespread weed</w:t>
            </w:r>
          </w:p>
        </w:tc>
      </w:tr>
      <w:tr w:rsidR="18784C7B" w14:paraId="46FE63F1" w14:textId="77777777" w:rsidTr="00EF373F">
        <w:trPr>
          <w:trHeight w:val="300"/>
        </w:trPr>
        <w:tc>
          <w:tcPr>
            <w:tcW w:w="1250" w:type="pct"/>
            <w:vAlign w:val="center"/>
          </w:tcPr>
          <w:p w14:paraId="7CD59281" w14:textId="5B559619" w:rsidR="1EE2F7A5" w:rsidRDefault="1EE2F7A5" w:rsidP="18784C7B">
            <w:pPr>
              <w:rPr>
                <w:rFonts w:cs="Arial"/>
                <w:i/>
                <w:iCs/>
                <w:sz w:val="20"/>
                <w:szCs w:val="20"/>
              </w:rPr>
            </w:pPr>
            <w:r w:rsidRPr="18784C7B">
              <w:rPr>
                <w:rFonts w:cs="Arial"/>
                <w:i/>
                <w:iCs/>
                <w:sz w:val="20"/>
                <w:szCs w:val="20"/>
              </w:rPr>
              <w:t>Rumex versicarius</w:t>
            </w:r>
          </w:p>
        </w:tc>
        <w:tc>
          <w:tcPr>
            <w:tcW w:w="1250" w:type="pct"/>
            <w:vAlign w:val="center"/>
          </w:tcPr>
          <w:p w14:paraId="78BA8B41" w14:textId="4ABA4BD1" w:rsidR="1EE2F7A5" w:rsidRDefault="1EE2F7A5" w:rsidP="18784C7B">
            <w:pPr>
              <w:rPr>
                <w:rFonts w:cs="Arial"/>
                <w:sz w:val="20"/>
                <w:szCs w:val="20"/>
              </w:rPr>
            </w:pPr>
            <w:r w:rsidRPr="18784C7B">
              <w:rPr>
                <w:rFonts w:cs="Arial"/>
                <w:sz w:val="20"/>
                <w:szCs w:val="20"/>
              </w:rPr>
              <w:t>Kalbarri National Park</w:t>
            </w:r>
            <w:r w:rsidR="004B7D4A">
              <w:rPr>
                <w:rFonts w:cs="Arial"/>
                <w:sz w:val="20"/>
                <w:szCs w:val="20"/>
              </w:rPr>
              <w:t xml:space="preserve">, </w:t>
            </w:r>
            <w:r w:rsidR="3D564289" w:rsidRPr="48D50258">
              <w:rPr>
                <w:rFonts w:cs="Arial"/>
                <w:sz w:val="20"/>
                <w:szCs w:val="20"/>
              </w:rPr>
              <w:t xml:space="preserve">Red Bluff </w:t>
            </w:r>
            <w:r w:rsidR="3D564289" w:rsidRPr="1D3976B6">
              <w:rPr>
                <w:rFonts w:cs="Arial"/>
                <w:sz w:val="20"/>
                <w:szCs w:val="20"/>
              </w:rPr>
              <w:t xml:space="preserve">Beach </w:t>
            </w:r>
            <w:r w:rsidR="3D564289" w:rsidRPr="34C04107">
              <w:rPr>
                <w:rFonts w:cs="Arial"/>
                <w:sz w:val="20"/>
                <w:szCs w:val="20"/>
              </w:rPr>
              <w:t>gully</w:t>
            </w:r>
          </w:p>
        </w:tc>
        <w:tc>
          <w:tcPr>
            <w:tcW w:w="1250" w:type="pct"/>
          </w:tcPr>
          <w:p w14:paraId="52EDD7F7" w14:textId="472D3088" w:rsidR="1EE2F7A5" w:rsidRDefault="5BBC71E2" w:rsidP="18784C7B">
            <w:pPr>
              <w:rPr>
                <w:rFonts w:cs="Arial"/>
                <w:sz w:val="20"/>
                <w:szCs w:val="20"/>
              </w:rPr>
            </w:pPr>
            <w:r w:rsidRPr="62ABC1D7">
              <w:rPr>
                <w:rFonts w:cs="Arial"/>
                <w:sz w:val="20"/>
                <w:szCs w:val="20"/>
              </w:rPr>
              <w:t>Locally common. Observed approx. 10 plants flowering at time of</w:t>
            </w:r>
            <w:r w:rsidR="2CAED934" w:rsidRPr="62ABC1D7">
              <w:rPr>
                <w:rFonts w:cs="Arial"/>
                <w:sz w:val="20"/>
                <w:szCs w:val="20"/>
              </w:rPr>
              <w:t xml:space="preserve"> sample</w:t>
            </w:r>
            <w:r w:rsidRPr="62ABC1D7">
              <w:rPr>
                <w:rFonts w:cs="Arial"/>
                <w:sz w:val="20"/>
                <w:szCs w:val="20"/>
              </w:rPr>
              <w:t xml:space="preserve"> collection.</w:t>
            </w:r>
          </w:p>
        </w:tc>
        <w:tc>
          <w:tcPr>
            <w:tcW w:w="1250" w:type="pct"/>
            <w:vAlign w:val="center"/>
          </w:tcPr>
          <w:p w14:paraId="06AC5394" w14:textId="5908D7EF" w:rsidR="18784C7B" w:rsidRDefault="18784C7B" w:rsidP="18784C7B">
            <w:pPr>
              <w:rPr>
                <w:rFonts w:cs="Arial"/>
                <w:sz w:val="20"/>
                <w:szCs w:val="20"/>
              </w:rPr>
            </w:pPr>
          </w:p>
        </w:tc>
      </w:tr>
      <w:tr w:rsidR="6FB7E547" w14:paraId="6552B213" w14:textId="77777777" w:rsidTr="00EF373F">
        <w:trPr>
          <w:trHeight w:val="300"/>
        </w:trPr>
        <w:tc>
          <w:tcPr>
            <w:tcW w:w="1250" w:type="pct"/>
            <w:vAlign w:val="center"/>
          </w:tcPr>
          <w:p w14:paraId="4CE2F144" w14:textId="7ADFADD8" w:rsidR="1A3CE87A" w:rsidRDefault="1A3CE87A" w:rsidP="6FB7E547">
            <w:pPr>
              <w:rPr>
                <w:rFonts w:cs="Arial"/>
                <w:i/>
                <w:iCs/>
                <w:sz w:val="20"/>
                <w:szCs w:val="20"/>
              </w:rPr>
            </w:pPr>
            <w:r w:rsidRPr="6FB7E547">
              <w:rPr>
                <w:rFonts w:cs="Arial"/>
                <w:i/>
                <w:iCs/>
                <w:sz w:val="20"/>
                <w:szCs w:val="20"/>
              </w:rPr>
              <w:t>Solanum nigrum</w:t>
            </w:r>
          </w:p>
        </w:tc>
        <w:tc>
          <w:tcPr>
            <w:tcW w:w="1250" w:type="pct"/>
            <w:vAlign w:val="center"/>
          </w:tcPr>
          <w:p w14:paraId="74F733D7" w14:textId="3073665E" w:rsidR="1A3CE87A" w:rsidRDefault="1A3CE87A" w:rsidP="6FB7E547">
            <w:pPr>
              <w:rPr>
                <w:rFonts w:cs="Arial"/>
                <w:sz w:val="20"/>
                <w:szCs w:val="20"/>
              </w:rPr>
            </w:pPr>
            <w:r w:rsidRPr="6FB7E547">
              <w:rPr>
                <w:rFonts w:cs="Arial"/>
                <w:sz w:val="20"/>
                <w:szCs w:val="20"/>
              </w:rPr>
              <w:t>Kalbarri National Park</w:t>
            </w:r>
            <w:r w:rsidR="196D020E" w:rsidRPr="0831B839">
              <w:rPr>
                <w:rFonts w:cs="Arial"/>
                <w:sz w:val="20"/>
                <w:szCs w:val="20"/>
              </w:rPr>
              <w:t xml:space="preserve">, </w:t>
            </w:r>
            <w:r w:rsidR="00291AC6">
              <w:rPr>
                <w:rFonts w:cs="Arial"/>
                <w:sz w:val="20"/>
                <w:szCs w:val="20"/>
              </w:rPr>
              <w:t>Red Bluff Beach gully</w:t>
            </w:r>
          </w:p>
        </w:tc>
        <w:tc>
          <w:tcPr>
            <w:tcW w:w="1250" w:type="pct"/>
          </w:tcPr>
          <w:p w14:paraId="61136ECB" w14:textId="13DE663A" w:rsidR="1A3CE87A" w:rsidRDefault="7A87F4DC" w:rsidP="6FB7E547">
            <w:pPr>
              <w:rPr>
                <w:rFonts w:cs="Arial"/>
                <w:sz w:val="20"/>
                <w:szCs w:val="20"/>
              </w:rPr>
            </w:pPr>
            <w:r w:rsidRPr="62ABC1D7">
              <w:rPr>
                <w:rFonts w:cs="Arial"/>
                <w:sz w:val="20"/>
                <w:szCs w:val="20"/>
              </w:rPr>
              <w:t>T</w:t>
            </w:r>
            <w:r w:rsidR="4326CEA1" w:rsidRPr="62ABC1D7">
              <w:rPr>
                <w:rFonts w:cs="Arial"/>
                <w:sz w:val="20"/>
                <w:szCs w:val="20"/>
              </w:rPr>
              <w:t>wo seen</w:t>
            </w:r>
          </w:p>
        </w:tc>
        <w:tc>
          <w:tcPr>
            <w:tcW w:w="1250" w:type="pct"/>
            <w:vAlign w:val="center"/>
          </w:tcPr>
          <w:p w14:paraId="5CAD3A9D" w14:textId="32344D5A" w:rsidR="1A3CE87A" w:rsidRDefault="00942EA8" w:rsidP="6FB7E547">
            <w:pPr>
              <w:rPr>
                <w:rFonts w:cs="Arial"/>
                <w:sz w:val="20"/>
                <w:szCs w:val="20"/>
              </w:rPr>
            </w:pPr>
            <w:r>
              <w:rPr>
                <w:rFonts w:cs="Arial"/>
                <w:sz w:val="20"/>
                <w:szCs w:val="20"/>
              </w:rPr>
              <w:t>W</w:t>
            </w:r>
            <w:r w:rsidR="1A3CE87A" w:rsidRPr="6FB7E547">
              <w:rPr>
                <w:rFonts w:cs="Arial"/>
                <w:sz w:val="20"/>
                <w:szCs w:val="20"/>
              </w:rPr>
              <w:t>idespread weed</w:t>
            </w:r>
          </w:p>
        </w:tc>
      </w:tr>
      <w:tr w:rsidR="6FB7E547" w14:paraId="4B2EB4A9" w14:textId="77777777" w:rsidTr="00EF373F">
        <w:trPr>
          <w:trHeight w:val="300"/>
        </w:trPr>
        <w:tc>
          <w:tcPr>
            <w:tcW w:w="1250" w:type="pct"/>
            <w:vAlign w:val="center"/>
          </w:tcPr>
          <w:p w14:paraId="4E6139D0" w14:textId="6FD027BF" w:rsidR="6FB7E547" w:rsidRDefault="10D776D2" w:rsidP="6FB7E547">
            <w:pPr>
              <w:rPr>
                <w:rFonts w:cs="Arial"/>
                <w:i/>
                <w:sz w:val="20"/>
                <w:szCs w:val="20"/>
              </w:rPr>
            </w:pPr>
            <w:r w:rsidRPr="18784C7B">
              <w:rPr>
                <w:rFonts w:cs="Arial"/>
                <w:i/>
                <w:iCs/>
                <w:sz w:val="20"/>
                <w:szCs w:val="20"/>
              </w:rPr>
              <w:t>Wahlenbergia capensis</w:t>
            </w:r>
          </w:p>
        </w:tc>
        <w:tc>
          <w:tcPr>
            <w:tcW w:w="1250" w:type="pct"/>
            <w:vAlign w:val="center"/>
          </w:tcPr>
          <w:p w14:paraId="1100BBAC" w14:textId="5156D422" w:rsidR="6FB7E547" w:rsidRDefault="10D776D2" w:rsidP="6FB7E547">
            <w:pPr>
              <w:rPr>
                <w:rFonts w:cs="Arial"/>
                <w:sz w:val="20"/>
                <w:szCs w:val="20"/>
              </w:rPr>
            </w:pPr>
            <w:r w:rsidRPr="18784C7B">
              <w:rPr>
                <w:rFonts w:cs="Arial"/>
                <w:sz w:val="20"/>
                <w:szCs w:val="20"/>
              </w:rPr>
              <w:t xml:space="preserve">Kalbarri National Park </w:t>
            </w:r>
            <w:r w:rsidR="0011779B" w:rsidRPr="5DB575A6">
              <w:rPr>
                <w:rFonts w:cs="Arial"/>
                <w:sz w:val="20"/>
                <w:szCs w:val="20"/>
              </w:rPr>
              <w:t>|</w:t>
            </w:r>
            <w:r w:rsidR="0011779B" w:rsidRPr="18784C7B">
              <w:rPr>
                <w:rFonts w:cs="Arial"/>
                <w:sz w:val="20"/>
                <w:szCs w:val="20"/>
              </w:rPr>
              <w:t xml:space="preserve"> </w:t>
            </w:r>
            <w:r w:rsidR="000A56A5">
              <w:rPr>
                <w:rFonts w:cs="Arial"/>
                <w:sz w:val="20"/>
                <w:szCs w:val="20"/>
              </w:rPr>
              <w:t xml:space="preserve">Eurardy </w:t>
            </w:r>
            <w:r w:rsidR="002A219E">
              <w:rPr>
                <w:rFonts w:cs="Arial"/>
                <w:sz w:val="20"/>
                <w:szCs w:val="20"/>
              </w:rPr>
              <w:t>Reserve</w:t>
            </w:r>
            <w:r w:rsidR="00E928F0">
              <w:rPr>
                <w:rFonts w:cs="Arial"/>
                <w:sz w:val="20"/>
                <w:szCs w:val="20"/>
              </w:rPr>
              <w:t>, western block</w:t>
            </w:r>
            <w:r w:rsidR="000A56A5">
              <w:rPr>
                <w:rFonts w:cs="Arial"/>
                <w:sz w:val="20"/>
                <w:szCs w:val="20"/>
              </w:rPr>
              <w:t xml:space="preserve"> </w:t>
            </w:r>
            <w:r w:rsidRPr="18784C7B">
              <w:rPr>
                <w:rFonts w:cs="Arial"/>
                <w:sz w:val="20"/>
                <w:szCs w:val="20"/>
              </w:rPr>
              <w:t>(all habitats)</w:t>
            </w:r>
          </w:p>
        </w:tc>
        <w:tc>
          <w:tcPr>
            <w:tcW w:w="1250" w:type="pct"/>
          </w:tcPr>
          <w:p w14:paraId="102BDB58" w14:textId="4B2AB4FB" w:rsidR="6FB7E547" w:rsidRDefault="6E1B87CB" w:rsidP="6FB7E547">
            <w:pPr>
              <w:rPr>
                <w:rFonts w:cs="Arial"/>
                <w:sz w:val="20"/>
                <w:szCs w:val="20"/>
              </w:rPr>
            </w:pPr>
            <w:r w:rsidRPr="62ABC1D7">
              <w:rPr>
                <w:rFonts w:cs="Arial"/>
                <w:sz w:val="20"/>
                <w:szCs w:val="20"/>
              </w:rPr>
              <w:t>O</w:t>
            </w:r>
            <w:r w:rsidR="4303CF46" w:rsidRPr="62ABC1D7">
              <w:rPr>
                <w:rFonts w:cs="Arial"/>
                <w:sz w:val="20"/>
                <w:szCs w:val="20"/>
              </w:rPr>
              <w:t>ccasional</w:t>
            </w:r>
          </w:p>
        </w:tc>
        <w:tc>
          <w:tcPr>
            <w:tcW w:w="1250" w:type="pct"/>
            <w:vAlign w:val="center"/>
          </w:tcPr>
          <w:p w14:paraId="68930DA9" w14:textId="50FFBB15" w:rsidR="6FB7E547" w:rsidRDefault="6861DB9B" w:rsidP="6FB7E547">
            <w:pPr>
              <w:rPr>
                <w:rFonts w:cs="Arial"/>
                <w:sz w:val="20"/>
                <w:szCs w:val="20"/>
              </w:rPr>
            </w:pPr>
            <w:r w:rsidRPr="62ABC1D7">
              <w:rPr>
                <w:rFonts w:cs="Arial"/>
                <w:sz w:val="20"/>
                <w:szCs w:val="20"/>
              </w:rPr>
              <w:t>W</w:t>
            </w:r>
            <w:r w:rsidR="220F3DBE" w:rsidRPr="62ABC1D7">
              <w:rPr>
                <w:rFonts w:cs="Arial"/>
                <w:sz w:val="20"/>
                <w:szCs w:val="20"/>
              </w:rPr>
              <w:t>idespread weed</w:t>
            </w:r>
          </w:p>
        </w:tc>
      </w:tr>
      <w:bookmarkEnd w:id="17"/>
      <w:bookmarkEnd w:id="18"/>
    </w:tbl>
    <w:p w14:paraId="498C28FC" w14:textId="77777777" w:rsidR="00166625" w:rsidRPr="00577DC0" w:rsidRDefault="00166625" w:rsidP="00577DC0">
      <w:pPr>
        <w:rPr>
          <w:rFonts w:cs="Arial"/>
          <w:bCs/>
          <w:iCs/>
        </w:rPr>
      </w:pPr>
    </w:p>
    <w:p w14:paraId="498C28FD" w14:textId="15B49D5D" w:rsidR="00577DC0" w:rsidRPr="00577DC0" w:rsidRDefault="001F5068" w:rsidP="00577DC0">
      <w:pPr>
        <w:rPr>
          <w:rFonts w:cs="Arial"/>
          <w:bCs/>
          <w:iCs/>
        </w:rPr>
      </w:pPr>
      <w:r w:rsidRPr="001F5068">
        <w:rPr>
          <w:rFonts w:cs="Arial"/>
          <w:bCs/>
          <w:i/>
          <w:color w:val="0000FF"/>
        </w:rPr>
        <w:t xml:space="preserve"> </w:t>
      </w:r>
    </w:p>
    <w:p w14:paraId="498C28FE" w14:textId="280D7288" w:rsidR="00961582" w:rsidRPr="00961582" w:rsidRDefault="00F04331" w:rsidP="00577DC0">
      <w:pPr>
        <w:pStyle w:val="Heading2"/>
      </w:pPr>
      <w:bookmarkStart w:id="19" w:name="_Toc227323793"/>
      <w:r>
        <w:t>3.4</w:t>
      </w:r>
      <w:r w:rsidR="00961582">
        <w:tab/>
      </w:r>
      <w:r w:rsidR="008129B9">
        <w:t>T</w:t>
      </w:r>
      <w:r w:rsidR="00961582">
        <w:t>hreatened species</w:t>
      </w:r>
      <w:bookmarkEnd w:id="19"/>
    </w:p>
    <w:p w14:paraId="498C2900" w14:textId="623C3B2B" w:rsidR="00FA465F" w:rsidRPr="006D5288" w:rsidRDefault="002B44C9" w:rsidP="00577DC0">
      <w:pPr>
        <w:keepNext/>
        <w:keepLines/>
        <w:rPr>
          <w:rFonts w:cs="Arial"/>
          <w:bCs/>
          <w:iCs/>
          <w:u w:val="single"/>
        </w:rPr>
      </w:pPr>
      <w:r>
        <w:rPr>
          <w:rFonts w:cs="Arial"/>
          <w:bCs/>
          <w:iCs/>
          <w:kern w:val="32"/>
        </w:rPr>
        <w:t>Twenty-nine</w:t>
      </w:r>
      <w:r w:rsidR="006D5288">
        <w:rPr>
          <w:rFonts w:cs="Arial"/>
          <w:bCs/>
          <w:iCs/>
          <w:kern w:val="32"/>
        </w:rPr>
        <w:t xml:space="preserve"> </w:t>
      </w:r>
      <w:r w:rsidR="006D5288" w:rsidRPr="006D5288">
        <w:rPr>
          <w:rFonts w:cs="Arial"/>
          <w:bCs/>
          <w:iCs/>
          <w:kern w:val="32"/>
        </w:rPr>
        <w:t>(</w:t>
      </w:r>
      <w:r>
        <w:rPr>
          <w:rFonts w:cs="Arial"/>
          <w:bCs/>
          <w:iCs/>
          <w:kern w:val="32"/>
        </w:rPr>
        <w:t>29</w:t>
      </w:r>
      <w:r w:rsidR="006D5288" w:rsidRPr="006D5288">
        <w:rPr>
          <w:rFonts w:cs="Arial"/>
          <w:bCs/>
          <w:iCs/>
          <w:kern w:val="32"/>
        </w:rPr>
        <w:t xml:space="preserve">) Western Australian Conservation-Listed taxa were reported during the </w:t>
      </w:r>
      <w:r w:rsidR="006D5288">
        <w:rPr>
          <w:rFonts w:cs="Arial"/>
          <w:bCs/>
          <w:iCs/>
          <w:kern w:val="32"/>
        </w:rPr>
        <w:t xml:space="preserve">Nanda </w:t>
      </w:r>
      <w:r w:rsidR="006D5288" w:rsidRPr="006D5288">
        <w:rPr>
          <w:rFonts w:cs="Arial"/>
          <w:bCs/>
          <w:iCs/>
          <w:kern w:val="32"/>
        </w:rPr>
        <w:t>Country (</w:t>
      </w:r>
      <w:r w:rsidR="006D5288">
        <w:rPr>
          <w:rFonts w:cs="Arial"/>
          <w:bCs/>
          <w:iCs/>
          <w:kern w:val="32"/>
        </w:rPr>
        <w:t>Kalbarri</w:t>
      </w:r>
      <w:r w:rsidR="006D5288" w:rsidRPr="006D5288">
        <w:rPr>
          <w:rFonts w:cs="Arial"/>
          <w:bCs/>
          <w:iCs/>
          <w:kern w:val="32"/>
        </w:rPr>
        <w:t xml:space="preserve">) Bush Blitz (Table </w:t>
      </w:r>
      <w:r w:rsidR="00642438">
        <w:rPr>
          <w:rFonts w:cs="Arial"/>
          <w:bCs/>
          <w:iCs/>
          <w:kern w:val="32"/>
        </w:rPr>
        <w:t>6</w:t>
      </w:r>
      <w:r w:rsidR="006D5288" w:rsidRPr="006D5288">
        <w:rPr>
          <w:rFonts w:cs="Arial"/>
          <w:bCs/>
          <w:iCs/>
          <w:kern w:val="32"/>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3"/>
        <w:gridCol w:w="2066"/>
        <w:gridCol w:w="2222"/>
        <w:gridCol w:w="2053"/>
      </w:tblGrid>
      <w:tr w:rsidR="00C22706" w:rsidRPr="00742269" w14:paraId="498C2902" w14:textId="77777777" w:rsidTr="4F16FA04">
        <w:trPr>
          <w:trHeight w:val="70"/>
          <w:tblHeader/>
        </w:trPr>
        <w:tc>
          <w:tcPr>
            <w:tcW w:w="5000" w:type="pct"/>
            <w:gridSpan w:val="4"/>
            <w:vAlign w:val="center"/>
          </w:tcPr>
          <w:p w14:paraId="498C2901" w14:textId="194B9CC8" w:rsidR="00C22706" w:rsidRPr="00742269" w:rsidRDefault="6F29D5B4" w:rsidP="6FB7E547">
            <w:pPr>
              <w:keepNext/>
              <w:keepLines/>
              <w:autoSpaceDE w:val="0"/>
              <w:autoSpaceDN w:val="0"/>
              <w:adjustRightInd w:val="0"/>
              <w:spacing w:before="60" w:after="60"/>
              <w:rPr>
                <w:rFonts w:cs="Arial"/>
                <w:b/>
                <w:bCs/>
                <w:sz w:val="20"/>
                <w:szCs w:val="20"/>
              </w:rPr>
            </w:pPr>
            <w:r w:rsidRPr="6FB7E547">
              <w:rPr>
                <w:rFonts w:cs="Arial"/>
                <w:b/>
                <w:bCs/>
                <w:sz w:val="20"/>
                <w:szCs w:val="20"/>
              </w:rPr>
              <w:t xml:space="preserve">Table </w:t>
            </w:r>
            <w:r w:rsidR="00642438">
              <w:rPr>
                <w:rFonts w:cs="Arial"/>
                <w:b/>
                <w:bCs/>
                <w:sz w:val="20"/>
                <w:szCs w:val="20"/>
              </w:rPr>
              <w:t>6</w:t>
            </w:r>
            <w:r w:rsidR="00C22706" w:rsidRPr="6FB7E547">
              <w:rPr>
                <w:rFonts w:cs="Arial"/>
                <w:b/>
                <w:bCs/>
                <w:sz w:val="20"/>
                <w:szCs w:val="20"/>
              </w:rPr>
              <w:t xml:space="preserve">. </w:t>
            </w:r>
            <w:r w:rsidR="008129B9" w:rsidRPr="6FB7E547">
              <w:rPr>
                <w:rFonts w:cs="Arial"/>
                <w:b/>
                <w:bCs/>
                <w:sz w:val="20"/>
                <w:szCs w:val="20"/>
              </w:rPr>
              <w:t>T</w:t>
            </w:r>
            <w:r w:rsidR="00C22706" w:rsidRPr="6FB7E547">
              <w:rPr>
                <w:rFonts w:cs="Arial"/>
                <w:b/>
                <w:bCs/>
                <w:sz w:val="20"/>
                <w:szCs w:val="20"/>
              </w:rPr>
              <w:t>hreatened species</w:t>
            </w:r>
          </w:p>
        </w:tc>
      </w:tr>
      <w:tr w:rsidR="00C22706" w:rsidRPr="00742269" w14:paraId="498C2907" w14:textId="77777777" w:rsidTr="4F16FA04">
        <w:trPr>
          <w:trHeight w:val="351"/>
          <w:tblHeader/>
        </w:trPr>
        <w:tc>
          <w:tcPr>
            <w:tcW w:w="1544" w:type="pct"/>
            <w:vAlign w:val="center"/>
          </w:tcPr>
          <w:p w14:paraId="498C2903" w14:textId="77777777" w:rsidR="00C22706" w:rsidRPr="00742269" w:rsidRDefault="00C22706" w:rsidP="00577DC0">
            <w:pPr>
              <w:keepNext/>
              <w:keepLines/>
              <w:autoSpaceDE w:val="0"/>
              <w:autoSpaceDN w:val="0"/>
              <w:adjustRightInd w:val="0"/>
              <w:spacing w:before="60" w:after="60"/>
              <w:rPr>
                <w:rFonts w:cs="Arial"/>
                <w:b/>
                <w:sz w:val="20"/>
                <w:szCs w:val="20"/>
              </w:rPr>
            </w:pPr>
            <w:r w:rsidRPr="00742269">
              <w:rPr>
                <w:rFonts w:cs="Arial"/>
                <w:b/>
                <w:sz w:val="20"/>
                <w:szCs w:val="20"/>
              </w:rPr>
              <w:t>Species</w:t>
            </w:r>
          </w:p>
        </w:tc>
        <w:tc>
          <w:tcPr>
            <w:tcW w:w="1126" w:type="pct"/>
            <w:vAlign w:val="center"/>
          </w:tcPr>
          <w:p w14:paraId="498C2904" w14:textId="77777777" w:rsidR="00C22706" w:rsidRPr="00742269" w:rsidRDefault="00C22706" w:rsidP="00577DC0">
            <w:pPr>
              <w:keepNext/>
              <w:keepLines/>
              <w:autoSpaceDE w:val="0"/>
              <w:autoSpaceDN w:val="0"/>
              <w:adjustRightInd w:val="0"/>
              <w:spacing w:before="60" w:after="60"/>
              <w:rPr>
                <w:rFonts w:cs="Arial"/>
                <w:b/>
                <w:sz w:val="20"/>
                <w:szCs w:val="20"/>
              </w:rPr>
            </w:pPr>
            <w:r w:rsidRPr="00742269">
              <w:rPr>
                <w:rFonts w:cs="Arial"/>
                <w:b/>
                <w:sz w:val="20"/>
                <w:szCs w:val="20"/>
              </w:rPr>
              <w:t>Listing status and level (EBPC, State/Territory)</w:t>
            </w:r>
          </w:p>
        </w:tc>
        <w:tc>
          <w:tcPr>
            <w:tcW w:w="1211" w:type="pct"/>
            <w:vAlign w:val="center"/>
          </w:tcPr>
          <w:p w14:paraId="498C2905" w14:textId="77777777" w:rsidR="00C22706" w:rsidRPr="00742269" w:rsidRDefault="00C22706" w:rsidP="00577DC0">
            <w:pPr>
              <w:keepNext/>
              <w:keepLines/>
              <w:autoSpaceDE w:val="0"/>
              <w:autoSpaceDN w:val="0"/>
              <w:adjustRightInd w:val="0"/>
              <w:spacing w:before="60" w:after="60"/>
              <w:rPr>
                <w:rFonts w:cs="Arial"/>
                <w:b/>
                <w:sz w:val="20"/>
                <w:szCs w:val="20"/>
              </w:rPr>
            </w:pPr>
            <w:r w:rsidRPr="00742269">
              <w:rPr>
                <w:rFonts w:cs="Arial"/>
                <w:b/>
                <w:sz w:val="20"/>
                <w:szCs w:val="20"/>
              </w:rPr>
              <w:t>Location sighted/observed</w:t>
            </w:r>
          </w:p>
        </w:tc>
        <w:tc>
          <w:tcPr>
            <w:tcW w:w="1119" w:type="pct"/>
            <w:vAlign w:val="center"/>
          </w:tcPr>
          <w:p w14:paraId="498C2906" w14:textId="77777777" w:rsidR="00C22706" w:rsidRPr="00742269" w:rsidRDefault="00C22706" w:rsidP="00577DC0">
            <w:pPr>
              <w:keepNext/>
              <w:keepLines/>
              <w:autoSpaceDE w:val="0"/>
              <w:autoSpaceDN w:val="0"/>
              <w:adjustRightInd w:val="0"/>
              <w:spacing w:before="60" w:after="60"/>
              <w:rPr>
                <w:rFonts w:cs="Arial"/>
                <w:b/>
                <w:sz w:val="20"/>
                <w:szCs w:val="20"/>
              </w:rPr>
            </w:pPr>
            <w:r w:rsidRPr="00742269">
              <w:rPr>
                <w:rFonts w:cs="Arial"/>
                <w:b/>
                <w:sz w:val="20"/>
                <w:szCs w:val="20"/>
              </w:rPr>
              <w:t>Indication of abundance</w:t>
            </w:r>
          </w:p>
        </w:tc>
      </w:tr>
      <w:tr w:rsidR="00C22706" w:rsidRPr="00742269" w14:paraId="498C290C" w14:textId="77777777" w:rsidTr="4F16FA04">
        <w:trPr>
          <w:trHeight w:val="351"/>
        </w:trPr>
        <w:tc>
          <w:tcPr>
            <w:tcW w:w="1544" w:type="pct"/>
            <w:vAlign w:val="center"/>
          </w:tcPr>
          <w:p w14:paraId="498C2908" w14:textId="37E9CEE8" w:rsidR="00C22706" w:rsidRPr="00620045" w:rsidRDefault="00C844BF" w:rsidP="00577DC0">
            <w:pPr>
              <w:autoSpaceDE w:val="0"/>
              <w:autoSpaceDN w:val="0"/>
              <w:adjustRightInd w:val="0"/>
              <w:spacing w:before="60" w:after="60"/>
              <w:rPr>
                <w:rFonts w:cs="Arial"/>
                <w:i/>
                <w:iCs/>
                <w:sz w:val="20"/>
                <w:szCs w:val="20"/>
              </w:rPr>
            </w:pPr>
            <w:r w:rsidRPr="00620045">
              <w:rPr>
                <w:rFonts w:cs="Arial"/>
                <w:i/>
                <w:iCs/>
                <w:sz w:val="20"/>
                <w:szCs w:val="20"/>
              </w:rPr>
              <w:t xml:space="preserve">Acacia </w:t>
            </w:r>
            <w:r w:rsidR="00620045" w:rsidRPr="00620045">
              <w:rPr>
                <w:rFonts w:cs="Arial"/>
                <w:i/>
                <w:iCs/>
                <w:sz w:val="20"/>
                <w:szCs w:val="20"/>
              </w:rPr>
              <w:t>plautella</w:t>
            </w:r>
          </w:p>
        </w:tc>
        <w:tc>
          <w:tcPr>
            <w:tcW w:w="1126" w:type="pct"/>
            <w:vAlign w:val="center"/>
          </w:tcPr>
          <w:p w14:paraId="498C2909" w14:textId="119E6E3D" w:rsidR="00C22706" w:rsidRPr="00742269" w:rsidRDefault="00620045" w:rsidP="00577DC0">
            <w:pPr>
              <w:autoSpaceDE w:val="0"/>
              <w:autoSpaceDN w:val="0"/>
              <w:adjustRightInd w:val="0"/>
              <w:spacing w:before="60" w:after="60"/>
              <w:rPr>
                <w:rFonts w:cs="Arial"/>
                <w:sz w:val="20"/>
                <w:szCs w:val="20"/>
              </w:rPr>
            </w:pPr>
            <w:r>
              <w:rPr>
                <w:rFonts w:cs="Arial"/>
                <w:sz w:val="20"/>
                <w:szCs w:val="20"/>
              </w:rPr>
              <w:t>P3</w:t>
            </w:r>
            <w:r w:rsidR="00954E37">
              <w:rPr>
                <w:rFonts w:cs="Arial"/>
                <w:sz w:val="20"/>
                <w:szCs w:val="20"/>
              </w:rPr>
              <w:t xml:space="preserve"> (WA)</w:t>
            </w:r>
          </w:p>
        </w:tc>
        <w:tc>
          <w:tcPr>
            <w:tcW w:w="1211" w:type="pct"/>
            <w:vAlign w:val="center"/>
          </w:tcPr>
          <w:p w14:paraId="498C290A" w14:textId="20E65FEA" w:rsidR="00C22706" w:rsidRPr="00742269" w:rsidRDefault="00CE5222" w:rsidP="00577DC0">
            <w:pPr>
              <w:autoSpaceDE w:val="0"/>
              <w:autoSpaceDN w:val="0"/>
              <w:adjustRightInd w:val="0"/>
              <w:spacing w:before="60" w:after="60"/>
              <w:rPr>
                <w:rFonts w:cs="Arial"/>
                <w:sz w:val="20"/>
                <w:szCs w:val="20"/>
              </w:rPr>
            </w:pPr>
            <w:r>
              <w:rPr>
                <w:rFonts w:cs="Arial"/>
                <w:sz w:val="20"/>
                <w:szCs w:val="20"/>
              </w:rPr>
              <w:t>Standard Survey Site 2: Kalbarri National Park</w:t>
            </w:r>
          </w:p>
        </w:tc>
        <w:tc>
          <w:tcPr>
            <w:tcW w:w="1119" w:type="pct"/>
          </w:tcPr>
          <w:p w14:paraId="498C290B" w14:textId="094496D7" w:rsidR="00C22706" w:rsidRPr="00742269" w:rsidRDefault="00754470" w:rsidP="00577DC0">
            <w:pPr>
              <w:autoSpaceDE w:val="0"/>
              <w:autoSpaceDN w:val="0"/>
              <w:adjustRightInd w:val="0"/>
              <w:spacing w:before="60" w:after="60"/>
              <w:rPr>
                <w:rFonts w:cs="Arial"/>
                <w:sz w:val="20"/>
                <w:szCs w:val="20"/>
              </w:rPr>
            </w:pPr>
            <w:r>
              <w:rPr>
                <w:rFonts w:cs="Arial"/>
                <w:sz w:val="20"/>
                <w:szCs w:val="20"/>
              </w:rPr>
              <w:t>Infrequent</w:t>
            </w:r>
          </w:p>
        </w:tc>
      </w:tr>
      <w:tr w:rsidR="6FB7E547" w14:paraId="5BBB92AF" w14:textId="77777777" w:rsidTr="4F16FA04">
        <w:trPr>
          <w:trHeight w:val="300"/>
        </w:trPr>
        <w:tc>
          <w:tcPr>
            <w:tcW w:w="1544" w:type="pct"/>
            <w:vAlign w:val="center"/>
          </w:tcPr>
          <w:p w14:paraId="1E550D4B" w14:textId="6999FCA8" w:rsidR="3B1CAD78" w:rsidRDefault="3B1CAD78" w:rsidP="6FB7E547">
            <w:pPr>
              <w:rPr>
                <w:rFonts w:cs="Arial"/>
                <w:i/>
                <w:iCs/>
                <w:sz w:val="20"/>
                <w:szCs w:val="20"/>
              </w:rPr>
            </w:pPr>
            <w:r w:rsidRPr="6FB7E547">
              <w:rPr>
                <w:rFonts w:cs="Arial"/>
                <w:i/>
                <w:iCs/>
                <w:sz w:val="20"/>
                <w:szCs w:val="20"/>
              </w:rPr>
              <w:t>Acacia stereophylla</w:t>
            </w:r>
            <w:r w:rsidRPr="6FB7E547">
              <w:rPr>
                <w:rFonts w:cs="Arial"/>
                <w:sz w:val="20"/>
                <w:szCs w:val="20"/>
              </w:rPr>
              <w:t xml:space="preserve"> var. </w:t>
            </w:r>
            <w:r w:rsidRPr="6FB7E547">
              <w:rPr>
                <w:rFonts w:cs="Arial"/>
                <w:i/>
                <w:iCs/>
                <w:sz w:val="20"/>
                <w:szCs w:val="20"/>
              </w:rPr>
              <w:t>cylindrata</w:t>
            </w:r>
          </w:p>
        </w:tc>
        <w:tc>
          <w:tcPr>
            <w:tcW w:w="1126" w:type="pct"/>
            <w:vAlign w:val="center"/>
          </w:tcPr>
          <w:p w14:paraId="77D03653" w14:textId="493E5565" w:rsidR="3B1CAD78" w:rsidRDefault="3B1CAD78" w:rsidP="6FB7E547">
            <w:pPr>
              <w:rPr>
                <w:rFonts w:cs="Arial"/>
                <w:sz w:val="20"/>
                <w:szCs w:val="20"/>
              </w:rPr>
            </w:pPr>
            <w:r w:rsidRPr="6FB7E547">
              <w:rPr>
                <w:rFonts w:cs="Arial"/>
                <w:sz w:val="20"/>
                <w:szCs w:val="20"/>
              </w:rPr>
              <w:t>P2</w:t>
            </w:r>
            <w:r w:rsidR="00954E37">
              <w:rPr>
                <w:rFonts w:cs="Arial"/>
                <w:sz w:val="20"/>
                <w:szCs w:val="20"/>
              </w:rPr>
              <w:t xml:space="preserve"> (WA)</w:t>
            </w:r>
          </w:p>
        </w:tc>
        <w:tc>
          <w:tcPr>
            <w:tcW w:w="1211" w:type="pct"/>
            <w:vAlign w:val="center"/>
          </w:tcPr>
          <w:p w14:paraId="237105DE" w14:textId="6CAD9DF9" w:rsidR="3B1CAD78" w:rsidRDefault="204D14EC" w:rsidP="6FB7E547">
            <w:pPr>
              <w:rPr>
                <w:rFonts w:cs="Arial"/>
                <w:sz w:val="20"/>
                <w:szCs w:val="20"/>
              </w:rPr>
            </w:pPr>
            <w:r w:rsidRPr="57EBBECA">
              <w:rPr>
                <w:rFonts w:cs="Arial"/>
                <w:sz w:val="20"/>
                <w:szCs w:val="20"/>
              </w:rPr>
              <w:t xml:space="preserve">Kalbarri National </w:t>
            </w:r>
            <w:r w:rsidRPr="042E3FBB">
              <w:rPr>
                <w:rFonts w:cs="Arial"/>
                <w:sz w:val="20"/>
                <w:szCs w:val="20"/>
              </w:rPr>
              <w:t>Park</w:t>
            </w:r>
            <w:r w:rsidR="002A219E" w:rsidRPr="57EBBECA">
              <w:rPr>
                <w:rFonts w:cs="Arial"/>
                <w:sz w:val="20"/>
                <w:szCs w:val="20"/>
              </w:rPr>
              <w:t>, FL5</w:t>
            </w:r>
          </w:p>
        </w:tc>
        <w:tc>
          <w:tcPr>
            <w:tcW w:w="1119" w:type="pct"/>
          </w:tcPr>
          <w:p w14:paraId="5B41BB28" w14:textId="1C5CCFAC" w:rsidR="3B1CAD78" w:rsidRDefault="00B11587" w:rsidP="6FB7E547">
            <w:pPr>
              <w:rPr>
                <w:rFonts w:cs="Arial"/>
                <w:sz w:val="20"/>
                <w:szCs w:val="20"/>
              </w:rPr>
            </w:pPr>
            <w:r>
              <w:rPr>
                <w:rFonts w:cs="Arial"/>
                <w:sz w:val="20"/>
                <w:szCs w:val="20"/>
              </w:rPr>
              <w:t>C</w:t>
            </w:r>
            <w:r w:rsidR="3B1CAD78" w:rsidRPr="6FB7E547">
              <w:rPr>
                <w:rFonts w:cs="Arial"/>
                <w:sz w:val="20"/>
                <w:szCs w:val="20"/>
              </w:rPr>
              <w:t>ommon</w:t>
            </w:r>
          </w:p>
        </w:tc>
      </w:tr>
      <w:tr w:rsidR="6FB7E547" w14:paraId="473567D0" w14:textId="77777777" w:rsidTr="4F16FA04">
        <w:trPr>
          <w:trHeight w:val="300"/>
        </w:trPr>
        <w:tc>
          <w:tcPr>
            <w:tcW w:w="1544" w:type="pct"/>
            <w:vAlign w:val="center"/>
          </w:tcPr>
          <w:p w14:paraId="5268EABD" w14:textId="4ED071C0" w:rsidR="133D21D4" w:rsidRDefault="133D21D4" w:rsidP="6FB7E547">
            <w:pPr>
              <w:rPr>
                <w:rFonts w:cs="Arial"/>
                <w:i/>
                <w:iCs/>
                <w:sz w:val="20"/>
                <w:szCs w:val="20"/>
              </w:rPr>
            </w:pPr>
            <w:r w:rsidRPr="6FB7E547">
              <w:rPr>
                <w:rFonts w:cs="Arial"/>
                <w:i/>
                <w:iCs/>
                <w:sz w:val="20"/>
                <w:szCs w:val="20"/>
              </w:rPr>
              <w:t>Anthotroche myoporoides</w:t>
            </w:r>
          </w:p>
        </w:tc>
        <w:tc>
          <w:tcPr>
            <w:tcW w:w="1126" w:type="pct"/>
            <w:vAlign w:val="center"/>
          </w:tcPr>
          <w:p w14:paraId="23937B99" w14:textId="0FAFE1B3" w:rsidR="133D21D4" w:rsidRDefault="133D21D4" w:rsidP="6FB7E547">
            <w:pPr>
              <w:rPr>
                <w:rFonts w:cs="Arial"/>
                <w:sz w:val="20"/>
                <w:szCs w:val="20"/>
              </w:rPr>
            </w:pPr>
            <w:r w:rsidRPr="6FB7E547">
              <w:rPr>
                <w:rFonts w:cs="Arial"/>
                <w:sz w:val="20"/>
                <w:szCs w:val="20"/>
              </w:rPr>
              <w:t>P3</w:t>
            </w:r>
            <w:r w:rsidR="00954E37">
              <w:rPr>
                <w:rFonts w:cs="Arial"/>
                <w:sz w:val="20"/>
                <w:szCs w:val="20"/>
              </w:rPr>
              <w:t xml:space="preserve"> (WA)</w:t>
            </w:r>
          </w:p>
        </w:tc>
        <w:tc>
          <w:tcPr>
            <w:tcW w:w="1211" w:type="pct"/>
            <w:vAlign w:val="center"/>
          </w:tcPr>
          <w:p w14:paraId="5333817C" w14:textId="3D647F59" w:rsidR="133D21D4" w:rsidRDefault="72F20919" w:rsidP="6FB7E547">
            <w:pPr>
              <w:rPr>
                <w:rFonts w:cs="Arial"/>
                <w:sz w:val="20"/>
                <w:szCs w:val="20"/>
              </w:rPr>
            </w:pPr>
            <w:r w:rsidRPr="430C3D52">
              <w:rPr>
                <w:rFonts w:cs="Arial"/>
                <w:sz w:val="20"/>
                <w:szCs w:val="20"/>
              </w:rPr>
              <w:t>Kalbarri National Park</w:t>
            </w:r>
            <w:r w:rsidR="007B5EDC">
              <w:rPr>
                <w:rFonts w:cs="Arial"/>
                <w:sz w:val="20"/>
                <w:szCs w:val="20"/>
              </w:rPr>
              <w:t>,</w:t>
            </w:r>
            <w:r w:rsidR="52477C44" w:rsidRPr="6FB7E547">
              <w:rPr>
                <w:rFonts w:cs="Arial"/>
                <w:sz w:val="20"/>
                <w:szCs w:val="20"/>
              </w:rPr>
              <w:t xml:space="preserve"> FL5</w:t>
            </w:r>
            <w:r w:rsidR="133D21D4" w:rsidRPr="6FB7E547">
              <w:rPr>
                <w:rFonts w:cs="Arial"/>
                <w:sz w:val="20"/>
                <w:szCs w:val="20"/>
              </w:rPr>
              <w:t xml:space="preserve"> </w:t>
            </w:r>
            <w:r w:rsidR="1FFAE6C7" w:rsidRPr="172FB3DA">
              <w:rPr>
                <w:rFonts w:cs="Arial"/>
                <w:sz w:val="20"/>
                <w:szCs w:val="20"/>
              </w:rPr>
              <w:t xml:space="preserve">| Eurardy </w:t>
            </w:r>
            <w:r w:rsidR="1FFAE6C7" w:rsidRPr="0323DB71">
              <w:rPr>
                <w:rFonts w:cs="Arial"/>
                <w:sz w:val="20"/>
                <w:szCs w:val="20"/>
              </w:rPr>
              <w:t>Reserve,</w:t>
            </w:r>
            <w:r w:rsidR="002A219E">
              <w:rPr>
                <w:rFonts w:cs="Arial"/>
                <w:sz w:val="20"/>
                <w:szCs w:val="20"/>
              </w:rPr>
              <w:t xml:space="preserve"> eastern block</w:t>
            </w:r>
          </w:p>
        </w:tc>
        <w:tc>
          <w:tcPr>
            <w:tcW w:w="1119" w:type="pct"/>
          </w:tcPr>
          <w:p w14:paraId="1BCBFA72" w14:textId="49A69C9D" w:rsidR="133D21D4" w:rsidRDefault="00B11587" w:rsidP="6FB7E547">
            <w:pPr>
              <w:rPr>
                <w:rFonts w:cs="Arial"/>
                <w:sz w:val="20"/>
                <w:szCs w:val="20"/>
              </w:rPr>
            </w:pPr>
            <w:r>
              <w:rPr>
                <w:rFonts w:cs="Arial"/>
                <w:sz w:val="20"/>
                <w:szCs w:val="20"/>
              </w:rPr>
              <w:t>O</w:t>
            </w:r>
            <w:r w:rsidR="133D21D4" w:rsidRPr="6FB7E547">
              <w:rPr>
                <w:rFonts w:cs="Arial"/>
                <w:sz w:val="20"/>
                <w:szCs w:val="20"/>
              </w:rPr>
              <w:t>ne seen</w:t>
            </w:r>
            <w:r w:rsidR="00D81BFD">
              <w:rPr>
                <w:rFonts w:cs="Arial"/>
                <w:sz w:val="20"/>
                <w:szCs w:val="20"/>
              </w:rPr>
              <w:t xml:space="preserve"> | Locally common</w:t>
            </w:r>
          </w:p>
        </w:tc>
      </w:tr>
      <w:tr w:rsidR="6FB7E547" w14:paraId="54A08156" w14:textId="77777777" w:rsidTr="4F16FA04">
        <w:trPr>
          <w:trHeight w:val="300"/>
        </w:trPr>
        <w:tc>
          <w:tcPr>
            <w:tcW w:w="1544" w:type="pct"/>
            <w:vAlign w:val="center"/>
          </w:tcPr>
          <w:p w14:paraId="3FF98EE9" w14:textId="2469D4D4" w:rsidR="133D21D4" w:rsidRDefault="133D21D4" w:rsidP="6FB7E547">
            <w:pPr>
              <w:rPr>
                <w:rFonts w:cs="Arial"/>
                <w:i/>
                <w:iCs/>
                <w:sz w:val="20"/>
                <w:szCs w:val="20"/>
              </w:rPr>
            </w:pPr>
            <w:r w:rsidRPr="6FB7E547">
              <w:rPr>
                <w:rFonts w:cs="Arial"/>
                <w:i/>
                <w:iCs/>
                <w:sz w:val="20"/>
                <w:szCs w:val="20"/>
              </w:rPr>
              <w:t>Calytrix formosa</w:t>
            </w:r>
          </w:p>
        </w:tc>
        <w:tc>
          <w:tcPr>
            <w:tcW w:w="1126" w:type="pct"/>
            <w:vAlign w:val="center"/>
          </w:tcPr>
          <w:p w14:paraId="65CDC899" w14:textId="6007785C" w:rsidR="133D21D4" w:rsidRDefault="133D21D4" w:rsidP="6FB7E547">
            <w:pPr>
              <w:rPr>
                <w:rFonts w:cs="Arial"/>
                <w:sz w:val="20"/>
                <w:szCs w:val="20"/>
              </w:rPr>
            </w:pPr>
            <w:r w:rsidRPr="6FB7E547">
              <w:rPr>
                <w:rFonts w:cs="Arial"/>
                <w:sz w:val="20"/>
                <w:szCs w:val="20"/>
              </w:rPr>
              <w:t>P3</w:t>
            </w:r>
            <w:r w:rsidR="00954E37">
              <w:rPr>
                <w:rFonts w:cs="Arial"/>
                <w:sz w:val="20"/>
                <w:szCs w:val="20"/>
              </w:rPr>
              <w:t xml:space="preserve"> (WA)</w:t>
            </w:r>
          </w:p>
        </w:tc>
        <w:tc>
          <w:tcPr>
            <w:tcW w:w="1211" w:type="pct"/>
            <w:vAlign w:val="center"/>
          </w:tcPr>
          <w:p w14:paraId="1A46CE2A" w14:textId="1109D4D9" w:rsidR="133D21D4" w:rsidRDefault="133D21D4" w:rsidP="6FB7E547">
            <w:pPr>
              <w:rPr>
                <w:rFonts w:cs="Arial"/>
                <w:sz w:val="20"/>
                <w:szCs w:val="20"/>
              </w:rPr>
            </w:pPr>
            <w:r w:rsidRPr="6FB7E547">
              <w:rPr>
                <w:rFonts w:cs="Arial"/>
                <w:sz w:val="20"/>
                <w:szCs w:val="20"/>
              </w:rPr>
              <w:t xml:space="preserve">Eurardy </w:t>
            </w:r>
            <w:r w:rsidR="002A219E" w:rsidRPr="0831B839">
              <w:rPr>
                <w:rFonts w:cs="Arial"/>
                <w:sz w:val="20"/>
                <w:szCs w:val="20"/>
              </w:rPr>
              <w:t>Reserve</w:t>
            </w:r>
            <w:r w:rsidR="6A9E4631" w:rsidRPr="0831B839">
              <w:rPr>
                <w:rFonts w:cs="Arial"/>
                <w:sz w:val="20"/>
                <w:szCs w:val="20"/>
              </w:rPr>
              <w:t>, western block</w:t>
            </w:r>
            <w:r w:rsidR="007D25E3">
              <w:rPr>
                <w:rFonts w:cs="Arial"/>
                <w:sz w:val="20"/>
                <w:szCs w:val="20"/>
              </w:rPr>
              <w:t xml:space="preserve"> |</w:t>
            </w:r>
            <w:r w:rsidR="00FC3908">
              <w:rPr>
                <w:rFonts w:cs="Arial"/>
                <w:sz w:val="20"/>
                <w:szCs w:val="20"/>
              </w:rPr>
              <w:t xml:space="preserve"> Standard Survey Site 2</w:t>
            </w:r>
            <w:r w:rsidR="00A50D9D">
              <w:rPr>
                <w:rFonts w:cs="Arial"/>
                <w:sz w:val="20"/>
                <w:szCs w:val="20"/>
              </w:rPr>
              <w:t>: Kalbarri National Park</w:t>
            </w:r>
          </w:p>
        </w:tc>
        <w:tc>
          <w:tcPr>
            <w:tcW w:w="1119" w:type="pct"/>
          </w:tcPr>
          <w:p w14:paraId="0C0E2FB3" w14:textId="1D08D3BD" w:rsidR="133D21D4" w:rsidRDefault="00B11587" w:rsidP="6FB7E547">
            <w:pPr>
              <w:rPr>
                <w:rFonts w:cs="Arial"/>
                <w:sz w:val="20"/>
                <w:szCs w:val="20"/>
              </w:rPr>
            </w:pPr>
            <w:r>
              <w:rPr>
                <w:rFonts w:cs="Arial"/>
                <w:sz w:val="20"/>
                <w:szCs w:val="20"/>
              </w:rPr>
              <w:t>O</w:t>
            </w:r>
            <w:r w:rsidR="133D21D4" w:rsidRPr="6FB7E547">
              <w:rPr>
                <w:rFonts w:cs="Arial"/>
                <w:sz w:val="20"/>
                <w:szCs w:val="20"/>
              </w:rPr>
              <w:t>ne seen</w:t>
            </w:r>
            <w:r w:rsidR="00C74486">
              <w:rPr>
                <w:rFonts w:cs="Arial"/>
                <w:sz w:val="20"/>
                <w:szCs w:val="20"/>
              </w:rPr>
              <w:t xml:space="preserve"> </w:t>
            </w:r>
            <w:r w:rsidR="004C0EBE">
              <w:rPr>
                <w:rFonts w:cs="Arial"/>
                <w:sz w:val="20"/>
                <w:szCs w:val="20"/>
              </w:rPr>
              <w:t xml:space="preserve">| </w:t>
            </w:r>
            <w:r w:rsidR="00CA5CB3">
              <w:rPr>
                <w:rFonts w:cs="Arial"/>
                <w:sz w:val="20"/>
                <w:szCs w:val="20"/>
              </w:rPr>
              <w:t>L</w:t>
            </w:r>
            <w:r w:rsidR="00EE404C">
              <w:rPr>
                <w:rFonts w:cs="Arial"/>
                <w:sz w:val="20"/>
                <w:szCs w:val="20"/>
              </w:rPr>
              <w:t>ocally common</w:t>
            </w:r>
          </w:p>
        </w:tc>
      </w:tr>
      <w:tr w:rsidR="18784C7B" w14:paraId="6C56D651" w14:textId="77777777" w:rsidTr="4F16FA04">
        <w:trPr>
          <w:trHeight w:val="300"/>
        </w:trPr>
        <w:tc>
          <w:tcPr>
            <w:tcW w:w="1544" w:type="pct"/>
            <w:vAlign w:val="center"/>
          </w:tcPr>
          <w:p w14:paraId="606AEC32" w14:textId="016E6451" w:rsidR="14F5A221" w:rsidRDefault="14F5A221" w:rsidP="18784C7B">
            <w:pPr>
              <w:rPr>
                <w:rFonts w:cs="Arial"/>
                <w:i/>
                <w:iCs/>
                <w:sz w:val="20"/>
                <w:szCs w:val="20"/>
              </w:rPr>
            </w:pPr>
            <w:r w:rsidRPr="18784C7B">
              <w:rPr>
                <w:rFonts w:cs="Arial"/>
                <w:i/>
                <w:iCs/>
                <w:sz w:val="20"/>
                <w:szCs w:val="20"/>
              </w:rPr>
              <w:t>Calytrix harvestiana</w:t>
            </w:r>
          </w:p>
        </w:tc>
        <w:tc>
          <w:tcPr>
            <w:tcW w:w="1126" w:type="pct"/>
            <w:vAlign w:val="center"/>
          </w:tcPr>
          <w:p w14:paraId="22FC44AA" w14:textId="5D64DD3B" w:rsidR="14F5A221" w:rsidRDefault="14F5A221" w:rsidP="18784C7B">
            <w:pPr>
              <w:rPr>
                <w:rFonts w:cs="Arial"/>
                <w:sz w:val="20"/>
                <w:szCs w:val="20"/>
              </w:rPr>
            </w:pPr>
            <w:r w:rsidRPr="18784C7B">
              <w:rPr>
                <w:rFonts w:cs="Arial"/>
                <w:sz w:val="20"/>
                <w:szCs w:val="20"/>
              </w:rPr>
              <w:t>P2</w:t>
            </w:r>
            <w:r w:rsidR="00954E37">
              <w:rPr>
                <w:rFonts w:cs="Arial"/>
                <w:sz w:val="20"/>
                <w:szCs w:val="20"/>
              </w:rPr>
              <w:t xml:space="preserve"> (WA)</w:t>
            </w:r>
          </w:p>
        </w:tc>
        <w:tc>
          <w:tcPr>
            <w:tcW w:w="1211" w:type="pct"/>
            <w:vAlign w:val="center"/>
          </w:tcPr>
          <w:p w14:paraId="3F70892E" w14:textId="30B3C858" w:rsidR="14F5A221" w:rsidRDefault="14F5A221" w:rsidP="18784C7B">
            <w:pPr>
              <w:rPr>
                <w:rFonts w:cs="Arial"/>
                <w:sz w:val="20"/>
                <w:szCs w:val="20"/>
              </w:rPr>
            </w:pPr>
            <w:r w:rsidRPr="18784C7B">
              <w:rPr>
                <w:rFonts w:cs="Arial"/>
                <w:sz w:val="20"/>
                <w:szCs w:val="20"/>
              </w:rPr>
              <w:t xml:space="preserve">Eurardy </w:t>
            </w:r>
            <w:r w:rsidR="00772ED0">
              <w:rPr>
                <w:rFonts w:cs="Arial"/>
                <w:sz w:val="20"/>
                <w:szCs w:val="20"/>
              </w:rPr>
              <w:t>Reserve</w:t>
            </w:r>
            <w:r w:rsidR="00DA03AC">
              <w:rPr>
                <w:rFonts w:cs="Arial"/>
                <w:sz w:val="20"/>
                <w:szCs w:val="20"/>
              </w:rPr>
              <w:t>, western block</w:t>
            </w:r>
            <w:r w:rsidR="005360DB">
              <w:rPr>
                <w:rFonts w:cs="Arial"/>
                <w:sz w:val="20"/>
                <w:szCs w:val="20"/>
              </w:rPr>
              <w:t xml:space="preserve"> | Nanda Reserve</w:t>
            </w:r>
            <w:r w:rsidR="00880D0C">
              <w:rPr>
                <w:rFonts w:cs="Arial"/>
                <w:sz w:val="20"/>
                <w:szCs w:val="20"/>
              </w:rPr>
              <w:t>, FL8</w:t>
            </w:r>
          </w:p>
        </w:tc>
        <w:tc>
          <w:tcPr>
            <w:tcW w:w="1119" w:type="pct"/>
          </w:tcPr>
          <w:p w14:paraId="558E7054" w14:textId="2CCEDC5F" w:rsidR="14F5A221" w:rsidRDefault="14F5A221" w:rsidP="18784C7B">
            <w:pPr>
              <w:rPr>
                <w:rFonts w:cs="Arial"/>
                <w:sz w:val="20"/>
                <w:szCs w:val="20"/>
              </w:rPr>
            </w:pPr>
            <w:r w:rsidRPr="18784C7B">
              <w:rPr>
                <w:rFonts w:cs="Arial"/>
                <w:sz w:val="20"/>
                <w:szCs w:val="20"/>
              </w:rPr>
              <w:t>Locally common</w:t>
            </w:r>
          </w:p>
        </w:tc>
      </w:tr>
      <w:tr w:rsidR="00D93C2A" w14:paraId="4A5A80E8" w14:textId="77777777" w:rsidTr="4F16FA04">
        <w:trPr>
          <w:trHeight w:val="300"/>
        </w:trPr>
        <w:tc>
          <w:tcPr>
            <w:tcW w:w="1544" w:type="pct"/>
            <w:vAlign w:val="center"/>
          </w:tcPr>
          <w:p w14:paraId="78394F19" w14:textId="358E106E" w:rsidR="00D93C2A" w:rsidRPr="18784C7B" w:rsidRDefault="00D93C2A" w:rsidP="18784C7B">
            <w:pPr>
              <w:rPr>
                <w:rFonts w:cs="Arial"/>
                <w:i/>
                <w:iCs/>
                <w:sz w:val="20"/>
                <w:szCs w:val="20"/>
              </w:rPr>
            </w:pPr>
            <w:r w:rsidRPr="00D93C2A">
              <w:rPr>
                <w:rFonts w:cs="Arial"/>
                <w:i/>
                <w:iCs/>
                <w:sz w:val="20"/>
                <w:szCs w:val="20"/>
              </w:rPr>
              <w:t>Calytrix</w:t>
            </w:r>
            <w:r>
              <w:rPr>
                <w:rFonts w:cs="Arial"/>
                <w:i/>
                <w:iCs/>
                <w:sz w:val="20"/>
                <w:szCs w:val="20"/>
              </w:rPr>
              <w:t xml:space="preserve"> </w:t>
            </w:r>
            <w:r w:rsidR="00205C6D" w:rsidRPr="00205C6D">
              <w:rPr>
                <w:rFonts w:cs="Arial"/>
                <w:i/>
                <w:iCs/>
                <w:sz w:val="20"/>
                <w:szCs w:val="20"/>
              </w:rPr>
              <w:t>paucicostata</w:t>
            </w:r>
          </w:p>
        </w:tc>
        <w:tc>
          <w:tcPr>
            <w:tcW w:w="1126" w:type="pct"/>
            <w:vAlign w:val="center"/>
          </w:tcPr>
          <w:p w14:paraId="499C59EF" w14:textId="585FA3B0" w:rsidR="00D93C2A" w:rsidRPr="18784C7B" w:rsidRDefault="00205C6D" w:rsidP="18784C7B">
            <w:pPr>
              <w:rPr>
                <w:rFonts w:cs="Arial"/>
                <w:sz w:val="20"/>
                <w:szCs w:val="20"/>
              </w:rPr>
            </w:pPr>
            <w:r>
              <w:rPr>
                <w:rFonts w:cs="Arial"/>
                <w:sz w:val="20"/>
                <w:szCs w:val="20"/>
              </w:rPr>
              <w:t>P2</w:t>
            </w:r>
            <w:r w:rsidR="00954E37">
              <w:rPr>
                <w:rFonts w:cs="Arial"/>
                <w:sz w:val="20"/>
                <w:szCs w:val="20"/>
              </w:rPr>
              <w:t xml:space="preserve"> (WA)</w:t>
            </w:r>
          </w:p>
        </w:tc>
        <w:tc>
          <w:tcPr>
            <w:tcW w:w="1211" w:type="pct"/>
            <w:vAlign w:val="center"/>
          </w:tcPr>
          <w:p w14:paraId="0E32F660" w14:textId="58972CDE" w:rsidR="00D93C2A" w:rsidRPr="18784C7B" w:rsidRDefault="00D17EC9" w:rsidP="18784C7B">
            <w:pPr>
              <w:rPr>
                <w:rFonts w:cs="Arial"/>
                <w:sz w:val="20"/>
                <w:szCs w:val="20"/>
              </w:rPr>
            </w:pPr>
            <w:r>
              <w:rPr>
                <w:rFonts w:cs="Arial"/>
                <w:sz w:val="20"/>
                <w:szCs w:val="20"/>
              </w:rPr>
              <w:t>Standard Survey Site 1: Kalbarri National Park</w:t>
            </w:r>
          </w:p>
        </w:tc>
        <w:tc>
          <w:tcPr>
            <w:tcW w:w="1119" w:type="pct"/>
          </w:tcPr>
          <w:p w14:paraId="54227E77" w14:textId="210BFBE5" w:rsidR="00D93C2A" w:rsidRPr="18784C7B" w:rsidRDefault="00126E9B" w:rsidP="18784C7B">
            <w:pPr>
              <w:rPr>
                <w:rFonts w:cs="Arial"/>
                <w:sz w:val="20"/>
                <w:szCs w:val="20"/>
              </w:rPr>
            </w:pPr>
            <w:r>
              <w:rPr>
                <w:rFonts w:cs="Arial"/>
                <w:sz w:val="20"/>
                <w:szCs w:val="20"/>
              </w:rPr>
              <w:t>Locally common</w:t>
            </w:r>
          </w:p>
        </w:tc>
      </w:tr>
      <w:tr w:rsidR="00255EBF" w14:paraId="503292D6" w14:textId="77777777" w:rsidTr="4F16FA04">
        <w:trPr>
          <w:trHeight w:val="300"/>
        </w:trPr>
        <w:tc>
          <w:tcPr>
            <w:tcW w:w="1544" w:type="pct"/>
            <w:vAlign w:val="center"/>
          </w:tcPr>
          <w:p w14:paraId="6C4E4F84" w14:textId="63406183" w:rsidR="00255EBF" w:rsidRPr="00D93C2A" w:rsidRDefault="00F536CA" w:rsidP="18784C7B">
            <w:pPr>
              <w:rPr>
                <w:rFonts w:cs="Arial"/>
                <w:i/>
                <w:iCs/>
                <w:sz w:val="20"/>
                <w:szCs w:val="20"/>
              </w:rPr>
            </w:pPr>
            <w:r w:rsidRPr="00F536CA">
              <w:rPr>
                <w:rFonts w:cs="Arial"/>
                <w:i/>
                <w:iCs/>
                <w:sz w:val="20"/>
                <w:szCs w:val="20"/>
              </w:rPr>
              <w:lastRenderedPageBreak/>
              <w:t>Chamelaucium</w:t>
            </w:r>
            <w:r w:rsidR="0073667B">
              <w:rPr>
                <w:rFonts w:cs="Arial"/>
                <w:i/>
                <w:iCs/>
                <w:sz w:val="20"/>
                <w:szCs w:val="20"/>
              </w:rPr>
              <w:t xml:space="preserve"> </w:t>
            </w:r>
            <w:r w:rsidRPr="00F536CA">
              <w:rPr>
                <w:rFonts w:cs="Arial"/>
                <w:i/>
                <w:iCs/>
                <w:sz w:val="20"/>
                <w:szCs w:val="20"/>
              </w:rPr>
              <w:t>marchantii</w:t>
            </w:r>
          </w:p>
        </w:tc>
        <w:tc>
          <w:tcPr>
            <w:tcW w:w="1126" w:type="pct"/>
            <w:vAlign w:val="center"/>
          </w:tcPr>
          <w:p w14:paraId="134D59BE" w14:textId="67179660" w:rsidR="00255EBF" w:rsidRDefault="00F536CA" w:rsidP="18784C7B">
            <w:pPr>
              <w:rPr>
                <w:rFonts w:cs="Arial"/>
                <w:sz w:val="20"/>
                <w:szCs w:val="20"/>
              </w:rPr>
            </w:pPr>
            <w:r>
              <w:rPr>
                <w:rFonts w:cs="Arial"/>
                <w:sz w:val="20"/>
                <w:szCs w:val="20"/>
              </w:rPr>
              <w:t>P3</w:t>
            </w:r>
            <w:r w:rsidR="00954E37">
              <w:rPr>
                <w:rFonts w:cs="Arial"/>
                <w:sz w:val="20"/>
                <w:szCs w:val="20"/>
              </w:rPr>
              <w:t xml:space="preserve"> (WA)</w:t>
            </w:r>
          </w:p>
        </w:tc>
        <w:tc>
          <w:tcPr>
            <w:tcW w:w="1211" w:type="pct"/>
            <w:vAlign w:val="center"/>
          </w:tcPr>
          <w:p w14:paraId="197878F6" w14:textId="037673AF" w:rsidR="00255EBF" w:rsidRDefault="009B5087" w:rsidP="18784C7B">
            <w:pPr>
              <w:rPr>
                <w:rFonts w:cs="Arial"/>
                <w:sz w:val="20"/>
                <w:szCs w:val="20"/>
              </w:rPr>
            </w:pPr>
            <w:r w:rsidRPr="008959E9">
              <w:rPr>
                <w:rFonts w:cs="Arial"/>
                <w:sz w:val="20"/>
                <w:szCs w:val="20"/>
              </w:rPr>
              <w:t>Kalbarri National Park</w:t>
            </w:r>
            <w:r w:rsidR="00F55419">
              <w:rPr>
                <w:rFonts w:cs="Arial"/>
                <w:sz w:val="20"/>
                <w:szCs w:val="20"/>
              </w:rPr>
              <w:t>, Red Bluff</w:t>
            </w:r>
            <w:r w:rsidR="006A4B0F">
              <w:rPr>
                <w:rFonts w:cs="Arial"/>
                <w:sz w:val="20"/>
                <w:szCs w:val="20"/>
              </w:rPr>
              <w:t xml:space="preserve"> Beach</w:t>
            </w:r>
          </w:p>
        </w:tc>
        <w:tc>
          <w:tcPr>
            <w:tcW w:w="1119" w:type="pct"/>
          </w:tcPr>
          <w:p w14:paraId="3DC52BEA" w14:textId="20A8A4B8" w:rsidR="00255EBF" w:rsidRDefault="00B11587" w:rsidP="18784C7B">
            <w:pPr>
              <w:rPr>
                <w:rFonts w:cs="Arial"/>
                <w:sz w:val="20"/>
                <w:szCs w:val="20"/>
              </w:rPr>
            </w:pPr>
            <w:r>
              <w:rPr>
                <w:rFonts w:cs="Arial"/>
                <w:sz w:val="20"/>
                <w:szCs w:val="20"/>
              </w:rPr>
              <w:t>A</w:t>
            </w:r>
            <w:r w:rsidR="00792D27">
              <w:rPr>
                <w:rFonts w:cs="Arial"/>
                <w:sz w:val="20"/>
                <w:szCs w:val="20"/>
              </w:rPr>
              <w:t xml:space="preserve"> few seen</w:t>
            </w:r>
          </w:p>
        </w:tc>
      </w:tr>
      <w:tr w:rsidR="00C22706" w:rsidRPr="00742269" w14:paraId="498C2911" w14:textId="77777777" w:rsidTr="4F16FA04">
        <w:trPr>
          <w:trHeight w:val="351"/>
        </w:trPr>
        <w:tc>
          <w:tcPr>
            <w:tcW w:w="1544" w:type="pct"/>
            <w:vAlign w:val="center"/>
          </w:tcPr>
          <w:p w14:paraId="498C290D" w14:textId="6423E153" w:rsidR="00C22706" w:rsidRPr="00742269" w:rsidRDefault="0E618A06" w:rsidP="00577DC0">
            <w:pPr>
              <w:autoSpaceDE w:val="0"/>
              <w:autoSpaceDN w:val="0"/>
              <w:adjustRightInd w:val="0"/>
              <w:spacing w:before="60" w:after="60"/>
              <w:rPr>
                <w:rFonts w:cs="Arial"/>
                <w:sz w:val="20"/>
                <w:szCs w:val="20"/>
              </w:rPr>
            </w:pPr>
            <w:r w:rsidRPr="6FB7E547">
              <w:rPr>
                <w:rFonts w:cs="Arial"/>
                <w:i/>
                <w:iCs/>
                <w:sz w:val="20"/>
                <w:szCs w:val="20"/>
              </w:rPr>
              <w:t xml:space="preserve">Chamelaucium </w:t>
            </w:r>
            <w:r w:rsidRPr="6FB7E547">
              <w:rPr>
                <w:rFonts w:cs="Arial"/>
                <w:sz w:val="20"/>
                <w:szCs w:val="20"/>
              </w:rPr>
              <w:t>sp. Coolcalalaya (A.H. Burbidge 4233)</w:t>
            </w:r>
          </w:p>
        </w:tc>
        <w:tc>
          <w:tcPr>
            <w:tcW w:w="1126" w:type="pct"/>
            <w:vAlign w:val="center"/>
          </w:tcPr>
          <w:p w14:paraId="498C290E" w14:textId="45B61EF4" w:rsidR="00C22706" w:rsidRPr="00742269" w:rsidRDefault="0E618A06" w:rsidP="00577DC0">
            <w:pPr>
              <w:autoSpaceDE w:val="0"/>
              <w:autoSpaceDN w:val="0"/>
              <w:adjustRightInd w:val="0"/>
              <w:spacing w:before="60" w:after="60"/>
              <w:rPr>
                <w:rFonts w:cs="Arial"/>
                <w:sz w:val="20"/>
                <w:szCs w:val="20"/>
              </w:rPr>
            </w:pPr>
            <w:r w:rsidRPr="6FB7E547">
              <w:rPr>
                <w:rFonts w:cs="Arial"/>
                <w:sz w:val="20"/>
                <w:szCs w:val="20"/>
              </w:rPr>
              <w:t>P1</w:t>
            </w:r>
            <w:r w:rsidR="00954E37">
              <w:rPr>
                <w:rFonts w:cs="Arial"/>
                <w:sz w:val="20"/>
                <w:szCs w:val="20"/>
              </w:rPr>
              <w:t xml:space="preserve"> (WA)</w:t>
            </w:r>
          </w:p>
        </w:tc>
        <w:tc>
          <w:tcPr>
            <w:tcW w:w="1211" w:type="pct"/>
            <w:vAlign w:val="center"/>
          </w:tcPr>
          <w:p w14:paraId="498C290F" w14:textId="75361DE5" w:rsidR="00C22706" w:rsidRPr="00742269" w:rsidRDefault="0E618A06" w:rsidP="00577DC0">
            <w:pPr>
              <w:autoSpaceDE w:val="0"/>
              <w:autoSpaceDN w:val="0"/>
              <w:adjustRightInd w:val="0"/>
              <w:spacing w:before="60" w:after="60"/>
              <w:rPr>
                <w:rFonts w:cs="Arial"/>
                <w:sz w:val="20"/>
                <w:szCs w:val="20"/>
              </w:rPr>
            </w:pPr>
            <w:r w:rsidRPr="6FB7E547">
              <w:rPr>
                <w:rFonts w:cs="Arial"/>
                <w:sz w:val="20"/>
                <w:szCs w:val="20"/>
              </w:rPr>
              <w:t xml:space="preserve">Eurardy </w:t>
            </w:r>
            <w:r w:rsidR="37D67C6C" w:rsidRPr="6976C2F8">
              <w:rPr>
                <w:rFonts w:cs="Arial"/>
                <w:sz w:val="20"/>
                <w:szCs w:val="20"/>
              </w:rPr>
              <w:t>Reserve</w:t>
            </w:r>
            <w:r w:rsidR="15A5A875" w:rsidRPr="75F6AC50">
              <w:rPr>
                <w:rFonts w:cs="Arial"/>
                <w:sz w:val="20"/>
                <w:szCs w:val="20"/>
              </w:rPr>
              <w:t>,</w:t>
            </w:r>
            <w:r w:rsidR="15A5A875" w:rsidRPr="52283859">
              <w:rPr>
                <w:rFonts w:cs="Arial"/>
                <w:sz w:val="20"/>
                <w:szCs w:val="20"/>
              </w:rPr>
              <w:t xml:space="preserve"> western </w:t>
            </w:r>
            <w:r w:rsidR="15A5A875" w:rsidRPr="7398C4A7">
              <w:rPr>
                <w:rFonts w:cs="Arial"/>
                <w:sz w:val="20"/>
                <w:szCs w:val="20"/>
              </w:rPr>
              <w:t>block</w:t>
            </w:r>
            <w:r w:rsidR="00426A92">
              <w:rPr>
                <w:rFonts w:cs="Arial"/>
                <w:sz w:val="20"/>
                <w:szCs w:val="20"/>
              </w:rPr>
              <w:t xml:space="preserve"> </w:t>
            </w:r>
            <w:r w:rsidR="00DF1AFF" w:rsidRPr="5DB575A6">
              <w:rPr>
                <w:rFonts w:cs="Arial"/>
                <w:sz w:val="20"/>
                <w:szCs w:val="20"/>
              </w:rPr>
              <w:t>|</w:t>
            </w:r>
            <w:r w:rsidR="00DF1AFF">
              <w:rPr>
                <w:rFonts w:cs="Arial"/>
                <w:sz w:val="20"/>
                <w:szCs w:val="20"/>
              </w:rPr>
              <w:t xml:space="preserve"> </w:t>
            </w:r>
            <w:r w:rsidR="095FA81F" w:rsidRPr="18784C7B">
              <w:rPr>
                <w:rFonts w:cs="Arial"/>
                <w:sz w:val="20"/>
                <w:szCs w:val="20"/>
              </w:rPr>
              <w:t>Nanda Reserve</w:t>
            </w:r>
            <w:r w:rsidR="381A4A58" w:rsidRPr="3BE0B378">
              <w:rPr>
                <w:rFonts w:cs="Arial"/>
                <w:sz w:val="20"/>
                <w:szCs w:val="20"/>
              </w:rPr>
              <w:t>,</w:t>
            </w:r>
            <w:r w:rsidR="095FA81F" w:rsidRPr="18784C7B">
              <w:rPr>
                <w:rFonts w:cs="Arial"/>
                <w:sz w:val="20"/>
                <w:szCs w:val="20"/>
              </w:rPr>
              <w:t xml:space="preserve"> FL8</w:t>
            </w:r>
          </w:p>
        </w:tc>
        <w:tc>
          <w:tcPr>
            <w:tcW w:w="1119" w:type="pct"/>
          </w:tcPr>
          <w:p w14:paraId="498C2910" w14:textId="13D4F8F4" w:rsidR="00C22706" w:rsidRPr="00742269" w:rsidRDefault="00B11587" w:rsidP="00577DC0">
            <w:pPr>
              <w:autoSpaceDE w:val="0"/>
              <w:autoSpaceDN w:val="0"/>
              <w:adjustRightInd w:val="0"/>
              <w:spacing w:before="60" w:after="60"/>
              <w:rPr>
                <w:rFonts w:cs="Arial"/>
                <w:sz w:val="20"/>
                <w:szCs w:val="20"/>
              </w:rPr>
            </w:pPr>
            <w:r>
              <w:rPr>
                <w:rFonts w:cs="Arial"/>
                <w:sz w:val="20"/>
                <w:szCs w:val="20"/>
              </w:rPr>
              <w:t>A</w:t>
            </w:r>
            <w:r w:rsidR="0E618A06" w:rsidRPr="6FB7E547">
              <w:rPr>
                <w:rFonts w:cs="Arial"/>
                <w:sz w:val="20"/>
                <w:szCs w:val="20"/>
              </w:rPr>
              <w:t xml:space="preserve"> few seen</w:t>
            </w:r>
          </w:p>
        </w:tc>
      </w:tr>
      <w:tr w:rsidR="6FB7E547" w14:paraId="15B3DE75" w14:textId="77777777" w:rsidTr="4F16FA04">
        <w:trPr>
          <w:trHeight w:val="300"/>
        </w:trPr>
        <w:tc>
          <w:tcPr>
            <w:tcW w:w="1544" w:type="pct"/>
            <w:vAlign w:val="center"/>
          </w:tcPr>
          <w:p w14:paraId="69F6BE89" w14:textId="14435813" w:rsidR="67E4D4A3" w:rsidRDefault="67E4D4A3" w:rsidP="6FB7E547">
            <w:pPr>
              <w:rPr>
                <w:rFonts w:cs="Arial"/>
                <w:i/>
                <w:iCs/>
                <w:sz w:val="20"/>
                <w:szCs w:val="20"/>
              </w:rPr>
            </w:pPr>
            <w:r w:rsidRPr="6FB7E547">
              <w:rPr>
                <w:rFonts w:cs="Arial"/>
                <w:i/>
                <w:iCs/>
                <w:sz w:val="20"/>
                <w:szCs w:val="20"/>
              </w:rPr>
              <w:t>Eremophila microtheca</w:t>
            </w:r>
          </w:p>
        </w:tc>
        <w:tc>
          <w:tcPr>
            <w:tcW w:w="1126" w:type="pct"/>
            <w:vAlign w:val="center"/>
          </w:tcPr>
          <w:p w14:paraId="027BB3D5" w14:textId="623A8424" w:rsidR="67E4D4A3" w:rsidRDefault="67E4D4A3" w:rsidP="6FB7E547">
            <w:pPr>
              <w:rPr>
                <w:rFonts w:cs="Arial"/>
                <w:sz w:val="20"/>
                <w:szCs w:val="20"/>
              </w:rPr>
            </w:pPr>
            <w:r w:rsidRPr="6FB7E547">
              <w:rPr>
                <w:rFonts w:cs="Arial"/>
                <w:sz w:val="20"/>
                <w:szCs w:val="20"/>
              </w:rPr>
              <w:t>P4</w:t>
            </w:r>
            <w:r w:rsidR="00954E37">
              <w:rPr>
                <w:rFonts w:cs="Arial"/>
                <w:sz w:val="20"/>
                <w:szCs w:val="20"/>
              </w:rPr>
              <w:t xml:space="preserve"> (WA)</w:t>
            </w:r>
          </w:p>
        </w:tc>
        <w:tc>
          <w:tcPr>
            <w:tcW w:w="1211" w:type="pct"/>
            <w:vAlign w:val="center"/>
          </w:tcPr>
          <w:p w14:paraId="41BBB56E" w14:textId="2795C36E" w:rsidR="67E4D4A3" w:rsidRDefault="67E4D4A3" w:rsidP="6FB7E547">
            <w:pPr>
              <w:rPr>
                <w:rFonts w:cs="Arial"/>
                <w:sz w:val="20"/>
                <w:szCs w:val="20"/>
              </w:rPr>
            </w:pPr>
            <w:r w:rsidRPr="0831B839">
              <w:rPr>
                <w:rFonts w:cs="Arial"/>
                <w:sz w:val="20"/>
                <w:szCs w:val="20"/>
              </w:rPr>
              <w:t>Kalbarri National Park</w:t>
            </w:r>
            <w:r w:rsidR="3AE863E3" w:rsidRPr="0831B839">
              <w:rPr>
                <w:rFonts w:cs="Arial"/>
                <w:sz w:val="20"/>
                <w:szCs w:val="20"/>
              </w:rPr>
              <w:t>, north of tourist road to Nature’s Window</w:t>
            </w:r>
          </w:p>
        </w:tc>
        <w:tc>
          <w:tcPr>
            <w:tcW w:w="1119" w:type="pct"/>
          </w:tcPr>
          <w:p w14:paraId="2C9E2FED" w14:textId="457CA098" w:rsidR="67E4D4A3" w:rsidRDefault="00B11587" w:rsidP="6FB7E547">
            <w:pPr>
              <w:rPr>
                <w:rFonts w:cs="Arial"/>
                <w:sz w:val="20"/>
                <w:szCs w:val="20"/>
              </w:rPr>
            </w:pPr>
            <w:r>
              <w:rPr>
                <w:rFonts w:cs="Arial"/>
                <w:sz w:val="20"/>
                <w:szCs w:val="20"/>
              </w:rPr>
              <w:t>O</w:t>
            </w:r>
            <w:r w:rsidR="67E4D4A3" w:rsidRPr="6FB7E547">
              <w:rPr>
                <w:rFonts w:cs="Arial"/>
                <w:sz w:val="20"/>
                <w:szCs w:val="20"/>
              </w:rPr>
              <w:t>ne seen</w:t>
            </w:r>
          </w:p>
        </w:tc>
      </w:tr>
      <w:tr w:rsidR="00220D5F" w14:paraId="2962802A" w14:textId="77777777" w:rsidTr="4F16FA04">
        <w:trPr>
          <w:trHeight w:val="300"/>
        </w:trPr>
        <w:tc>
          <w:tcPr>
            <w:tcW w:w="1544" w:type="pct"/>
            <w:vAlign w:val="center"/>
          </w:tcPr>
          <w:p w14:paraId="72514253" w14:textId="07057DAD" w:rsidR="00220D5F" w:rsidRPr="6FB7E547" w:rsidRDefault="003F1D62" w:rsidP="6FB7E547">
            <w:pPr>
              <w:rPr>
                <w:rFonts w:cs="Arial"/>
                <w:i/>
                <w:iCs/>
                <w:sz w:val="20"/>
                <w:szCs w:val="20"/>
              </w:rPr>
            </w:pPr>
            <w:r w:rsidRPr="003F1D62">
              <w:rPr>
                <w:rFonts w:cs="Arial"/>
                <w:i/>
                <w:iCs/>
                <w:sz w:val="20"/>
                <w:szCs w:val="20"/>
              </w:rPr>
              <w:t>Grevillea rogersoniana</w:t>
            </w:r>
          </w:p>
        </w:tc>
        <w:tc>
          <w:tcPr>
            <w:tcW w:w="1126" w:type="pct"/>
            <w:vAlign w:val="center"/>
          </w:tcPr>
          <w:p w14:paraId="326A4C62" w14:textId="6B0984EB" w:rsidR="00220D5F" w:rsidRPr="6FB7E547" w:rsidRDefault="003F1D62" w:rsidP="6FB7E547">
            <w:pPr>
              <w:rPr>
                <w:rFonts w:cs="Arial"/>
                <w:sz w:val="20"/>
                <w:szCs w:val="20"/>
              </w:rPr>
            </w:pPr>
            <w:r>
              <w:rPr>
                <w:rFonts w:cs="Arial"/>
                <w:sz w:val="20"/>
                <w:szCs w:val="20"/>
              </w:rPr>
              <w:t>P3 (WA)</w:t>
            </w:r>
          </w:p>
        </w:tc>
        <w:tc>
          <w:tcPr>
            <w:tcW w:w="1211" w:type="pct"/>
            <w:vAlign w:val="center"/>
          </w:tcPr>
          <w:p w14:paraId="33012A89" w14:textId="0687B53A" w:rsidR="00220D5F" w:rsidRPr="6FB7E547" w:rsidRDefault="000D15BB" w:rsidP="6FB7E547">
            <w:pPr>
              <w:rPr>
                <w:rFonts w:cs="Arial"/>
                <w:sz w:val="20"/>
                <w:szCs w:val="20"/>
              </w:rPr>
            </w:pPr>
            <w:r>
              <w:rPr>
                <w:rFonts w:cs="Arial"/>
                <w:sz w:val="20"/>
                <w:szCs w:val="20"/>
              </w:rPr>
              <w:t>Nanda Reserve</w:t>
            </w:r>
            <w:r w:rsidR="00DD2F12">
              <w:rPr>
                <w:rFonts w:cs="Arial"/>
                <w:sz w:val="20"/>
                <w:szCs w:val="20"/>
              </w:rPr>
              <w:t>, FL</w:t>
            </w:r>
            <w:r w:rsidR="00B12F5A">
              <w:rPr>
                <w:rFonts w:cs="Arial"/>
                <w:sz w:val="20"/>
                <w:szCs w:val="20"/>
              </w:rPr>
              <w:t>9</w:t>
            </w:r>
          </w:p>
        </w:tc>
        <w:tc>
          <w:tcPr>
            <w:tcW w:w="1119" w:type="pct"/>
          </w:tcPr>
          <w:p w14:paraId="4EC9A8EE" w14:textId="32E149A0" w:rsidR="00220D5F" w:rsidRDefault="00C9028C" w:rsidP="6FB7E547">
            <w:pPr>
              <w:rPr>
                <w:rFonts w:cs="Arial"/>
                <w:sz w:val="20"/>
                <w:szCs w:val="20"/>
              </w:rPr>
            </w:pPr>
            <w:r>
              <w:rPr>
                <w:rFonts w:cs="Arial"/>
                <w:sz w:val="20"/>
                <w:szCs w:val="20"/>
              </w:rPr>
              <w:t>Locally common</w:t>
            </w:r>
          </w:p>
        </w:tc>
      </w:tr>
      <w:tr w:rsidR="6FB7E547" w14:paraId="7A51EB84" w14:textId="77777777" w:rsidTr="4F16FA04">
        <w:trPr>
          <w:trHeight w:val="300"/>
        </w:trPr>
        <w:tc>
          <w:tcPr>
            <w:tcW w:w="1544" w:type="pct"/>
            <w:vAlign w:val="center"/>
          </w:tcPr>
          <w:p w14:paraId="63F63026" w14:textId="0E27429A" w:rsidR="5F962363" w:rsidRDefault="5F962363" w:rsidP="6FB7E547">
            <w:pPr>
              <w:rPr>
                <w:rFonts w:cs="Arial"/>
                <w:i/>
                <w:iCs/>
                <w:sz w:val="20"/>
                <w:szCs w:val="20"/>
              </w:rPr>
            </w:pPr>
            <w:r w:rsidRPr="6FB7E547">
              <w:rPr>
                <w:rFonts w:cs="Arial"/>
                <w:i/>
                <w:iCs/>
                <w:sz w:val="20"/>
                <w:szCs w:val="20"/>
              </w:rPr>
              <w:t>Grevillea stenomera</w:t>
            </w:r>
          </w:p>
        </w:tc>
        <w:tc>
          <w:tcPr>
            <w:tcW w:w="1126" w:type="pct"/>
            <w:vAlign w:val="center"/>
          </w:tcPr>
          <w:p w14:paraId="50ED2B22" w14:textId="77DCD6D9" w:rsidR="5F962363" w:rsidRDefault="5F962363" w:rsidP="6FB7E547">
            <w:pPr>
              <w:rPr>
                <w:rFonts w:cs="Arial"/>
                <w:sz w:val="20"/>
                <w:szCs w:val="20"/>
              </w:rPr>
            </w:pPr>
            <w:r w:rsidRPr="6FB7E547">
              <w:rPr>
                <w:rFonts w:cs="Arial"/>
                <w:sz w:val="20"/>
                <w:szCs w:val="20"/>
              </w:rPr>
              <w:t>P2</w:t>
            </w:r>
            <w:r w:rsidR="00954E37">
              <w:rPr>
                <w:rFonts w:cs="Arial"/>
                <w:sz w:val="20"/>
                <w:szCs w:val="20"/>
              </w:rPr>
              <w:t xml:space="preserve"> (WA)</w:t>
            </w:r>
          </w:p>
        </w:tc>
        <w:tc>
          <w:tcPr>
            <w:tcW w:w="1211" w:type="pct"/>
            <w:vAlign w:val="center"/>
          </w:tcPr>
          <w:p w14:paraId="103DF7DF" w14:textId="673E8B6F" w:rsidR="5F962363" w:rsidRDefault="5F962363" w:rsidP="6FB7E547">
            <w:pPr>
              <w:rPr>
                <w:rFonts w:cs="Arial"/>
                <w:sz w:val="20"/>
                <w:szCs w:val="20"/>
              </w:rPr>
            </w:pPr>
            <w:r w:rsidRPr="6FB7E547">
              <w:rPr>
                <w:rFonts w:cs="Arial"/>
                <w:sz w:val="20"/>
                <w:szCs w:val="20"/>
              </w:rPr>
              <w:t>Kalbarri National Park (near boundary with the town)</w:t>
            </w:r>
          </w:p>
        </w:tc>
        <w:tc>
          <w:tcPr>
            <w:tcW w:w="1119" w:type="pct"/>
          </w:tcPr>
          <w:p w14:paraId="0CCFCA0D" w14:textId="19BF8F05" w:rsidR="5F962363" w:rsidRDefault="00B11587" w:rsidP="6FB7E547">
            <w:pPr>
              <w:rPr>
                <w:rFonts w:cs="Arial"/>
                <w:sz w:val="20"/>
                <w:szCs w:val="20"/>
              </w:rPr>
            </w:pPr>
            <w:r>
              <w:rPr>
                <w:rFonts w:cs="Arial"/>
                <w:sz w:val="20"/>
                <w:szCs w:val="20"/>
              </w:rPr>
              <w:t>O</w:t>
            </w:r>
            <w:r w:rsidR="5F962363" w:rsidRPr="6FB7E547">
              <w:rPr>
                <w:rFonts w:cs="Arial"/>
                <w:sz w:val="20"/>
                <w:szCs w:val="20"/>
              </w:rPr>
              <w:t>ne seen</w:t>
            </w:r>
          </w:p>
        </w:tc>
      </w:tr>
      <w:tr w:rsidR="6FB7E547" w14:paraId="073ADB7F" w14:textId="77777777" w:rsidTr="4F16FA04">
        <w:trPr>
          <w:trHeight w:val="300"/>
        </w:trPr>
        <w:tc>
          <w:tcPr>
            <w:tcW w:w="1544" w:type="pct"/>
            <w:vAlign w:val="center"/>
          </w:tcPr>
          <w:p w14:paraId="48287066" w14:textId="00BB7B5B" w:rsidR="0E618A06" w:rsidRDefault="2A1E8FF3" w:rsidP="4F16FA04">
            <w:pPr>
              <w:rPr>
                <w:rFonts w:cs="Arial"/>
                <w:i/>
                <w:iCs/>
                <w:sz w:val="20"/>
                <w:szCs w:val="20"/>
              </w:rPr>
            </w:pPr>
            <w:r w:rsidRPr="4F16FA04">
              <w:rPr>
                <w:rFonts w:cs="Arial"/>
                <w:i/>
                <w:iCs/>
                <w:sz w:val="20"/>
                <w:szCs w:val="20"/>
              </w:rPr>
              <w:t xml:space="preserve">Lepidobolus </w:t>
            </w:r>
            <w:r w:rsidR="7233B36E" w:rsidRPr="4F16FA04">
              <w:rPr>
                <w:rFonts w:cs="Arial"/>
                <w:sz w:val="20"/>
                <w:szCs w:val="20"/>
              </w:rPr>
              <w:t>aff.</w:t>
            </w:r>
            <w:r w:rsidR="7233B36E" w:rsidRPr="4F16FA04">
              <w:rPr>
                <w:rFonts w:cs="Arial"/>
                <w:i/>
                <w:iCs/>
                <w:sz w:val="20"/>
                <w:szCs w:val="20"/>
              </w:rPr>
              <w:t xml:space="preserve"> </w:t>
            </w:r>
            <w:r w:rsidRPr="4F16FA04">
              <w:rPr>
                <w:rFonts w:cs="Arial"/>
                <w:i/>
                <w:iCs/>
                <w:sz w:val="20"/>
                <w:szCs w:val="20"/>
              </w:rPr>
              <w:t>eurardyensis</w:t>
            </w:r>
          </w:p>
        </w:tc>
        <w:tc>
          <w:tcPr>
            <w:tcW w:w="1126" w:type="pct"/>
            <w:vAlign w:val="center"/>
          </w:tcPr>
          <w:p w14:paraId="608B27EE" w14:textId="0A3F1E79" w:rsidR="0E618A06" w:rsidRDefault="0E618A06" w:rsidP="6FB7E547">
            <w:pPr>
              <w:rPr>
                <w:rFonts w:cs="Arial"/>
                <w:sz w:val="20"/>
                <w:szCs w:val="20"/>
              </w:rPr>
            </w:pPr>
            <w:r w:rsidRPr="6FB7E547">
              <w:rPr>
                <w:rFonts w:cs="Arial"/>
                <w:sz w:val="20"/>
                <w:szCs w:val="20"/>
              </w:rPr>
              <w:t>P1</w:t>
            </w:r>
            <w:r w:rsidR="00954E37">
              <w:rPr>
                <w:rFonts w:cs="Arial"/>
                <w:sz w:val="20"/>
                <w:szCs w:val="20"/>
              </w:rPr>
              <w:t xml:space="preserve"> (WA)</w:t>
            </w:r>
          </w:p>
        </w:tc>
        <w:tc>
          <w:tcPr>
            <w:tcW w:w="1211" w:type="pct"/>
            <w:vAlign w:val="center"/>
          </w:tcPr>
          <w:p w14:paraId="625F4FA7" w14:textId="4DD1BA91" w:rsidR="0E618A06" w:rsidRDefault="0E618A06" w:rsidP="6FB7E547">
            <w:pPr>
              <w:rPr>
                <w:rFonts w:cs="Arial"/>
                <w:sz w:val="20"/>
                <w:szCs w:val="20"/>
              </w:rPr>
            </w:pPr>
            <w:r w:rsidRPr="0831B839">
              <w:rPr>
                <w:rFonts w:cs="Arial"/>
                <w:sz w:val="20"/>
                <w:szCs w:val="20"/>
              </w:rPr>
              <w:t xml:space="preserve">Eurardy </w:t>
            </w:r>
            <w:r w:rsidR="00772ED0" w:rsidRPr="0831B839">
              <w:rPr>
                <w:rFonts w:cs="Arial"/>
                <w:sz w:val="20"/>
                <w:szCs w:val="20"/>
              </w:rPr>
              <w:t>Reserve</w:t>
            </w:r>
            <w:r w:rsidR="4C69B8A1" w:rsidRPr="0831B839">
              <w:rPr>
                <w:rFonts w:cs="Arial"/>
                <w:sz w:val="20"/>
                <w:szCs w:val="20"/>
              </w:rPr>
              <w:t>, western block</w:t>
            </w:r>
          </w:p>
        </w:tc>
        <w:tc>
          <w:tcPr>
            <w:tcW w:w="1119" w:type="pct"/>
          </w:tcPr>
          <w:p w14:paraId="12BEAEAA" w14:textId="0F87B1F8" w:rsidR="0E618A06" w:rsidRDefault="06FA7330" w:rsidP="6FB7E547">
            <w:pPr>
              <w:rPr>
                <w:rFonts w:cs="Arial"/>
                <w:sz w:val="20"/>
                <w:szCs w:val="20"/>
              </w:rPr>
            </w:pPr>
            <w:r w:rsidRPr="4F16FA04">
              <w:rPr>
                <w:rFonts w:cs="Arial"/>
                <w:sz w:val="20"/>
                <w:szCs w:val="20"/>
              </w:rPr>
              <w:t>T</w:t>
            </w:r>
            <w:r w:rsidR="2A1E8FF3" w:rsidRPr="4F16FA04">
              <w:rPr>
                <w:rFonts w:cs="Arial"/>
                <w:sz w:val="20"/>
                <w:szCs w:val="20"/>
              </w:rPr>
              <w:t>wo seen</w:t>
            </w:r>
            <w:r w:rsidR="122F4B0E" w:rsidRPr="4F16FA04">
              <w:rPr>
                <w:rFonts w:cs="Arial"/>
                <w:sz w:val="20"/>
                <w:szCs w:val="20"/>
              </w:rPr>
              <w:t>, but unable to definitively confirm identification.</w:t>
            </w:r>
          </w:p>
        </w:tc>
      </w:tr>
      <w:tr w:rsidR="6FB7E547" w14:paraId="5BF39C8A" w14:textId="77777777" w:rsidTr="4F16FA04">
        <w:trPr>
          <w:trHeight w:val="300"/>
        </w:trPr>
        <w:tc>
          <w:tcPr>
            <w:tcW w:w="1544" w:type="pct"/>
            <w:vAlign w:val="center"/>
          </w:tcPr>
          <w:p w14:paraId="4BD892D6" w14:textId="3AA87DAC" w:rsidR="4AC9A664" w:rsidRDefault="4AC9A664" w:rsidP="6FB7E547">
            <w:pPr>
              <w:rPr>
                <w:rFonts w:cs="Arial"/>
                <w:i/>
                <w:iCs/>
                <w:sz w:val="20"/>
                <w:szCs w:val="20"/>
              </w:rPr>
            </w:pPr>
            <w:r w:rsidRPr="6FB7E547">
              <w:rPr>
                <w:rFonts w:cs="Arial"/>
                <w:i/>
                <w:iCs/>
                <w:sz w:val="20"/>
                <w:szCs w:val="20"/>
              </w:rPr>
              <w:t>Liparophyllum congestiflorum</w:t>
            </w:r>
          </w:p>
        </w:tc>
        <w:tc>
          <w:tcPr>
            <w:tcW w:w="1126" w:type="pct"/>
            <w:vAlign w:val="center"/>
          </w:tcPr>
          <w:p w14:paraId="1C93C1EF" w14:textId="0E83EFEF" w:rsidR="4AC9A664" w:rsidRDefault="4AC9A664" w:rsidP="6FB7E547">
            <w:pPr>
              <w:rPr>
                <w:rFonts w:cs="Arial"/>
                <w:sz w:val="20"/>
                <w:szCs w:val="20"/>
              </w:rPr>
            </w:pPr>
            <w:r w:rsidRPr="6FB7E547">
              <w:rPr>
                <w:rFonts w:cs="Arial"/>
                <w:sz w:val="20"/>
                <w:szCs w:val="20"/>
              </w:rPr>
              <w:t>P4</w:t>
            </w:r>
            <w:r w:rsidR="00954E37">
              <w:rPr>
                <w:rFonts w:cs="Arial"/>
                <w:sz w:val="20"/>
                <w:szCs w:val="20"/>
              </w:rPr>
              <w:t xml:space="preserve"> (WA)</w:t>
            </w:r>
          </w:p>
        </w:tc>
        <w:tc>
          <w:tcPr>
            <w:tcW w:w="1211" w:type="pct"/>
            <w:vAlign w:val="center"/>
          </w:tcPr>
          <w:p w14:paraId="7A98D79A" w14:textId="3FDA3D7C" w:rsidR="4AC9A664" w:rsidRDefault="4AC9A664" w:rsidP="6FB7E547">
            <w:pPr>
              <w:rPr>
                <w:rFonts w:cs="Arial"/>
                <w:sz w:val="20"/>
                <w:szCs w:val="20"/>
              </w:rPr>
            </w:pPr>
            <w:r w:rsidRPr="6FB7E547">
              <w:rPr>
                <w:rFonts w:cs="Arial"/>
                <w:sz w:val="20"/>
                <w:szCs w:val="20"/>
              </w:rPr>
              <w:t>Kalbarri National Park</w:t>
            </w:r>
            <w:r w:rsidR="00D01A3C">
              <w:rPr>
                <w:rFonts w:cs="Arial"/>
                <w:sz w:val="20"/>
                <w:szCs w:val="20"/>
              </w:rPr>
              <w:t>,</w:t>
            </w:r>
            <w:r w:rsidRPr="6FB7E547">
              <w:rPr>
                <w:rFonts w:cs="Arial"/>
                <w:sz w:val="20"/>
                <w:szCs w:val="20"/>
              </w:rPr>
              <w:t xml:space="preserve"> wet depression</w:t>
            </w:r>
            <w:r w:rsidR="00D01A3C">
              <w:rPr>
                <w:rFonts w:cs="Arial"/>
                <w:sz w:val="20"/>
                <w:szCs w:val="20"/>
              </w:rPr>
              <w:t xml:space="preserve"> </w:t>
            </w:r>
            <w:r w:rsidR="58667C18" w:rsidRPr="36246783">
              <w:rPr>
                <w:rFonts w:cs="Arial"/>
                <w:sz w:val="20"/>
                <w:szCs w:val="20"/>
              </w:rPr>
              <w:t>along Emu</w:t>
            </w:r>
            <w:r w:rsidR="00D01A3C" w:rsidRPr="0418DE34">
              <w:rPr>
                <w:rFonts w:cs="Arial"/>
                <w:sz w:val="20"/>
                <w:szCs w:val="20"/>
              </w:rPr>
              <w:t xml:space="preserve"> </w:t>
            </w:r>
            <w:r w:rsidR="58667C18" w:rsidRPr="541EF776">
              <w:rPr>
                <w:rFonts w:cs="Arial"/>
                <w:sz w:val="20"/>
                <w:szCs w:val="20"/>
              </w:rPr>
              <w:t>Track</w:t>
            </w:r>
            <w:r w:rsidR="00D01A3C" w:rsidRPr="48D9AD5C">
              <w:rPr>
                <w:rFonts w:cs="Arial"/>
                <w:sz w:val="20"/>
                <w:szCs w:val="20"/>
              </w:rPr>
              <w:t xml:space="preserve"> </w:t>
            </w:r>
            <w:r w:rsidR="00D01A3C">
              <w:rPr>
                <w:rFonts w:cs="Arial"/>
                <w:sz w:val="20"/>
                <w:szCs w:val="20"/>
              </w:rPr>
              <w:t xml:space="preserve">&amp; </w:t>
            </w:r>
            <w:r w:rsidR="00B33656">
              <w:rPr>
                <w:rFonts w:cs="Arial"/>
                <w:sz w:val="20"/>
                <w:szCs w:val="20"/>
              </w:rPr>
              <w:t>Red Bluff Beach gully</w:t>
            </w:r>
          </w:p>
        </w:tc>
        <w:tc>
          <w:tcPr>
            <w:tcW w:w="1119" w:type="pct"/>
          </w:tcPr>
          <w:p w14:paraId="3A754444" w14:textId="20D310CF" w:rsidR="4AC9A664" w:rsidRDefault="00B11587" w:rsidP="6FB7E547">
            <w:pPr>
              <w:rPr>
                <w:rFonts w:cs="Arial"/>
                <w:sz w:val="20"/>
                <w:szCs w:val="20"/>
              </w:rPr>
            </w:pPr>
            <w:r>
              <w:rPr>
                <w:rFonts w:cs="Arial"/>
                <w:sz w:val="20"/>
                <w:szCs w:val="20"/>
              </w:rPr>
              <w:t>L</w:t>
            </w:r>
            <w:r w:rsidR="4AC9A664" w:rsidRPr="6FB7E547">
              <w:rPr>
                <w:rFonts w:cs="Arial"/>
                <w:sz w:val="20"/>
                <w:szCs w:val="20"/>
              </w:rPr>
              <w:t>ocally common</w:t>
            </w:r>
          </w:p>
        </w:tc>
      </w:tr>
      <w:tr w:rsidR="6FB7E547" w14:paraId="435DDAF1" w14:textId="77777777" w:rsidTr="4F16FA04">
        <w:trPr>
          <w:trHeight w:val="300"/>
        </w:trPr>
        <w:tc>
          <w:tcPr>
            <w:tcW w:w="1544" w:type="pct"/>
            <w:vAlign w:val="center"/>
          </w:tcPr>
          <w:p w14:paraId="3EBDA04F" w14:textId="7773FAA6" w:rsidR="0E618A06" w:rsidRDefault="00AF4CF6" w:rsidP="6FB7E547">
            <w:pPr>
              <w:rPr>
                <w:rFonts w:cs="Arial"/>
                <w:i/>
                <w:iCs/>
                <w:sz w:val="20"/>
                <w:szCs w:val="20"/>
              </w:rPr>
            </w:pPr>
            <w:r w:rsidRPr="00AF4CF6">
              <w:rPr>
                <w:rFonts w:cs="Arial"/>
                <w:i/>
                <w:iCs/>
                <w:sz w:val="20"/>
                <w:szCs w:val="20"/>
              </w:rPr>
              <w:t>Macarthuria intricata</w:t>
            </w:r>
          </w:p>
        </w:tc>
        <w:tc>
          <w:tcPr>
            <w:tcW w:w="1126" w:type="pct"/>
            <w:vAlign w:val="center"/>
          </w:tcPr>
          <w:p w14:paraId="5BA286F5" w14:textId="0111E4A3" w:rsidR="0E618A06" w:rsidRDefault="00AF4CF6" w:rsidP="6FB7E547">
            <w:pPr>
              <w:rPr>
                <w:rFonts w:cs="Arial"/>
                <w:sz w:val="20"/>
                <w:szCs w:val="20"/>
              </w:rPr>
            </w:pPr>
            <w:r>
              <w:rPr>
                <w:rFonts w:cs="Arial"/>
                <w:sz w:val="20"/>
                <w:szCs w:val="20"/>
              </w:rPr>
              <w:t>P3 (WA)</w:t>
            </w:r>
          </w:p>
        </w:tc>
        <w:tc>
          <w:tcPr>
            <w:tcW w:w="1211" w:type="pct"/>
            <w:vAlign w:val="center"/>
          </w:tcPr>
          <w:p w14:paraId="599F3BF9" w14:textId="049BF623" w:rsidR="0E618A06" w:rsidRDefault="00625459" w:rsidP="6FB7E547">
            <w:pPr>
              <w:rPr>
                <w:rFonts w:cs="Arial"/>
                <w:sz w:val="20"/>
                <w:szCs w:val="20"/>
              </w:rPr>
            </w:pPr>
            <w:r>
              <w:rPr>
                <w:rFonts w:cs="Arial"/>
                <w:sz w:val="20"/>
                <w:szCs w:val="20"/>
              </w:rPr>
              <w:t>Nanda Reserve, FL</w:t>
            </w:r>
            <w:r w:rsidR="00772ED0">
              <w:rPr>
                <w:rFonts w:cs="Arial"/>
                <w:sz w:val="20"/>
                <w:szCs w:val="20"/>
              </w:rPr>
              <w:t>9</w:t>
            </w:r>
          </w:p>
        </w:tc>
        <w:tc>
          <w:tcPr>
            <w:tcW w:w="1119" w:type="pct"/>
          </w:tcPr>
          <w:p w14:paraId="4575E613" w14:textId="4980C5D8" w:rsidR="0E618A06" w:rsidRDefault="009804A5" w:rsidP="6FB7E547">
            <w:pPr>
              <w:rPr>
                <w:rFonts w:cs="Arial"/>
                <w:sz w:val="20"/>
                <w:szCs w:val="20"/>
              </w:rPr>
            </w:pPr>
            <w:r>
              <w:rPr>
                <w:rFonts w:cs="Arial"/>
                <w:sz w:val="20"/>
                <w:szCs w:val="20"/>
              </w:rPr>
              <w:t>One seen</w:t>
            </w:r>
          </w:p>
        </w:tc>
      </w:tr>
      <w:tr w:rsidR="00A83847" w14:paraId="193A4715" w14:textId="77777777" w:rsidTr="4F16FA04">
        <w:trPr>
          <w:trHeight w:val="300"/>
        </w:trPr>
        <w:tc>
          <w:tcPr>
            <w:tcW w:w="1544" w:type="pct"/>
            <w:vAlign w:val="center"/>
          </w:tcPr>
          <w:p w14:paraId="191CBF00" w14:textId="390CA7CC" w:rsidR="00A83847" w:rsidRPr="6FB7E547" w:rsidRDefault="00FF2DEA" w:rsidP="6FB7E547">
            <w:pPr>
              <w:rPr>
                <w:rFonts w:cs="Arial"/>
                <w:i/>
                <w:iCs/>
                <w:sz w:val="20"/>
                <w:szCs w:val="20"/>
              </w:rPr>
            </w:pPr>
            <w:r w:rsidRPr="00FF2DEA">
              <w:rPr>
                <w:rFonts w:cs="Arial"/>
                <w:i/>
                <w:iCs/>
                <w:sz w:val="20"/>
                <w:szCs w:val="20"/>
              </w:rPr>
              <w:t>Microcorys</w:t>
            </w:r>
            <w:r w:rsidR="0073667B">
              <w:rPr>
                <w:rFonts w:cs="Arial"/>
                <w:i/>
                <w:iCs/>
                <w:sz w:val="20"/>
                <w:szCs w:val="20"/>
              </w:rPr>
              <w:t xml:space="preserve"> </w:t>
            </w:r>
            <w:r w:rsidRPr="00FF2DEA">
              <w:rPr>
                <w:rFonts w:cs="Arial"/>
                <w:i/>
                <w:iCs/>
                <w:sz w:val="20"/>
                <w:szCs w:val="20"/>
              </w:rPr>
              <w:t>tenuifolia</w:t>
            </w:r>
          </w:p>
        </w:tc>
        <w:tc>
          <w:tcPr>
            <w:tcW w:w="1126" w:type="pct"/>
            <w:vAlign w:val="center"/>
          </w:tcPr>
          <w:p w14:paraId="7ED81AAB" w14:textId="4BCD487E" w:rsidR="00A83847" w:rsidRPr="6FB7E547" w:rsidRDefault="0016451C" w:rsidP="6FB7E547">
            <w:pPr>
              <w:rPr>
                <w:rFonts w:cs="Arial"/>
                <w:sz w:val="20"/>
                <w:szCs w:val="20"/>
              </w:rPr>
            </w:pPr>
            <w:r w:rsidRPr="0016451C">
              <w:rPr>
                <w:rFonts w:cs="Arial"/>
                <w:sz w:val="20"/>
                <w:szCs w:val="20"/>
              </w:rPr>
              <w:t>P3</w:t>
            </w:r>
            <w:r w:rsidR="00954E37">
              <w:rPr>
                <w:rFonts w:cs="Arial"/>
                <w:sz w:val="20"/>
                <w:szCs w:val="20"/>
              </w:rPr>
              <w:t xml:space="preserve"> (WA)</w:t>
            </w:r>
          </w:p>
        </w:tc>
        <w:tc>
          <w:tcPr>
            <w:tcW w:w="1211" w:type="pct"/>
            <w:vAlign w:val="center"/>
          </w:tcPr>
          <w:p w14:paraId="438410C0" w14:textId="3B862393" w:rsidR="00A83847" w:rsidRPr="6FB7E547" w:rsidRDefault="00D01A3C" w:rsidP="6FB7E547">
            <w:pPr>
              <w:rPr>
                <w:rFonts w:cs="Arial"/>
                <w:sz w:val="20"/>
                <w:szCs w:val="20"/>
              </w:rPr>
            </w:pPr>
            <w:r>
              <w:rPr>
                <w:rFonts w:cs="Arial"/>
                <w:sz w:val="20"/>
                <w:szCs w:val="20"/>
              </w:rPr>
              <w:t>Kalbarri National Park, n</w:t>
            </w:r>
            <w:r w:rsidR="0060285E">
              <w:rPr>
                <w:rFonts w:cs="Arial"/>
                <w:sz w:val="20"/>
                <w:szCs w:val="20"/>
              </w:rPr>
              <w:t xml:space="preserve">orth of Z </w:t>
            </w:r>
            <w:r w:rsidR="0A7415FC" w:rsidRPr="0831B839">
              <w:rPr>
                <w:rFonts w:cs="Arial"/>
                <w:sz w:val="20"/>
                <w:szCs w:val="20"/>
              </w:rPr>
              <w:t>B</w:t>
            </w:r>
            <w:r w:rsidR="0060285E" w:rsidRPr="0831B839">
              <w:rPr>
                <w:rFonts w:cs="Arial"/>
                <w:sz w:val="20"/>
                <w:szCs w:val="20"/>
              </w:rPr>
              <w:t xml:space="preserve">end </w:t>
            </w:r>
            <w:r w:rsidR="7A21CBEC" w:rsidRPr="0831B839">
              <w:rPr>
                <w:rFonts w:cs="Arial"/>
                <w:sz w:val="20"/>
                <w:szCs w:val="20"/>
              </w:rPr>
              <w:t>R</w:t>
            </w:r>
            <w:r w:rsidRPr="0831B839">
              <w:rPr>
                <w:rFonts w:cs="Arial"/>
                <w:sz w:val="20"/>
                <w:szCs w:val="20"/>
              </w:rPr>
              <w:t>oad</w:t>
            </w:r>
          </w:p>
        </w:tc>
        <w:tc>
          <w:tcPr>
            <w:tcW w:w="1119" w:type="pct"/>
          </w:tcPr>
          <w:p w14:paraId="3C836EB1" w14:textId="66AAC7F0" w:rsidR="00A83847" w:rsidRPr="6FB7E547" w:rsidRDefault="00851449" w:rsidP="6FB7E547">
            <w:pPr>
              <w:rPr>
                <w:rFonts w:cs="Arial"/>
                <w:sz w:val="20"/>
                <w:szCs w:val="20"/>
              </w:rPr>
            </w:pPr>
            <w:r>
              <w:rPr>
                <w:rFonts w:cs="Arial"/>
                <w:sz w:val="20"/>
                <w:szCs w:val="20"/>
              </w:rPr>
              <w:t>Occasional</w:t>
            </w:r>
          </w:p>
        </w:tc>
      </w:tr>
      <w:tr w:rsidR="00AC72D2" w14:paraId="376503D9" w14:textId="77777777" w:rsidTr="4F16FA04">
        <w:trPr>
          <w:trHeight w:val="300"/>
        </w:trPr>
        <w:tc>
          <w:tcPr>
            <w:tcW w:w="1544" w:type="pct"/>
            <w:vAlign w:val="center"/>
          </w:tcPr>
          <w:p w14:paraId="5DAEEDB1" w14:textId="1AD09B14" w:rsidR="00AC72D2" w:rsidRPr="00FF2DEA" w:rsidRDefault="00AC72D2" w:rsidP="00AC72D2">
            <w:pPr>
              <w:rPr>
                <w:rFonts w:cs="Arial"/>
                <w:i/>
                <w:iCs/>
                <w:sz w:val="20"/>
                <w:szCs w:val="20"/>
              </w:rPr>
            </w:pPr>
            <w:r w:rsidRPr="6FB7E547">
              <w:rPr>
                <w:rFonts w:cs="Arial"/>
                <w:i/>
                <w:iCs/>
                <w:sz w:val="20"/>
                <w:szCs w:val="20"/>
              </w:rPr>
              <w:t>Micromyrtus greeniana</w:t>
            </w:r>
          </w:p>
        </w:tc>
        <w:tc>
          <w:tcPr>
            <w:tcW w:w="1126" w:type="pct"/>
            <w:vAlign w:val="center"/>
          </w:tcPr>
          <w:p w14:paraId="1AE17D0A" w14:textId="74AEDC1F" w:rsidR="00AC72D2" w:rsidRPr="0016451C" w:rsidRDefault="00AC72D2" w:rsidP="00AC72D2">
            <w:pPr>
              <w:rPr>
                <w:rFonts w:cs="Arial"/>
                <w:sz w:val="20"/>
                <w:szCs w:val="20"/>
              </w:rPr>
            </w:pPr>
            <w:r w:rsidRPr="6FB7E547">
              <w:rPr>
                <w:rFonts w:cs="Arial"/>
                <w:sz w:val="20"/>
                <w:szCs w:val="20"/>
              </w:rPr>
              <w:t>P1</w:t>
            </w:r>
            <w:r w:rsidR="00954E37">
              <w:rPr>
                <w:rFonts w:cs="Arial"/>
                <w:sz w:val="20"/>
                <w:szCs w:val="20"/>
              </w:rPr>
              <w:t xml:space="preserve"> (WA)</w:t>
            </w:r>
          </w:p>
        </w:tc>
        <w:tc>
          <w:tcPr>
            <w:tcW w:w="1211" w:type="pct"/>
            <w:vAlign w:val="center"/>
          </w:tcPr>
          <w:p w14:paraId="5786A506" w14:textId="1E49CB22" w:rsidR="00AC72D2" w:rsidRDefault="00AC72D2" w:rsidP="00AC72D2">
            <w:pPr>
              <w:rPr>
                <w:rFonts w:cs="Arial"/>
                <w:sz w:val="20"/>
                <w:szCs w:val="20"/>
              </w:rPr>
            </w:pPr>
            <w:r w:rsidRPr="0831B839">
              <w:rPr>
                <w:rFonts w:cs="Arial"/>
                <w:sz w:val="20"/>
                <w:szCs w:val="20"/>
              </w:rPr>
              <w:t xml:space="preserve">Eurardy </w:t>
            </w:r>
            <w:r w:rsidR="00FB194A" w:rsidRPr="0831B839">
              <w:rPr>
                <w:rFonts w:cs="Arial"/>
                <w:sz w:val="20"/>
                <w:szCs w:val="20"/>
              </w:rPr>
              <w:t>Reserve</w:t>
            </w:r>
            <w:r w:rsidR="1633E670" w:rsidRPr="0831B839">
              <w:rPr>
                <w:rFonts w:cs="Arial"/>
                <w:sz w:val="20"/>
                <w:szCs w:val="20"/>
              </w:rPr>
              <w:t>, western block</w:t>
            </w:r>
          </w:p>
        </w:tc>
        <w:tc>
          <w:tcPr>
            <w:tcW w:w="1119" w:type="pct"/>
          </w:tcPr>
          <w:p w14:paraId="6375C074" w14:textId="4DCFB90E" w:rsidR="00AC72D2" w:rsidRDefault="00B11587" w:rsidP="00AC72D2">
            <w:pPr>
              <w:rPr>
                <w:rFonts w:cs="Arial"/>
                <w:sz w:val="20"/>
                <w:szCs w:val="20"/>
              </w:rPr>
            </w:pPr>
            <w:r>
              <w:rPr>
                <w:rFonts w:cs="Arial"/>
                <w:sz w:val="20"/>
                <w:szCs w:val="20"/>
              </w:rPr>
              <w:t>F</w:t>
            </w:r>
            <w:r w:rsidR="00AC72D2" w:rsidRPr="6FB7E547">
              <w:rPr>
                <w:rFonts w:cs="Arial"/>
                <w:sz w:val="20"/>
                <w:szCs w:val="20"/>
              </w:rPr>
              <w:t>our seen</w:t>
            </w:r>
          </w:p>
        </w:tc>
      </w:tr>
      <w:tr w:rsidR="00AC72D2" w14:paraId="41D13349" w14:textId="77777777" w:rsidTr="4F16FA04">
        <w:trPr>
          <w:trHeight w:val="300"/>
        </w:trPr>
        <w:tc>
          <w:tcPr>
            <w:tcW w:w="1544" w:type="pct"/>
            <w:vAlign w:val="center"/>
          </w:tcPr>
          <w:p w14:paraId="3F087ED2" w14:textId="64C6E2C5" w:rsidR="00AC72D2" w:rsidRPr="00FF2DEA" w:rsidRDefault="00AC72D2" w:rsidP="00AC72D2">
            <w:pPr>
              <w:rPr>
                <w:rFonts w:cs="Arial"/>
                <w:i/>
                <w:iCs/>
                <w:sz w:val="20"/>
                <w:szCs w:val="20"/>
              </w:rPr>
            </w:pPr>
            <w:r w:rsidRPr="001F4724">
              <w:rPr>
                <w:rFonts w:cs="Arial"/>
                <w:i/>
                <w:iCs/>
                <w:sz w:val="20"/>
                <w:szCs w:val="20"/>
              </w:rPr>
              <w:t>Mirbelia</w:t>
            </w:r>
            <w:r>
              <w:rPr>
                <w:rFonts w:cs="Arial"/>
                <w:i/>
                <w:iCs/>
                <w:sz w:val="20"/>
                <w:szCs w:val="20"/>
              </w:rPr>
              <w:t xml:space="preserve"> </w:t>
            </w:r>
            <w:r w:rsidRPr="001F4724">
              <w:rPr>
                <w:rFonts w:cs="Arial"/>
                <w:i/>
                <w:iCs/>
                <w:sz w:val="20"/>
                <w:szCs w:val="20"/>
              </w:rPr>
              <w:t>corallina</w:t>
            </w:r>
          </w:p>
        </w:tc>
        <w:tc>
          <w:tcPr>
            <w:tcW w:w="1126" w:type="pct"/>
            <w:vAlign w:val="center"/>
          </w:tcPr>
          <w:p w14:paraId="43F608FE" w14:textId="64B74246" w:rsidR="00AC72D2" w:rsidRPr="0016451C" w:rsidRDefault="00AC72D2" w:rsidP="00AC72D2">
            <w:pPr>
              <w:rPr>
                <w:rFonts w:cs="Arial"/>
                <w:sz w:val="20"/>
                <w:szCs w:val="20"/>
              </w:rPr>
            </w:pPr>
            <w:r>
              <w:rPr>
                <w:rFonts w:cs="Arial"/>
                <w:sz w:val="20"/>
                <w:szCs w:val="20"/>
              </w:rPr>
              <w:t>P3</w:t>
            </w:r>
            <w:r w:rsidR="00954E37">
              <w:rPr>
                <w:rFonts w:cs="Arial"/>
                <w:sz w:val="20"/>
                <w:szCs w:val="20"/>
              </w:rPr>
              <w:t xml:space="preserve"> (WA)</w:t>
            </w:r>
          </w:p>
        </w:tc>
        <w:tc>
          <w:tcPr>
            <w:tcW w:w="1211" w:type="pct"/>
            <w:vAlign w:val="center"/>
          </w:tcPr>
          <w:p w14:paraId="50C3D5C9" w14:textId="242C1FDA" w:rsidR="00AC72D2" w:rsidRDefault="00AC72D2" w:rsidP="00AC72D2">
            <w:pPr>
              <w:rPr>
                <w:rFonts w:cs="Arial"/>
                <w:sz w:val="20"/>
                <w:szCs w:val="20"/>
              </w:rPr>
            </w:pPr>
            <w:r>
              <w:rPr>
                <w:rFonts w:cs="Arial"/>
                <w:sz w:val="20"/>
                <w:szCs w:val="20"/>
              </w:rPr>
              <w:t>Kalbarri National Park</w:t>
            </w:r>
            <w:r w:rsidR="00942BCA">
              <w:rPr>
                <w:rFonts w:cs="Arial"/>
                <w:sz w:val="20"/>
                <w:szCs w:val="20"/>
              </w:rPr>
              <w:t>, Junga</w:t>
            </w:r>
            <w:r w:rsidR="0040791D">
              <w:rPr>
                <w:rFonts w:cs="Arial"/>
                <w:sz w:val="20"/>
                <w:szCs w:val="20"/>
              </w:rPr>
              <w:t xml:space="preserve"> Track</w:t>
            </w:r>
          </w:p>
        </w:tc>
        <w:tc>
          <w:tcPr>
            <w:tcW w:w="1119" w:type="pct"/>
          </w:tcPr>
          <w:p w14:paraId="03ED4DE0" w14:textId="5854F883" w:rsidR="00AC72D2" w:rsidRDefault="00AC72D2" w:rsidP="00AC72D2">
            <w:pPr>
              <w:rPr>
                <w:rFonts w:cs="Arial"/>
                <w:sz w:val="20"/>
                <w:szCs w:val="20"/>
              </w:rPr>
            </w:pPr>
            <w:r>
              <w:rPr>
                <w:rFonts w:cs="Arial"/>
                <w:sz w:val="20"/>
                <w:szCs w:val="20"/>
              </w:rPr>
              <w:t>Infrequent, 1 plant seen</w:t>
            </w:r>
          </w:p>
        </w:tc>
      </w:tr>
      <w:tr w:rsidR="00AC72D2" w14:paraId="23EB3076" w14:textId="77777777" w:rsidTr="4F16FA04">
        <w:trPr>
          <w:trHeight w:val="300"/>
        </w:trPr>
        <w:tc>
          <w:tcPr>
            <w:tcW w:w="1544" w:type="pct"/>
            <w:vAlign w:val="center"/>
          </w:tcPr>
          <w:p w14:paraId="79AD3A42" w14:textId="08FD7A75" w:rsidR="00AC72D2" w:rsidRDefault="00AC72D2" w:rsidP="00AC72D2">
            <w:pPr>
              <w:rPr>
                <w:rFonts w:cs="Arial"/>
                <w:i/>
                <w:iCs/>
                <w:sz w:val="20"/>
                <w:szCs w:val="20"/>
              </w:rPr>
            </w:pPr>
            <w:r w:rsidRPr="6FB7E547">
              <w:rPr>
                <w:rFonts w:cs="Arial"/>
                <w:i/>
                <w:iCs/>
                <w:sz w:val="20"/>
                <w:szCs w:val="20"/>
              </w:rPr>
              <w:t>Persoonia brachystylis</w:t>
            </w:r>
          </w:p>
        </w:tc>
        <w:tc>
          <w:tcPr>
            <w:tcW w:w="1126" w:type="pct"/>
            <w:vAlign w:val="center"/>
          </w:tcPr>
          <w:p w14:paraId="583EB4AF" w14:textId="0AB62C19" w:rsidR="00AC72D2" w:rsidRDefault="00AC72D2" w:rsidP="00AC72D2">
            <w:pPr>
              <w:rPr>
                <w:rFonts w:cs="Arial"/>
                <w:sz w:val="20"/>
                <w:szCs w:val="20"/>
              </w:rPr>
            </w:pPr>
            <w:r w:rsidRPr="6FB7E547">
              <w:rPr>
                <w:rFonts w:cs="Arial"/>
                <w:sz w:val="20"/>
                <w:szCs w:val="20"/>
              </w:rPr>
              <w:t>P2</w:t>
            </w:r>
            <w:r w:rsidR="00954E37">
              <w:rPr>
                <w:rFonts w:cs="Arial"/>
                <w:sz w:val="20"/>
                <w:szCs w:val="20"/>
              </w:rPr>
              <w:t xml:space="preserve"> (WA)</w:t>
            </w:r>
          </w:p>
        </w:tc>
        <w:tc>
          <w:tcPr>
            <w:tcW w:w="1211" w:type="pct"/>
            <w:vAlign w:val="center"/>
          </w:tcPr>
          <w:p w14:paraId="5DD64742" w14:textId="658D9D70" w:rsidR="00AC72D2" w:rsidRDefault="00AC72D2" w:rsidP="00AC72D2">
            <w:pPr>
              <w:rPr>
                <w:rFonts w:cs="Arial"/>
                <w:sz w:val="20"/>
                <w:szCs w:val="20"/>
              </w:rPr>
            </w:pPr>
            <w:r w:rsidRPr="6FB7E547">
              <w:rPr>
                <w:rFonts w:cs="Arial"/>
                <w:sz w:val="20"/>
                <w:szCs w:val="20"/>
              </w:rPr>
              <w:t>Kalbarri National Park</w:t>
            </w:r>
            <w:r w:rsidR="001B7ED0">
              <w:rPr>
                <w:rFonts w:cs="Arial"/>
                <w:sz w:val="20"/>
                <w:szCs w:val="20"/>
              </w:rPr>
              <w:t>, Z Bend Road</w:t>
            </w:r>
            <w:r w:rsidRPr="6FB7E547">
              <w:rPr>
                <w:rFonts w:cs="Arial"/>
                <w:sz w:val="20"/>
                <w:szCs w:val="20"/>
              </w:rPr>
              <w:t xml:space="preserve"> </w:t>
            </w:r>
            <w:r w:rsidR="1E014071" w:rsidRPr="0831B839">
              <w:rPr>
                <w:rFonts w:cs="Arial"/>
                <w:sz w:val="20"/>
                <w:szCs w:val="20"/>
              </w:rPr>
              <w:t>&amp;</w:t>
            </w:r>
            <w:r w:rsidR="0089304B">
              <w:rPr>
                <w:rFonts w:cs="Arial"/>
                <w:sz w:val="20"/>
                <w:szCs w:val="20"/>
              </w:rPr>
              <w:t xml:space="preserve"> </w:t>
            </w:r>
            <w:r w:rsidR="00B34DF3">
              <w:rPr>
                <w:rFonts w:cs="Arial"/>
                <w:sz w:val="20"/>
                <w:szCs w:val="20"/>
              </w:rPr>
              <w:t>Emu Track</w:t>
            </w:r>
          </w:p>
        </w:tc>
        <w:tc>
          <w:tcPr>
            <w:tcW w:w="1119" w:type="pct"/>
          </w:tcPr>
          <w:p w14:paraId="101F424C" w14:textId="44655023" w:rsidR="00AC72D2" w:rsidRDefault="00B11587" w:rsidP="00AC72D2">
            <w:pPr>
              <w:rPr>
                <w:rFonts w:cs="Arial"/>
                <w:sz w:val="20"/>
                <w:szCs w:val="20"/>
              </w:rPr>
            </w:pPr>
            <w:r>
              <w:rPr>
                <w:rFonts w:cs="Arial"/>
                <w:sz w:val="20"/>
                <w:szCs w:val="20"/>
              </w:rPr>
              <w:t>F</w:t>
            </w:r>
            <w:r w:rsidR="00AC72D2" w:rsidRPr="6FB7E547">
              <w:rPr>
                <w:rFonts w:cs="Arial"/>
                <w:sz w:val="20"/>
                <w:szCs w:val="20"/>
              </w:rPr>
              <w:t>our + seen</w:t>
            </w:r>
          </w:p>
        </w:tc>
      </w:tr>
      <w:tr w:rsidR="00EF1F64" w14:paraId="7E610F95" w14:textId="77777777" w:rsidTr="4F16FA04">
        <w:trPr>
          <w:trHeight w:val="300"/>
        </w:trPr>
        <w:tc>
          <w:tcPr>
            <w:tcW w:w="1544" w:type="pct"/>
            <w:vAlign w:val="center"/>
          </w:tcPr>
          <w:p w14:paraId="76736234" w14:textId="20B5BFAF" w:rsidR="00EF1F64" w:rsidRPr="6FB7E547" w:rsidRDefault="00EF1F64" w:rsidP="00AC72D2">
            <w:pPr>
              <w:rPr>
                <w:rFonts w:cs="Arial"/>
                <w:i/>
                <w:iCs/>
                <w:sz w:val="20"/>
                <w:szCs w:val="20"/>
              </w:rPr>
            </w:pPr>
            <w:r>
              <w:rPr>
                <w:rFonts w:cs="Arial"/>
                <w:i/>
                <w:iCs/>
                <w:sz w:val="20"/>
                <w:szCs w:val="20"/>
              </w:rPr>
              <w:t>Pileanthus bellus</w:t>
            </w:r>
          </w:p>
        </w:tc>
        <w:tc>
          <w:tcPr>
            <w:tcW w:w="1126" w:type="pct"/>
            <w:vAlign w:val="center"/>
          </w:tcPr>
          <w:p w14:paraId="438B6B3D" w14:textId="1ED69B3E" w:rsidR="00EF1F64" w:rsidRPr="6FB7E547" w:rsidRDefault="00954E37" w:rsidP="00AC72D2">
            <w:pPr>
              <w:rPr>
                <w:rFonts w:cs="Arial"/>
                <w:sz w:val="20"/>
                <w:szCs w:val="20"/>
              </w:rPr>
            </w:pPr>
            <w:r>
              <w:rPr>
                <w:rFonts w:cs="Arial"/>
                <w:sz w:val="20"/>
                <w:szCs w:val="20"/>
              </w:rPr>
              <w:t>P3 (WA)</w:t>
            </w:r>
          </w:p>
        </w:tc>
        <w:tc>
          <w:tcPr>
            <w:tcW w:w="1211" w:type="pct"/>
            <w:vAlign w:val="center"/>
          </w:tcPr>
          <w:p w14:paraId="569DD0DC" w14:textId="4F8D68D6" w:rsidR="00EF1F64" w:rsidRPr="6FB7E547" w:rsidRDefault="000E75C1" w:rsidP="00AC72D2">
            <w:pPr>
              <w:rPr>
                <w:rFonts w:cs="Arial"/>
                <w:sz w:val="20"/>
                <w:szCs w:val="20"/>
              </w:rPr>
            </w:pPr>
            <w:r>
              <w:rPr>
                <w:rFonts w:cs="Arial"/>
                <w:sz w:val="20"/>
                <w:szCs w:val="20"/>
              </w:rPr>
              <w:t>Kalbarri National Park, Centre Track</w:t>
            </w:r>
            <w:r w:rsidR="002232D0">
              <w:rPr>
                <w:rFonts w:cs="Arial"/>
                <w:sz w:val="20"/>
                <w:szCs w:val="20"/>
              </w:rPr>
              <w:t xml:space="preserve"> | Eurardy Reserve, western</w:t>
            </w:r>
            <w:r w:rsidR="00E9071D">
              <w:rPr>
                <w:rFonts w:cs="Arial"/>
                <w:sz w:val="20"/>
                <w:szCs w:val="20"/>
              </w:rPr>
              <w:t xml:space="preserve"> block</w:t>
            </w:r>
          </w:p>
        </w:tc>
        <w:tc>
          <w:tcPr>
            <w:tcW w:w="1119" w:type="pct"/>
          </w:tcPr>
          <w:p w14:paraId="7F626F9E" w14:textId="29D69940" w:rsidR="00EF1F64" w:rsidRPr="6FB7E547" w:rsidRDefault="00B11587" w:rsidP="00AC72D2">
            <w:pPr>
              <w:rPr>
                <w:rFonts w:cs="Arial"/>
                <w:sz w:val="20"/>
                <w:szCs w:val="20"/>
              </w:rPr>
            </w:pPr>
            <w:r>
              <w:rPr>
                <w:rFonts w:cs="Arial"/>
                <w:sz w:val="20"/>
                <w:szCs w:val="20"/>
              </w:rPr>
              <w:t>Locally common</w:t>
            </w:r>
          </w:p>
        </w:tc>
      </w:tr>
      <w:tr w:rsidR="00AC72D2" w14:paraId="70A7823F" w14:textId="77777777" w:rsidTr="4F16FA04">
        <w:trPr>
          <w:trHeight w:val="300"/>
        </w:trPr>
        <w:tc>
          <w:tcPr>
            <w:tcW w:w="1544" w:type="pct"/>
            <w:vAlign w:val="center"/>
          </w:tcPr>
          <w:p w14:paraId="327A2201" w14:textId="26192534" w:rsidR="00AC72D2" w:rsidRPr="6FB7E547" w:rsidRDefault="00AC72D2" w:rsidP="00AC72D2">
            <w:pPr>
              <w:rPr>
                <w:rFonts w:cs="Arial"/>
                <w:i/>
                <w:iCs/>
                <w:sz w:val="20"/>
                <w:szCs w:val="20"/>
              </w:rPr>
            </w:pPr>
            <w:r w:rsidRPr="00E06C44">
              <w:rPr>
                <w:rFonts w:cs="Arial"/>
                <w:i/>
                <w:iCs/>
                <w:sz w:val="20"/>
                <w:szCs w:val="20"/>
              </w:rPr>
              <w:t>Scaevola</w:t>
            </w:r>
            <w:r>
              <w:rPr>
                <w:rFonts w:cs="Arial"/>
                <w:i/>
                <w:iCs/>
                <w:sz w:val="20"/>
                <w:szCs w:val="20"/>
              </w:rPr>
              <w:t xml:space="preserve"> </w:t>
            </w:r>
            <w:r w:rsidRPr="00E06C44">
              <w:rPr>
                <w:rFonts w:cs="Arial"/>
                <w:i/>
                <w:iCs/>
                <w:sz w:val="20"/>
                <w:szCs w:val="20"/>
              </w:rPr>
              <w:t>chrysopogon</w:t>
            </w:r>
          </w:p>
        </w:tc>
        <w:tc>
          <w:tcPr>
            <w:tcW w:w="1126" w:type="pct"/>
            <w:vAlign w:val="center"/>
          </w:tcPr>
          <w:p w14:paraId="127755A3" w14:textId="00817C56" w:rsidR="00AC72D2" w:rsidRPr="6FB7E547" w:rsidRDefault="00AC72D2" w:rsidP="00AC72D2">
            <w:pPr>
              <w:rPr>
                <w:rFonts w:cs="Arial"/>
                <w:sz w:val="20"/>
                <w:szCs w:val="20"/>
              </w:rPr>
            </w:pPr>
            <w:r>
              <w:rPr>
                <w:rFonts w:cs="Arial"/>
                <w:sz w:val="20"/>
                <w:szCs w:val="20"/>
              </w:rPr>
              <w:t>P2</w:t>
            </w:r>
            <w:r w:rsidR="00954E37">
              <w:rPr>
                <w:rFonts w:cs="Arial"/>
                <w:sz w:val="20"/>
                <w:szCs w:val="20"/>
              </w:rPr>
              <w:t xml:space="preserve"> (WA)</w:t>
            </w:r>
          </w:p>
        </w:tc>
        <w:tc>
          <w:tcPr>
            <w:tcW w:w="1211" w:type="pct"/>
            <w:vAlign w:val="center"/>
          </w:tcPr>
          <w:p w14:paraId="071CF675" w14:textId="3439A9BF" w:rsidR="00AC72D2" w:rsidRPr="6FB7E547" w:rsidRDefault="00AC72D2" w:rsidP="00AC72D2">
            <w:pPr>
              <w:rPr>
                <w:rFonts w:cs="Arial"/>
                <w:sz w:val="20"/>
                <w:szCs w:val="20"/>
              </w:rPr>
            </w:pPr>
            <w:r w:rsidRPr="0831B839">
              <w:rPr>
                <w:rFonts w:cs="Arial"/>
                <w:sz w:val="20"/>
                <w:szCs w:val="20"/>
              </w:rPr>
              <w:t xml:space="preserve">Eurardy </w:t>
            </w:r>
            <w:r w:rsidR="00FB194A" w:rsidRPr="0831B839">
              <w:rPr>
                <w:rFonts w:cs="Arial"/>
                <w:sz w:val="20"/>
                <w:szCs w:val="20"/>
              </w:rPr>
              <w:t>Reserve</w:t>
            </w:r>
            <w:r w:rsidR="00122C97">
              <w:rPr>
                <w:rFonts w:cs="Arial"/>
                <w:sz w:val="20"/>
                <w:szCs w:val="20"/>
              </w:rPr>
              <w:t>, eastern block</w:t>
            </w:r>
          </w:p>
        </w:tc>
        <w:tc>
          <w:tcPr>
            <w:tcW w:w="1119" w:type="pct"/>
          </w:tcPr>
          <w:p w14:paraId="7D27885E" w14:textId="17B1BDA3" w:rsidR="00AC72D2" w:rsidRPr="6FB7E547" w:rsidRDefault="00AC72D2" w:rsidP="00AC72D2">
            <w:pPr>
              <w:rPr>
                <w:rFonts w:cs="Arial"/>
                <w:sz w:val="20"/>
                <w:szCs w:val="20"/>
              </w:rPr>
            </w:pPr>
            <w:r>
              <w:rPr>
                <w:rFonts w:cs="Arial"/>
                <w:sz w:val="20"/>
                <w:szCs w:val="20"/>
              </w:rPr>
              <w:t>Occasional</w:t>
            </w:r>
          </w:p>
        </w:tc>
      </w:tr>
      <w:tr w:rsidR="00AC72D2" w14:paraId="733E3FDE" w14:textId="77777777" w:rsidTr="4F16FA04">
        <w:trPr>
          <w:trHeight w:val="300"/>
        </w:trPr>
        <w:tc>
          <w:tcPr>
            <w:tcW w:w="1544" w:type="pct"/>
            <w:vAlign w:val="center"/>
          </w:tcPr>
          <w:p w14:paraId="294F1FF4" w14:textId="0EBFAC48" w:rsidR="00AC72D2" w:rsidRPr="00E06C44" w:rsidRDefault="00AC72D2" w:rsidP="00AC72D2">
            <w:pPr>
              <w:rPr>
                <w:rFonts w:cs="Arial"/>
                <w:i/>
                <w:iCs/>
                <w:sz w:val="20"/>
                <w:szCs w:val="20"/>
              </w:rPr>
            </w:pPr>
            <w:r w:rsidRPr="004D5287">
              <w:rPr>
                <w:rFonts w:cs="Arial"/>
                <w:i/>
                <w:iCs/>
                <w:sz w:val="20"/>
                <w:szCs w:val="20"/>
              </w:rPr>
              <w:t>Scholtzia</w:t>
            </w:r>
            <w:r>
              <w:rPr>
                <w:rFonts w:cs="Arial"/>
                <w:i/>
                <w:iCs/>
                <w:sz w:val="20"/>
                <w:szCs w:val="20"/>
              </w:rPr>
              <w:t xml:space="preserve"> </w:t>
            </w:r>
            <w:r w:rsidRPr="004D5287">
              <w:rPr>
                <w:rFonts w:cs="Arial"/>
                <w:i/>
                <w:iCs/>
                <w:sz w:val="20"/>
                <w:szCs w:val="20"/>
              </w:rPr>
              <w:t>corrugata</w:t>
            </w:r>
          </w:p>
        </w:tc>
        <w:tc>
          <w:tcPr>
            <w:tcW w:w="1126" w:type="pct"/>
            <w:vAlign w:val="center"/>
          </w:tcPr>
          <w:p w14:paraId="5B899F04" w14:textId="5242311D" w:rsidR="00AC72D2" w:rsidRDefault="00AC72D2" w:rsidP="00AC72D2">
            <w:pPr>
              <w:rPr>
                <w:rFonts w:cs="Arial"/>
                <w:sz w:val="20"/>
                <w:szCs w:val="20"/>
              </w:rPr>
            </w:pPr>
            <w:r>
              <w:rPr>
                <w:rFonts w:cs="Arial"/>
                <w:sz w:val="20"/>
                <w:szCs w:val="20"/>
              </w:rPr>
              <w:t>P2</w:t>
            </w:r>
            <w:r w:rsidR="00954E37">
              <w:rPr>
                <w:rFonts w:cs="Arial"/>
                <w:sz w:val="20"/>
                <w:szCs w:val="20"/>
              </w:rPr>
              <w:t xml:space="preserve"> (WA)</w:t>
            </w:r>
          </w:p>
        </w:tc>
        <w:tc>
          <w:tcPr>
            <w:tcW w:w="1211" w:type="pct"/>
            <w:vAlign w:val="center"/>
          </w:tcPr>
          <w:p w14:paraId="49A65251" w14:textId="7000B137" w:rsidR="00AC72D2" w:rsidRDefault="00001111" w:rsidP="00AC72D2">
            <w:pPr>
              <w:rPr>
                <w:rFonts w:cs="Arial"/>
                <w:sz w:val="20"/>
                <w:szCs w:val="20"/>
              </w:rPr>
            </w:pPr>
            <w:r>
              <w:rPr>
                <w:rFonts w:cs="Arial"/>
                <w:sz w:val="20"/>
                <w:szCs w:val="20"/>
              </w:rPr>
              <w:t>Nanda Reserve,</w:t>
            </w:r>
            <w:r w:rsidR="008A4692">
              <w:rPr>
                <w:rFonts w:cs="Arial"/>
                <w:sz w:val="20"/>
                <w:szCs w:val="20"/>
              </w:rPr>
              <w:t xml:space="preserve"> FL9 </w:t>
            </w:r>
          </w:p>
        </w:tc>
        <w:tc>
          <w:tcPr>
            <w:tcW w:w="1119" w:type="pct"/>
          </w:tcPr>
          <w:p w14:paraId="0CB0BC8E" w14:textId="475BFF5A" w:rsidR="00AC72D2" w:rsidRDefault="00AC72D2" w:rsidP="00AC72D2">
            <w:pPr>
              <w:rPr>
                <w:rFonts w:cs="Arial"/>
                <w:sz w:val="20"/>
                <w:szCs w:val="20"/>
              </w:rPr>
            </w:pPr>
            <w:r>
              <w:rPr>
                <w:rFonts w:cs="Arial"/>
                <w:sz w:val="20"/>
                <w:szCs w:val="20"/>
              </w:rPr>
              <w:t>Locally common</w:t>
            </w:r>
          </w:p>
        </w:tc>
      </w:tr>
      <w:tr w:rsidR="00AC72D2" w14:paraId="2F841690" w14:textId="77777777" w:rsidTr="4F16FA04">
        <w:trPr>
          <w:trHeight w:val="300"/>
        </w:trPr>
        <w:tc>
          <w:tcPr>
            <w:tcW w:w="1544" w:type="pct"/>
            <w:vAlign w:val="center"/>
          </w:tcPr>
          <w:p w14:paraId="6EF8AF30" w14:textId="4F81D784" w:rsidR="00AC72D2" w:rsidRDefault="00AC72D2" w:rsidP="00AC72D2">
            <w:pPr>
              <w:rPr>
                <w:rFonts w:cs="Arial"/>
                <w:i/>
                <w:iCs/>
                <w:sz w:val="20"/>
                <w:szCs w:val="20"/>
              </w:rPr>
            </w:pPr>
            <w:r w:rsidRPr="6FB7E547">
              <w:rPr>
                <w:rFonts w:cs="Arial"/>
                <w:i/>
                <w:iCs/>
                <w:sz w:val="20"/>
                <w:szCs w:val="20"/>
              </w:rPr>
              <w:t>Scholtzia peltigera</w:t>
            </w:r>
          </w:p>
        </w:tc>
        <w:tc>
          <w:tcPr>
            <w:tcW w:w="1126" w:type="pct"/>
            <w:vAlign w:val="center"/>
          </w:tcPr>
          <w:p w14:paraId="6165B0DB" w14:textId="3A501155" w:rsidR="00AC72D2" w:rsidRDefault="00AC72D2" w:rsidP="00AC72D2">
            <w:pPr>
              <w:rPr>
                <w:rFonts w:cs="Arial"/>
                <w:sz w:val="20"/>
                <w:szCs w:val="20"/>
              </w:rPr>
            </w:pPr>
            <w:r w:rsidRPr="6FB7E547">
              <w:rPr>
                <w:rFonts w:cs="Arial"/>
                <w:sz w:val="20"/>
                <w:szCs w:val="20"/>
              </w:rPr>
              <w:t>P1</w:t>
            </w:r>
            <w:r w:rsidR="00954E37">
              <w:rPr>
                <w:rFonts w:cs="Arial"/>
                <w:sz w:val="20"/>
                <w:szCs w:val="20"/>
              </w:rPr>
              <w:t xml:space="preserve"> (WA)</w:t>
            </w:r>
          </w:p>
        </w:tc>
        <w:tc>
          <w:tcPr>
            <w:tcW w:w="1211" w:type="pct"/>
            <w:vAlign w:val="center"/>
          </w:tcPr>
          <w:p w14:paraId="5C93AE73" w14:textId="1EC12541" w:rsidR="00AC72D2" w:rsidRDefault="00AC72D2" w:rsidP="00AC72D2">
            <w:pPr>
              <w:rPr>
                <w:rFonts w:cs="Arial"/>
                <w:sz w:val="20"/>
                <w:szCs w:val="20"/>
              </w:rPr>
            </w:pPr>
            <w:r w:rsidRPr="0831B839">
              <w:rPr>
                <w:rFonts w:cs="Arial"/>
                <w:sz w:val="20"/>
                <w:szCs w:val="20"/>
              </w:rPr>
              <w:t xml:space="preserve">Eurardy </w:t>
            </w:r>
            <w:r w:rsidR="00FB194A" w:rsidRPr="0831B839">
              <w:rPr>
                <w:rFonts w:cs="Arial"/>
                <w:sz w:val="20"/>
                <w:szCs w:val="20"/>
              </w:rPr>
              <w:t>Reserve</w:t>
            </w:r>
            <w:r w:rsidR="182937A2" w:rsidRPr="0831B839">
              <w:rPr>
                <w:rFonts w:cs="Arial"/>
                <w:sz w:val="20"/>
                <w:szCs w:val="20"/>
              </w:rPr>
              <w:t>, western block</w:t>
            </w:r>
          </w:p>
        </w:tc>
        <w:tc>
          <w:tcPr>
            <w:tcW w:w="1119" w:type="pct"/>
          </w:tcPr>
          <w:p w14:paraId="05DD0A3D" w14:textId="35008295" w:rsidR="00AC72D2" w:rsidRDefault="00B11587" w:rsidP="00AC72D2">
            <w:pPr>
              <w:rPr>
                <w:rFonts w:cs="Arial"/>
                <w:sz w:val="20"/>
                <w:szCs w:val="20"/>
              </w:rPr>
            </w:pPr>
            <w:r>
              <w:rPr>
                <w:rFonts w:cs="Arial"/>
                <w:sz w:val="20"/>
                <w:szCs w:val="20"/>
              </w:rPr>
              <w:t>O</w:t>
            </w:r>
            <w:r w:rsidR="00AC72D2" w:rsidRPr="6FB7E547">
              <w:rPr>
                <w:rFonts w:cs="Arial"/>
                <w:sz w:val="20"/>
                <w:szCs w:val="20"/>
              </w:rPr>
              <w:t>ne seen</w:t>
            </w:r>
          </w:p>
        </w:tc>
      </w:tr>
      <w:tr w:rsidR="00AC72D2" w14:paraId="502D20D9" w14:textId="77777777" w:rsidTr="4F16FA04">
        <w:trPr>
          <w:trHeight w:val="300"/>
        </w:trPr>
        <w:tc>
          <w:tcPr>
            <w:tcW w:w="1544" w:type="pct"/>
            <w:vAlign w:val="center"/>
          </w:tcPr>
          <w:p w14:paraId="502A2313" w14:textId="333F3162" w:rsidR="00AC72D2" w:rsidRDefault="00AC72D2" w:rsidP="00AC72D2">
            <w:pPr>
              <w:rPr>
                <w:rFonts w:cs="Arial"/>
                <w:i/>
                <w:iCs/>
                <w:sz w:val="20"/>
                <w:szCs w:val="20"/>
              </w:rPr>
            </w:pPr>
            <w:r w:rsidRPr="18784C7B">
              <w:rPr>
                <w:rFonts w:cs="Arial"/>
                <w:i/>
                <w:iCs/>
                <w:sz w:val="20"/>
                <w:szCs w:val="20"/>
              </w:rPr>
              <w:t>Thysanotus kalbarriensis</w:t>
            </w:r>
          </w:p>
        </w:tc>
        <w:tc>
          <w:tcPr>
            <w:tcW w:w="1126" w:type="pct"/>
            <w:vAlign w:val="center"/>
          </w:tcPr>
          <w:p w14:paraId="2782DB23" w14:textId="7B8AE4D2" w:rsidR="00AC72D2" w:rsidRDefault="00AC72D2" w:rsidP="00AC72D2">
            <w:pPr>
              <w:rPr>
                <w:rFonts w:cs="Arial"/>
                <w:sz w:val="20"/>
                <w:szCs w:val="20"/>
              </w:rPr>
            </w:pPr>
            <w:r w:rsidRPr="18784C7B">
              <w:rPr>
                <w:rFonts w:cs="Arial"/>
                <w:sz w:val="20"/>
                <w:szCs w:val="20"/>
              </w:rPr>
              <w:t>P2</w:t>
            </w:r>
            <w:r w:rsidR="00954E37">
              <w:rPr>
                <w:rFonts w:cs="Arial"/>
                <w:sz w:val="20"/>
                <w:szCs w:val="20"/>
              </w:rPr>
              <w:t xml:space="preserve"> (WA)</w:t>
            </w:r>
          </w:p>
        </w:tc>
        <w:tc>
          <w:tcPr>
            <w:tcW w:w="1211" w:type="pct"/>
            <w:vAlign w:val="center"/>
          </w:tcPr>
          <w:p w14:paraId="4E312E86" w14:textId="57A695D1" w:rsidR="00AC72D2" w:rsidRDefault="00AC72D2" w:rsidP="00AC72D2">
            <w:pPr>
              <w:rPr>
                <w:rFonts w:cs="Arial"/>
                <w:sz w:val="20"/>
                <w:szCs w:val="20"/>
              </w:rPr>
            </w:pPr>
            <w:r w:rsidRPr="18784C7B">
              <w:rPr>
                <w:rFonts w:cs="Arial"/>
                <w:sz w:val="20"/>
                <w:szCs w:val="20"/>
              </w:rPr>
              <w:t>Kalbarri National Park</w:t>
            </w:r>
            <w:r w:rsidR="00E266F1">
              <w:rPr>
                <w:rFonts w:cs="Arial"/>
                <w:sz w:val="20"/>
                <w:szCs w:val="20"/>
              </w:rPr>
              <w:t>, Z Bend Road</w:t>
            </w:r>
          </w:p>
        </w:tc>
        <w:tc>
          <w:tcPr>
            <w:tcW w:w="1119" w:type="pct"/>
          </w:tcPr>
          <w:p w14:paraId="7B93B0FD" w14:textId="15862033" w:rsidR="00AC72D2" w:rsidRDefault="00AC72D2" w:rsidP="00AC72D2">
            <w:pPr>
              <w:rPr>
                <w:rFonts w:cs="Arial"/>
                <w:sz w:val="20"/>
                <w:szCs w:val="20"/>
              </w:rPr>
            </w:pPr>
            <w:r w:rsidRPr="18784C7B">
              <w:rPr>
                <w:rFonts w:cs="Arial"/>
                <w:sz w:val="20"/>
                <w:szCs w:val="20"/>
              </w:rPr>
              <w:t>One observed within fire scar</w:t>
            </w:r>
          </w:p>
        </w:tc>
      </w:tr>
      <w:tr w:rsidR="00AC72D2" w14:paraId="60E8E771" w14:textId="77777777" w:rsidTr="4F16FA04">
        <w:trPr>
          <w:trHeight w:val="300"/>
        </w:trPr>
        <w:tc>
          <w:tcPr>
            <w:tcW w:w="1544" w:type="pct"/>
            <w:vAlign w:val="center"/>
          </w:tcPr>
          <w:p w14:paraId="73B25576" w14:textId="6ED148E2" w:rsidR="00AC72D2" w:rsidRDefault="00AC72D2" w:rsidP="00AC72D2">
            <w:pPr>
              <w:rPr>
                <w:rFonts w:cs="Arial"/>
                <w:i/>
                <w:iCs/>
                <w:sz w:val="20"/>
                <w:szCs w:val="20"/>
              </w:rPr>
            </w:pPr>
            <w:r w:rsidRPr="6FB7E547">
              <w:rPr>
                <w:rFonts w:cs="Arial"/>
                <w:i/>
                <w:iCs/>
                <w:sz w:val="20"/>
                <w:szCs w:val="20"/>
              </w:rPr>
              <w:t>Triodia bromoides</w:t>
            </w:r>
          </w:p>
        </w:tc>
        <w:tc>
          <w:tcPr>
            <w:tcW w:w="1126" w:type="pct"/>
            <w:vAlign w:val="center"/>
          </w:tcPr>
          <w:p w14:paraId="78E84574" w14:textId="1662F285" w:rsidR="00AC72D2" w:rsidRDefault="00AC72D2" w:rsidP="00AC72D2">
            <w:pPr>
              <w:rPr>
                <w:rFonts w:cs="Arial"/>
                <w:sz w:val="20"/>
                <w:szCs w:val="20"/>
              </w:rPr>
            </w:pPr>
            <w:r w:rsidRPr="6FB7E547">
              <w:rPr>
                <w:rFonts w:cs="Arial"/>
                <w:sz w:val="20"/>
                <w:szCs w:val="20"/>
              </w:rPr>
              <w:t>P4</w:t>
            </w:r>
            <w:r w:rsidR="00954E37">
              <w:rPr>
                <w:rFonts w:cs="Arial"/>
                <w:sz w:val="20"/>
                <w:szCs w:val="20"/>
              </w:rPr>
              <w:t xml:space="preserve"> (WA)</w:t>
            </w:r>
          </w:p>
        </w:tc>
        <w:tc>
          <w:tcPr>
            <w:tcW w:w="1211" w:type="pct"/>
            <w:vAlign w:val="center"/>
          </w:tcPr>
          <w:p w14:paraId="1F30388F" w14:textId="15945B39" w:rsidR="00AC72D2" w:rsidRDefault="00AC72D2" w:rsidP="00AC72D2">
            <w:pPr>
              <w:rPr>
                <w:rFonts w:cs="Arial"/>
                <w:sz w:val="20"/>
                <w:szCs w:val="20"/>
              </w:rPr>
            </w:pPr>
            <w:r w:rsidRPr="6FB7E547">
              <w:rPr>
                <w:rFonts w:cs="Arial"/>
                <w:sz w:val="20"/>
                <w:szCs w:val="20"/>
              </w:rPr>
              <w:t xml:space="preserve">Eurardy </w:t>
            </w:r>
            <w:r w:rsidR="00FB194A">
              <w:rPr>
                <w:rFonts w:cs="Arial"/>
                <w:sz w:val="20"/>
                <w:szCs w:val="20"/>
              </w:rPr>
              <w:t>Reserve</w:t>
            </w:r>
            <w:r w:rsidR="007B5EDC">
              <w:rPr>
                <w:rFonts w:cs="Arial"/>
                <w:sz w:val="20"/>
                <w:szCs w:val="20"/>
              </w:rPr>
              <w:t xml:space="preserve">, </w:t>
            </w:r>
            <w:r w:rsidR="0AE64C31" w:rsidRPr="6C90857A">
              <w:rPr>
                <w:rFonts w:cs="Arial"/>
                <w:sz w:val="20"/>
                <w:szCs w:val="20"/>
              </w:rPr>
              <w:t>western block</w:t>
            </w:r>
            <w:r w:rsidR="577DDB82" w:rsidRPr="6F208C60">
              <w:rPr>
                <w:rFonts w:cs="Arial"/>
                <w:sz w:val="20"/>
                <w:szCs w:val="20"/>
              </w:rPr>
              <w:t xml:space="preserve"> |</w:t>
            </w:r>
            <w:r w:rsidR="01FEF014" w:rsidRPr="7F11A220">
              <w:rPr>
                <w:rFonts w:cs="Arial"/>
                <w:sz w:val="20"/>
                <w:szCs w:val="20"/>
              </w:rPr>
              <w:t xml:space="preserve"> </w:t>
            </w:r>
            <w:r w:rsidR="00225848">
              <w:rPr>
                <w:rFonts w:cs="Arial"/>
                <w:sz w:val="20"/>
                <w:szCs w:val="20"/>
              </w:rPr>
              <w:t>Nanda Reserve</w:t>
            </w:r>
            <w:r w:rsidR="007B5EDC">
              <w:rPr>
                <w:rFonts w:cs="Arial"/>
                <w:sz w:val="20"/>
                <w:szCs w:val="20"/>
              </w:rPr>
              <w:t xml:space="preserve">, </w:t>
            </w:r>
            <w:r w:rsidR="005C2E2C">
              <w:rPr>
                <w:rFonts w:cs="Arial"/>
                <w:sz w:val="20"/>
                <w:szCs w:val="20"/>
              </w:rPr>
              <w:t>FL</w:t>
            </w:r>
            <w:r w:rsidR="00B20085">
              <w:rPr>
                <w:rFonts w:cs="Arial"/>
                <w:sz w:val="20"/>
                <w:szCs w:val="20"/>
              </w:rPr>
              <w:t>8</w:t>
            </w:r>
            <w:r w:rsidR="7425B845" w:rsidRPr="6FB7E547">
              <w:rPr>
                <w:rFonts w:cs="Arial"/>
                <w:sz w:val="20"/>
                <w:szCs w:val="20"/>
              </w:rPr>
              <w:t xml:space="preserve"> </w:t>
            </w:r>
            <w:r w:rsidR="00247589" w:rsidRPr="5DB575A6">
              <w:rPr>
                <w:rFonts w:cs="Arial"/>
                <w:sz w:val="20"/>
                <w:szCs w:val="20"/>
              </w:rPr>
              <w:t>|</w:t>
            </w:r>
            <w:r w:rsidR="00247589">
              <w:rPr>
                <w:rFonts w:cs="Arial"/>
                <w:sz w:val="20"/>
                <w:szCs w:val="20"/>
              </w:rPr>
              <w:t xml:space="preserve"> </w:t>
            </w:r>
            <w:r w:rsidRPr="6FB7E547">
              <w:rPr>
                <w:rFonts w:cs="Arial"/>
                <w:sz w:val="20"/>
                <w:szCs w:val="20"/>
              </w:rPr>
              <w:t>Kalbarri National Park</w:t>
            </w:r>
            <w:r w:rsidR="01833981" w:rsidRPr="6AF0836D">
              <w:rPr>
                <w:rFonts w:cs="Arial"/>
                <w:sz w:val="20"/>
                <w:szCs w:val="20"/>
              </w:rPr>
              <w:t>,</w:t>
            </w:r>
            <w:r w:rsidRPr="6AF0836D">
              <w:rPr>
                <w:rFonts w:cs="Arial"/>
                <w:sz w:val="20"/>
                <w:szCs w:val="20"/>
              </w:rPr>
              <w:t xml:space="preserve"> </w:t>
            </w:r>
            <w:r w:rsidR="73AF3213" w:rsidRPr="6AF0836D">
              <w:rPr>
                <w:rFonts w:cs="Arial"/>
                <w:sz w:val="20"/>
                <w:szCs w:val="20"/>
              </w:rPr>
              <w:t>Little Z Track</w:t>
            </w:r>
            <w:r w:rsidR="67F30F09" w:rsidRPr="77683ACD">
              <w:rPr>
                <w:rFonts w:cs="Arial"/>
                <w:sz w:val="20"/>
                <w:szCs w:val="20"/>
              </w:rPr>
              <w:t xml:space="preserve"> </w:t>
            </w:r>
            <w:r w:rsidR="67F30F09" w:rsidRPr="1306EA93">
              <w:rPr>
                <w:rFonts w:cs="Arial"/>
                <w:sz w:val="20"/>
                <w:szCs w:val="20"/>
              </w:rPr>
              <w:t>&amp; FL5</w:t>
            </w:r>
          </w:p>
        </w:tc>
        <w:tc>
          <w:tcPr>
            <w:tcW w:w="1119" w:type="pct"/>
          </w:tcPr>
          <w:p w14:paraId="098CF1BA" w14:textId="29863819" w:rsidR="00AC72D2" w:rsidRDefault="00B11587" w:rsidP="00AC72D2">
            <w:pPr>
              <w:rPr>
                <w:rFonts w:cs="Arial"/>
                <w:sz w:val="20"/>
                <w:szCs w:val="20"/>
              </w:rPr>
            </w:pPr>
            <w:r>
              <w:rPr>
                <w:rFonts w:cs="Arial"/>
                <w:sz w:val="20"/>
                <w:szCs w:val="20"/>
              </w:rPr>
              <w:t>C</w:t>
            </w:r>
            <w:r w:rsidR="00AC72D2" w:rsidRPr="6FB7E547">
              <w:rPr>
                <w:rFonts w:cs="Arial"/>
                <w:sz w:val="20"/>
                <w:szCs w:val="20"/>
              </w:rPr>
              <w:t>ommon</w:t>
            </w:r>
          </w:p>
        </w:tc>
      </w:tr>
      <w:tr w:rsidR="00AC72D2" w14:paraId="48948249" w14:textId="77777777" w:rsidTr="4F16FA04">
        <w:trPr>
          <w:trHeight w:val="300"/>
        </w:trPr>
        <w:tc>
          <w:tcPr>
            <w:tcW w:w="1544" w:type="pct"/>
            <w:vAlign w:val="center"/>
          </w:tcPr>
          <w:p w14:paraId="60FA481D" w14:textId="576A4D3E" w:rsidR="00AC72D2" w:rsidRDefault="00AC72D2" w:rsidP="00AC72D2">
            <w:pPr>
              <w:rPr>
                <w:rFonts w:cs="Arial"/>
                <w:i/>
                <w:iCs/>
                <w:sz w:val="20"/>
                <w:szCs w:val="20"/>
              </w:rPr>
            </w:pPr>
            <w:r w:rsidRPr="18784C7B">
              <w:rPr>
                <w:rFonts w:cs="Arial"/>
                <w:i/>
                <w:iCs/>
                <w:sz w:val="20"/>
                <w:szCs w:val="20"/>
              </w:rPr>
              <w:lastRenderedPageBreak/>
              <w:t>Triodia dielsii</w:t>
            </w:r>
          </w:p>
        </w:tc>
        <w:tc>
          <w:tcPr>
            <w:tcW w:w="1126" w:type="pct"/>
            <w:vAlign w:val="center"/>
          </w:tcPr>
          <w:p w14:paraId="0633CD42" w14:textId="2AA8F615" w:rsidR="00AC72D2" w:rsidRDefault="00AC72D2" w:rsidP="00AC72D2">
            <w:pPr>
              <w:rPr>
                <w:rFonts w:cs="Arial"/>
                <w:sz w:val="20"/>
                <w:szCs w:val="20"/>
              </w:rPr>
            </w:pPr>
            <w:r w:rsidRPr="18784C7B">
              <w:rPr>
                <w:rFonts w:cs="Arial"/>
                <w:sz w:val="20"/>
                <w:szCs w:val="20"/>
              </w:rPr>
              <w:t>P3</w:t>
            </w:r>
            <w:r w:rsidR="00954E37">
              <w:rPr>
                <w:rFonts w:cs="Arial"/>
                <w:sz w:val="20"/>
                <w:szCs w:val="20"/>
              </w:rPr>
              <w:t xml:space="preserve"> (WA)</w:t>
            </w:r>
          </w:p>
        </w:tc>
        <w:tc>
          <w:tcPr>
            <w:tcW w:w="1211" w:type="pct"/>
            <w:vAlign w:val="center"/>
          </w:tcPr>
          <w:p w14:paraId="2CF2D903" w14:textId="51630A11" w:rsidR="00AC72D2" w:rsidRDefault="00AC72D2" w:rsidP="00AC72D2">
            <w:pPr>
              <w:rPr>
                <w:rFonts w:cs="Arial"/>
                <w:sz w:val="20"/>
                <w:szCs w:val="20"/>
              </w:rPr>
            </w:pPr>
            <w:r w:rsidRPr="18784C7B">
              <w:rPr>
                <w:rFonts w:cs="Arial"/>
                <w:sz w:val="20"/>
                <w:szCs w:val="20"/>
              </w:rPr>
              <w:t>Kalbarri National Park</w:t>
            </w:r>
            <w:r w:rsidR="009261B1">
              <w:rPr>
                <w:rFonts w:cs="Arial"/>
                <w:sz w:val="20"/>
                <w:szCs w:val="20"/>
              </w:rPr>
              <w:t>, Bettie Track</w:t>
            </w:r>
          </w:p>
        </w:tc>
        <w:tc>
          <w:tcPr>
            <w:tcW w:w="1119" w:type="pct"/>
          </w:tcPr>
          <w:p w14:paraId="72936E6F" w14:textId="24389FAA" w:rsidR="00AC72D2" w:rsidRDefault="00AC72D2" w:rsidP="00AC72D2">
            <w:pPr>
              <w:rPr>
                <w:rFonts w:cs="Arial"/>
                <w:sz w:val="20"/>
                <w:szCs w:val="20"/>
              </w:rPr>
            </w:pPr>
            <w:r w:rsidRPr="18784C7B">
              <w:rPr>
                <w:rFonts w:cs="Arial"/>
                <w:sz w:val="20"/>
                <w:szCs w:val="20"/>
              </w:rPr>
              <w:t>Infrequent, 1 plant observed</w:t>
            </w:r>
          </w:p>
        </w:tc>
      </w:tr>
      <w:tr w:rsidR="00AC72D2" w14:paraId="23C6A30C" w14:textId="77777777" w:rsidTr="4F16FA04">
        <w:trPr>
          <w:trHeight w:val="300"/>
        </w:trPr>
        <w:tc>
          <w:tcPr>
            <w:tcW w:w="1544" w:type="pct"/>
            <w:vAlign w:val="center"/>
          </w:tcPr>
          <w:p w14:paraId="585EA3FD" w14:textId="133B44B5" w:rsidR="00AC72D2" w:rsidRPr="18784C7B" w:rsidRDefault="00AC72D2" w:rsidP="00AC72D2">
            <w:pPr>
              <w:rPr>
                <w:rFonts w:cs="Arial"/>
                <w:i/>
                <w:iCs/>
                <w:sz w:val="20"/>
                <w:szCs w:val="20"/>
              </w:rPr>
            </w:pPr>
            <w:r w:rsidRPr="00595C3D">
              <w:rPr>
                <w:rFonts w:cs="Arial"/>
                <w:i/>
                <w:iCs/>
                <w:sz w:val="20"/>
                <w:szCs w:val="20"/>
              </w:rPr>
              <w:t>Verticordia</w:t>
            </w:r>
            <w:r>
              <w:rPr>
                <w:rFonts w:cs="Arial"/>
                <w:i/>
                <w:iCs/>
                <w:sz w:val="20"/>
                <w:szCs w:val="20"/>
              </w:rPr>
              <w:t xml:space="preserve"> </w:t>
            </w:r>
            <w:r w:rsidRPr="00595C3D">
              <w:rPr>
                <w:rFonts w:cs="Arial"/>
                <w:i/>
                <w:iCs/>
                <w:sz w:val="20"/>
                <w:szCs w:val="20"/>
              </w:rPr>
              <w:t>capillaris</w:t>
            </w:r>
          </w:p>
        </w:tc>
        <w:tc>
          <w:tcPr>
            <w:tcW w:w="1126" w:type="pct"/>
            <w:vAlign w:val="center"/>
          </w:tcPr>
          <w:p w14:paraId="41C61307" w14:textId="53524308" w:rsidR="00AC72D2" w:rsidRPr="00954E37" w:rsidRDefault="00AC72D2" w:rsidP="00AC72D2">
            <w:r>
              <w:rPr>
                <w:rFonts w:cs="Arial"/>
                <w:sz w:val="20"/>
                <w:szCs w:val="20"/>
              </w:rPr>
              <w:t>P4</w:t>
            </w:r>
            <w:r w:rsidR="00954E37">
              <w:t xml:space="preserve"> </w:t>
            </w:r>
            <w:r w:rsidR="00954E37">
              <w:rPr>
                <w:rFonts w:cs="Arial"/>
                <w:sz w:val="20"/>
                <w:szCs w:val="20"/>
              </w:rPr>
              <w:t>(WA)</w:t>
            </w:r>
          </w:p>
        </w:tc>
        <w:tc>
          <w:tcPr>
            <w:tcW w:w="1211" w:type="pct"/>
            <w:vAlign w:val="center"/>
          </w:tcPr>
          <w:p w14:paraId="66D4BF85" w14:textId="0108E13D" w:rsidR="00AC72D2" w:rsidRPr="18784C7B" w:rsidRDefault="00AC72D2" w:rsidP="00AC72D2">
            <w:pPr>
              <w:rPr>
                <w:rFonts w:cs="Arial"/>
                <w:sz w:val="20"/>
                <w:szCs w:val="20"/>
              </w:rPr>
            </w:pPr>
            <w:r>
              <w:rPr>
                <w:rFonts w:cs="Arial"/>
                <w:sz w:val="20"/>
                <w:szCs w:val="20"/>
              </w:rPr>
              <w:t xml:space="preserve">Eurardy </w:t>
            </w:r>
            <w:r w:rsidR="2E734F1F" w:rsidRPr="39960F94">
              <w:rPr>
                <w:rFonts w:cs="Arial"/>
                <w:sz w:val="20"/>
                <w:szCs w:val="20"/>
              </w:rPr>
              <w:t xml:space="preserve">Reserve, eastern </w:t>
            </w:r>
            <w:r w:rsidR="2E734F1F" w:rsidRPr="5AD915E8">
              <w:rPr>
                <w:rFonts w:cs="Arial"/>
                <w:sz w:val="20"/>
                <w:szCs w:val="20"/>
              </w:rPr>
              <w:t xml:space="preserve">block </w:t>
            </w:r>
            <w:r w:rsidR="00296462">
              <w:rPr>
                <w:rFonts w:cs="Arial"/>
                <w:sz w:val="20"/>
                <w:szCs w:val="20"/>
              </w:rPr>
              <w:t>| Kalbarri National Park</w:t>
            </w:r>
            <w:r w:rsidR="00EF1F64">
              <w:rPr>
                <w:rFonts w:cs="Arial"/>
                <w:sz w:val="20"/>
                <w:szCs w:val="20"/>
              </w:rPr>
              <w:t>, Centre Track</w:t>
            </w:r>
          </w:p>
        </w:tc>
        <w:tc>
          <w:tcPr>
            <w:tcW w:w="1119" w:type="pct"/>
          </w:tcPr>
          <w:p w14:paraId="0AC43234" w14:textId="5CF50846" w:rsidR="00AC72D2" w:rsidRPr="18784C7B" w:rsidRDefault="00B11587" w:rsidP="00AC72D2">
            <w:pPr>
              <w:rPr>
                <w:rFonts w:cs="Arial"/>
                <w:sz w:val="20"/>
                <w:szCs w:val="20"/>
              </w:rPr>
            </w:pPr>
            <w:r>
              <w:rPr>
                <w:rFonts w:cs="Arial"/>
                <w:sz w:val="20"/>
                <w:szCs w:val="20"/>
              </w:rPr>
              <w:t>O</w:t>
            </w:r>
            <w:r w:rsidR="00AC72D2">
              <w:rPr>
                <w:rFonts w:cs="Arial"/>
                <w:sz w:val="20"/>
                <w:szCs w:val="20"/>
              </w:rPr>
              <w:t>ccasional</w:t>
            </w:r>
          </w:p>
        </w:tc>
      </w:tr>
      <w:tr w:rsidR="00AC72D2" w14:paraId="680F5B45" w14:textId="77777777" w:rsidTr="4F16FA04">
        <w:trPr>
          <w:trHeight w:val="300"/>
        </w:trPr>
        <w:tc>
          <w:tcPr>
            <w:tcW w:w="1544" w:type="pct"/>
            <w:vAlign w:val="center"/>
          </w:tcPr>
          <w:p w14:paraId="77C29A24" w14:textId="26E02057" w:rsidR="00AC72D2" w:rsidRDefault="00AC72D2" w:rsidP="00AC72D2">
            <w:pPr>
              <w:rPr>
                <w:rFonts w:cs="Arial"/>
                <w:i/>
                <w:iCs/>
                <w:sz w:val="20"/>
                <w:szCs w:val="20"/>
              </w:rPr>
            </w:pPr>
            <w:r w:rsidRPr="18784C7B">
              <w:rPr>
                <w:rFonts w:cs="Arial"/>
                <w:i/>
                <w:iCs/>
                <w:sz w:val="20"/>
                <w:szCs w:val="20"/>
              </w:rPr>
              <w:t>Verticordia cooloomia</w:t>
            </w:r>
          </w:p>
        </w:tc>
        <w:tc>
          <w:tcPr>
            <w:tcW w:w="1126" w:type="pct"/>
            <w:vAlign w:val="center"/>
          </w:tcPr>
          <w:p w14:paraId="3AFA9C90" w14:textId="65C5A4BF" w:rsidR="00AC72D2" w:rsidRDefault="00AC72D2" w:rsidP="00AC72D2">
            <w:pPr>
              <w:rPr>
                <w:rFonts w:cs="Arial"/>
                <w:sz w:val="20"/>
                <w:szCs w:val="20"/>
              </w:rPr>
            </w:pPr>
            <w:r w:rsidRPr="18784C7B">
              <w:rPr>
                <w:rFonts w:cs="Arial"/>
                <w:sz w:val="20"/>
                <w:szCs w:val="20"/>
              </w:rPr>
              <w:t>P3</w:t>
            </w:r>
            <w:r w:rsidR="00954E37">
              <w:rPr>
                <w:rFonts w:cs="Arial"/>
                <w:sz w:val="20"/>
                <w:szCs w:val="20"/>
              </w:rPr>
              <w:t xml:space="preserve"> (WA)</w:t>
            </w:r>
          </w:p>
        </w:tc>
        <w:tc>
          <w:tcPr>
            <w:tcW w:w="1211" w:type="pct"/>
            <w:vAlign w:val="center"/>
          </w:tcPr>
          <w:p w14:paraId="79FAF7F5" w14:textId="37259314" w:rsidR="00AC72D2" w:rsidRDefault="00AC72D2" w:rsidP="00AC72D2">
            <w:pPr>
              <w:rPr>
                <w:rFonts w:cs="Arial"/>
                <w:sz w:val="20"/>
                <w:szCs w:val="20"/>
              </w:rPr>
            </w:pPr>
            <w:r w:rsidRPr="18784C7B">
              <w:rPr>
                <w:rFonts w:cs="Arial"/>
                <w:sz w:val="20"/>
                <w:szCs w:val="20"/>
              </w:rPr>
              <w:t>Nanda Reserve</w:t>
            </w:r>
            <w:r w:rsidR="00001111">
              <w:rPr>
                <w:rFonts w:cs="Arial"/>
                <w:sz w:val="20"/>
                <w:szCs w:val="20"/>
              </w:rPr>
              <w:t xml:space="preserve">, </w:t>
            </w:r>
            <w:r w:rsidRPr="18784C7B">
              <w:rPr>
                <w:rFonts w:cs="Arial"/>
                <w:sz w:val="20"/>
                <w:szCs w:val="20"/>
              </w:rPr>
              <w:t>FL8</w:t>
            </w:r>
          </w:p>
        </w:tc>
        <w:tc>
          <w:tcPr>
            <w:tcW w:w="1119" w:type="pct"/>
          </w:tcPr>
          <w:p w14:paraId="555CCBE7" w14:textId="4A9B5CAD" w:rsidR="00AC72D2" w:rsidRDefault="00AC72D2" w:rsidP="00AC72D2">
            <w:pPr>
              <w:rPr>
                <w:rFonts w:cs="Arial"/>
                <w:sz w:val="20"/>
                <w:szCs w:val="20"/>
              </w:rPr>
            </w:pPr>
            <w:r w:rsidRPr="18784C7B">
              <w:rPr>
                <w:rFonts w:cs="Arial"/>
                <w:sz w:val="20"/>
                <w:szCs w:val="20"/>
              </w:rPr>
              <w:t>Locally common (although confined to hill crest)</w:t>
            </w:r>
          </w:p>
        </w:tc>
      </w:tr>
      <w:tr w:rsidR="00AC72D2" w14:paraId="29C97C63" w14:textId="77777777" w:rsidTr="4F16FA04">
        <w:trPr>
          <w:trHeight w:val="300"/>
        </w:trPr>
        <w:tc>
          <w:tcPr>
            <w:tcW w:w="1544" w:type="pct"/>
            <w:vAlign w:val="center"/>
          </w:tcPr>
          <w:p w14:paraId="36A5CC2A" w14:textId="37E5AB45" w:rsidR="00AC72D2" w:rsidRDefault="00AC72D2" w:rsidP="00AC72D2">
            <w:pPr>
              <w:rPr>
                <w:rFonts w:cs="Arial"/>
                <w:i/>
                <w:iCs/>
                <w:sz w:val="20"/>
                <w:szCs w:val="20"/>
              </w:rPr>
            </w:pPr>
            <w:r w:rsidRPr="18784C7B">
              <w:rPr>
                <w:rFonts w:cs="Arial"/>
                <w:i/>
                <w:iCs/>
                <w:sz w:val="20"/>
                <w:szCs w:val="20"/>
              </w:rPr>
              <w:t xml:space="preserve">Verticordia dicroma </w:t>
            </w:r>
            <w:r w:rsidRPr="0073667B">
              <w:rPr>
                <w:rFonts w:cs="Arial"/>
                <w:sz w:val="20"/>
                <w:szCs w:val="20"/>
              </w:rPr>
              <w:t>var.</w:t>
            </w:r>
            <w:r w:rsidRPr="18784C7B">
              <w:rPr>
                <w:rFonts w:cs="Arial"/>
                <w:i/>
                <w:iCs/>
                <w:sz w:val="20"/>
                <w:szCs w:val="20"/>
              </w:rPr>
              <w:t xml:space="preserve"> dicroma</w:t>
            </w:r>
          </w:p>
        </w:tc>
        <w:tc>
          <w:tcPr>
            <w:tcW w:w="1126" w:type="pct"/>
            <w:vAlign w:val="center"/>
          </w:tcPr>
          <w:p w14:paraId="25853859" w14:textId="48F0A44F" w:rsidR="00AC72D2" w:rsidRDefault="00AC72D2" w:rsidP="00AC72D2">
            <w:pPr>
              <w:rPr>
                <w:rFonts w:cs="Arial"/>
                <w:sz w:val="20"/>
                <w:szCs w:val="20"/>
              </w:rPr>
            </w:pPr>
            <w:r w:rsidRPr="18784C7B">
              <w:rPr>
                <w:rFonts w:cs="Arial"/>
                <w:sz w:val="20"/>
                <w:szCs w:val="20"/>
              </w:rPr>
              <w:t>P3</w:t>
            </w:r>
            <w:r w:rsidR="00954E37">
              <w:rPr>
                <w:rFonts w:cs="Arial"/>
                <w:sz w:val="20"/>
                <w:szCs w:val="20"/>
              </w:rPr>
              <w:t xml:space="preserve"> (WA)</w:t>
            </w:r>
          </w:p>
        </w:tc>
        <w:tc>
          <w:tcPr>
            <w:tcW w:w="1211" w:type="pct"/>
            <w:vAlign w:val="center"/>
          </w:tcPr>
          <w:p w14:paraId="4E172E44" w14:textId="3997EE6D" w:rsidR="00AC72D2" w:rsidRDefault="00DE1496" w:rsidP="00AC72D2">
            <w:pPr>
              <w:rPr>
                <w:rFonts w:cs="Arial"/>
                <w:sz w:val="20"/>
                <w:szCs w:val="20"/>
              </w:rPr>
            </w:pPr>
            <w:r>
              <w:rPr>
                <w:rFonts w:cs="Arial"/>
                <w:sz w:val="20"/>
                <w:szCs w:val="20"/>
              </w:rPr>
              <w:t xml:space="preserve">Over Road Track, </w:t>
            </w:r>
            <w:r w:rsidR="00AC72D2" w:rsidRPr="18784C7B">
              <w:rPr>
                <w:rFonts w:cs="Arial"/>
                <w:sz w:val="20"/>
                <w:szCs w:val="20"/>
              </w:rPr>
              <w:t xml:space="preserve">Eurardy </w:t>
            </w:r>
            <w:r w:rsidR="00FB194A">
              <w:rPr>
                <w:rFonts w:cs="Arial"/>
                <w:sz w:val="20"/>
                <w:szCs w:val="20"/>
              </w:rPr>
              <w:t>Reserve</w:t>
            </w:r>
            <w:r w:rsidR="6234BE44" w:rsidRPr="0831B839">
              <w:rPr>
                <w:rFonts w:cs="Arial"/>
                <w:sz w:val="20"/>
                <w:szCs w:val="20"/>
              </w:rPr>
              <w:t>, e</w:t>
            </w:r>
            <w:r w:rsidR="008244A2" w:rsidRPr="0831B839">
              <w:rPr>
                <w:rFonts w:cs="Arial"/>
                <w:sz w:val="20"/>
                <w:szCs w:val="20"/>
              </w:rPr>
              <w:t>ast</w:t>
            </w:r>
            <w:r w:rsidR="00EE029D" w:rsidRPr="0831B839">
              <w:rPr>
                <w:rFonts w:cs="Arial"/>
                <w:sz w:val="20"/>
                <w:szCs w:val="20"/>
              </w:rPr>
              <w:t>ern</w:t>
            </w:r>
            <w:r w:rsidR="00EE029D">
              <w:rPr>
                <w:rFonts w:cs="Arial"/>
                <w:sz w:val="20"/>
                <w:szCs w:val="20"/>
              </w:rPr>
              <w:t xml:space="preserve"> block</w:t>
            </w:r>
          </w:p>
        </w:tc>
        <w:tc>
          <w:tcPr>
            <w:tcW w:w="1119" w:type="pct"/>
          </w:tcPr>
          <w:p w14:paraId="4FBE28FB" w14:textId="639F3E29" w:rsidR="00AC72D2" w:rsidRDefault="00AC72D2" w:rsidP="00AC72D2">
            <w:pPr>
              <w:rPr>
                <w:rFonts w:cs="Arial"/>
                <w:sz w:val="20"/>
                <w:szCs w:val="20"/>
              </w:rPr>
            </w:pPr>
            <w:r w:rsidRPr="18784C7B">
              <w:rPr>
                <w:rFonts w:cs="Arial"/>
                <w:sz w:val="20"/>
                <w:szCs w:val="20"/>
              </w:rPr>
              <w:t>Infrequent</w:t>
            </w:r>
          </w:p>
        </w:tc>
      </w:tr>
      <w:tr w:rsidR="00AC72D2" w14:paraId="6B62B7DD" w14:textId="77777777" w:rsidTr="4F16FA04">
        <w:trPr>
          <w:trHeight w:val="300"/>
        </w:trPr>
        <w:tc>
          <w:tcPr>
            <w:tcW w:w="1544" w:type="pct"/>
            <w:vAlign w:val="center"/>
          </w:tcPr>
          <w:p w14:paraId="58FCB3E8" w14:textId="2CD7D959" w:rsidR="00AC72D2" w:rsidRDefault="00AC72D2" w:rsidP="00AC72D2">
            <w:pPr>
              <w:rPr>
                <w:rFonts w:cs="Arial"/>
                <w:i/>
                <w:iCs/>
                <w:sz w:val="20"/>
                <w:szCs w:val="20"/>
              </w:rPr>
            </w:pPr>
            <w:r w:rsidRPr="6FB7E547">
              <w:rPr>
                <w:rFonts w:cs="Arial"/>
                <w:i/>
                <w:iCs/>
                <w:sz w:val="20"/>
                <w:szCs w:val="20"/>
              </w:rPr>
              <w:t>Verticordia polytricha</w:t>
            </w:r>
          </w:p>
        </w:tc>
        <w:tc>
          <w:tcPr>
            <w:tcW w:w="1126" w:type="pct"/>
            <w:vAlign w:val="center"/>
          </w:tcPr>
          <w:p w14:paraId="478A60FA" w14:textId="021A05C3" w:rsidR="00AC72D2" w:rsidRDefault="00AC72D2" w:rsidP="00AC72D2">
            <w:pPr>
              <w:rPr>
                <w:rFonts w:cs="Arial"/>
                <w:sz w:val="20"/>
                <w:szCs w:val="20"/>
              </w:rPr>
            </w:pPr>
            <w:r w:rsidRPr="6FB7E547">
              <w:rPr>
                <w:rFonts w:cs="Arial"/>
                <w:sz w:val="20"/>
                <w:szCs w:val="20"/>
              </w:rPr>
              <w:t>P4</w:t>
            </w:r>
            <w:r w:rsidR="00954E37">
              <w:rPr>
                <w:rFonts w:cs="Arial"/>
                <w:sz w:val="20"/>
                <w:szCs w:val="20"/>
              </w:rPr>
              <w:t xml:space="preserve"> (WA)</w:t>
            </w:r>
          </w:p>
        </w:tc>
        <w:tc>
          <w:tcPr>
            <w:tcW w:w="1211" w:type="pct"/>
            <w:vAlign w:val="center"/>
          </w:tcPr>
          <w:p w14:paraId="6ACFFF48" w14:textId="5C1B4B00" w:rsidR="00AC72D2" w:rsidRDefault="55AFB1F5" w:rsidP="00AC72D2">
            <w:pPr>
              <w:rPr>
                <w:rFonts w:cs="Arial"/>
                <w:sz w:val="20"/>
                <w:szCs w:val="20"/>
              </w:rPr>
            </w:pPr>
            <w:r w:rsidRPr="677EE7AD">
              <w:rPr>
                <w:rFonts w:cs="Arial"/>
                <w:sz w:val="20"/>
                <w:szCs w:val="20"/>
              </w:rPr>
              <w:t xml:space="preserve">Kalbarri National </w:t>
            </w:r>
            <w:r w:rsidRPr="1E3534B9">
              <w:rPr>
                <w:rFonts w:cs="Arial"/>
                <w:sz w:val="20"/>
                <w:szCs w:val="20"/>
              </w:rPr>
              <w:t>Park,</w:t>
            </w:r>
            <w:r w:rsidR="66474F17" w:rsidRPr="0E93A344">
              <w:rPr>
                <w:rFonts w:cs="Arial"/>
                <w:sz w:val="20"/>
                <w:szCs w:val="20"/>
              </w:rPr>
              <w:t xml:space="preserve"> </w:t>
            </w:r>
            <w:r w:rsidR="003101FC">
              <w:rPr>
                <w:rFonts w:cs="Arial"/>
                <w:sz w:val="20"/>
                <w:szCs w:val="20"/>
              </w:rPr>
              <w:t>FL5</w:t>
            </w:r>
            <w:r w:rsidR="00882DA3">
              <w:rPr>
                <w:rFonts w:cs="Arial"/>
                <w:sz w:val="20"/>
                <w:szCs w:val="20"/>
              </w:rPr>
              <w:t xml:space="preserve"> </w:t>
            </w:r>
            <w:r w:rsidR="00882DA3" w:rsidRPr="5DB575A6">
              <w:rPr>
                <w:rFonts w:cs="Arial"/>
                <w:sz w:val="20"/>
                <w:szCs w:val="20"/>
              </w:rPr>
              <w:t>|</w:t>
            </w:r>
            <w:r w:rsidR="00F146A5">
              <w:rPr>
                <w:rFonts w:cs="Arial"/>
                <w:sz w:val="20"/>
                <w:szCs w:val="20"/>
              </w:rPr>
              <w:t xml:space="preserve"> </w:t>
            </w:r>
            <w:r w:rsidR="00BE4D18">
              <w:rPr>
                <w:rFonts w:cs="Arial"/>
                <w:sz w:val="20"/>
                <w:szCs w:val="20"/>
              </w:rPr>
              <w:t>Nanda Reserve</w:t>
            </w:r>
            <w:r w:rsidR="007B5EDC">
              <w:rPr>
                <w:rFonts w:cs="Arial"/>
                <w:sz w:val="20"/>
                <w:szCs w:val="20"/>
              </w:rPr>
              <w:t>,</w:t>
            </w:r>
            <w:r w:rsidR="00BE4D18">
              <w:rPr>
                <w:rFonts w:cs="Arial"/>
                <w:sz w:val="20"/>
                <w:szCs w:val="20"/>
              </w:rPr>
              <w:t xml:space="preserve"> FL8</w:t>
            </w:r>
          </w:p>
        </w:tc>
        <w:tc>
          <w:tcPr>
            <w:tcW w:w="1119" w:type="pct"/>
          </w:tcPr>
          <w:p w14:paraId="7B22886E" w14:textId="5A439A46" w:rsidR="00AC72D2" w:rsidRDefault="004142EF" w:rsidP="00AC72D2">
            <w:pPr>
              <w:rPr>
                <w:rFonts w:cs="Arial"/>
                <w:sz w:val="20"/>
                <w:szCs w:val="20"/>
              </w:rPr>
            </w:pPr>
            <w:r>
              <w:rPr>
                <w:rFonts w:cs="Arial"/>
                <w:sz w:val="20"/>
                <w:szCs w:val="20"/>
              </w:rPr>
              <w:t>C</w:t>
            </w:r>
            <w:r w:rsidR="00AC72D2" w:rsidRPr="6FB7E547">
              <w:rPr>
                <w:rFonts w:cs="Arial"/>
                <w:sz w:val="20"/>
                <w:szCs w:val="20"/>
              </w:rPr>
              <w:t>ommon</w:t>
            </w:r>
          </w:p>
        </w:tc>
      </w:tr>
    </w:tbl>
    <w:p w14:paraId="498C2915" w14:textId="4EB9A654" w:rsidR="00250196" w:rsidRDefault="00F04331" w:rsidP="00250196">
      <w:pPr>
        <w:pStyle w:val="Heading2"/>
      </w:pPr>
      <w:bookmarkStart w:id="20" w:name="_Toc227323794"/>
      <w:r>
        <w:t>3.5</w:t>
      </w:r>
      <w:r w:rsidR="00250196" w:rsidRPr="00250196">
        <w:t xml:space="preserve"> </w:t>
      </w:r>
      <w:r w:rsidR="00250196">
        <w:tab/>
      </w:r>
      <w:r w:rsidR="00B43630">
        <w:t>Range e</w:t>
      </w:r>
      <w:r w:rsidR="00250196" w:rsidRPr="00250196">
        <w:t>xtensions</w:t>
      </w:r>
      <w:bookmarkEnd w:id="20"/>
    </w:p>
    <w:p w14:paraId="12A6730C" w14:textId="47CC47DF" w:rsidR="00801F4E" w:rsidRPr="0088661D" w:rsidRDefault="00801F4E" w:rsidP="00801F4E">
      <w:pPr>
        <w:rPr>
          <w:rFonts w:cs="Arial"/>
          <w:bCs/>
        </w:rPr>
      </w:pPr>
      <w:r w:rsidRPr="65E9FD4D">
        <w:rPr>
          <w:rFonts w:cs="Arial"/>
        </w:rPr>
        <w:t>Most specimens, while not new records for the area</w:t>
      </w:r>
      <w:r>
        <w:rPr>
          <w:rFonts w:cs="Arial"/>
        </w:rPr>
        <w:t>s surveyed</w:t>
      </w:r>
      <w:r w:rsidRPr="65E9FD4D">
        <w:rPr>
          <w:rFonts w:cs="Arial"/>
        </w:rPr>
        <w:t xml:space="preserve">, filled a </w:t>
      </w:r>
      <w:r>
        <w:rPr>
          <w:rFonts w:cs="Arial"/>
        </w:rPr>
        <w:t xml:space="preserve">geographical </w:t>
      </w:r>
      <w:r w:rsidRPr="65E9FD4D">
        <w:rPr>
          <w:rFonts w:cs="Arial"/>
        </w:rPr>
        <w:t xml:space="preserve">gap </w:t>
      </w:r>
      <w:r>
        <w:rPr>
          <w:rFonts w:cs="Arial"/>
        </w:rPr>
        <w:t xml:space="preserve">in collections </w:t>
      </w:r>
      <w:r w:rsidRPr="65E9FD4D">
        <w:rPr>
          <w:rFonts w:cs="Arial"/>
        </w:rPr>
        <w:t>for the region</w:t>
      </w:r>
      <w:r>
        <w:rPr>
          <w:rFonts w:cs="Arial"/>
        </w:rPr>
        <w:t xml:space="preserve">. </w:t>
      </w:r>
      <w:r w:rsidR="003E2ED8">
        <w:rPr>
          <w:rFonts w:cs="Arial"/>
        </w:rPr>
        <w:t xml:space="preserve">Significant </w:t>
      </w:r>
      <w:r w:rsidR="001C36A6">
        <w:rPr>
          <w:rFonts w:cs="Arial"/>
        </w:rPr>
        <w:t>collection</w:t>
      </w:r>
      <w:r w:rsidR="004470B5">
        <w:rPr>
          <w:rFonts w:cs="Arial"/>
        </w:rPr>
        <w:t>s</w:t>
      </w:r>
      <w:r w:rsidR="001C36A6">
        <w:rPr>
          <w:rFonts w:cs="Arial"/>
        </w:rPr>
        <w:t xml:space="preserve"> </w:t>
      </w:r>
      <w:r w:rsidR="003E2ED8">
        <w:rPr>
          <w:rFonts w:cs="Arial"/>
        </w:rPr>
        <w:t xml:space="preserve">gap </w:t>
      </w:r>
      <w:r w:rsidR="00D3563B">
        <w:rPr>
          <w:rFonts w:cs="Arial"/>
        </w:rPr>
        <w:t>in</w:t>
      </w:r>
      <w:r w:rsidR="003E2ED8">
        <w:rPr>
          <w:rFonts w:cs="Arial"/>
        </w:rPr>
        <w:t>fill</w:t>
      </w:r>
      <w:r w:rsidR="6EF4161C" w:rsidRPr="51AF658D">
        <w:rPr>
          <w:rFonts w:cs="Arial"/>
        </w:rPr>
        <w:t>s</w:t>
      </w:r>
      <w:r w:rsidR="00D3563B">
        <w:rPr>
          <w:rFonts w:cs="Arial"/>
        </w:rPr>
        <w:t xml:space="preserve"> </w:t>
      </w:r>
      <w:r w:rsidR="003E2ED8" w:rsidRPr="51AF658D">
        <w:rPr>
          <w:rFonts w:cs="Arial"/>
        </w:rPr>
        <w:t>of</w:t>
      </w:r>
      <w:r w:rsidR="003E2ED8">
        <w:rPr>
          <w:rFonts w:cs="Arial"/>
        </w:rPr>
        <w:t xml:space="preserve"> more than 10</w:t>
      </w:r>
      <w:r w:rsidR="001B1722">
        <w:rPr>
          <w:rFonts w:cs="Arial"/>
        </w:rPr>
        <w:t xml:space="preserve"> </w:t>
      </w:r>
      <w:r w:rsidR="003E2ED8">
        <w:rPr>
          <w:rFonts w:cs="Arial"/>
        </w:rPr>
        <w:t>km</w:t>
      </w:r>
      <w:r w:rsidR="001B1722">
        <w:rPr>
          <w:rFonts w:cs="Arial"/>
        </w:rPr>
        <w:t>, range extensions, and new records for the National Park or Reserves</w:t>
      </w:r>
      <w:r w:rsidR="003E2ED8">
        <w:rPr>
          <w:rFonts w:cs="Arial"/>
        </w:rPr>
        <w:t xml:space="preserve"> </w:t>
      </w:r>
      <w:r w:rsidR="4BCF8D8C" w:rsidRPr="51AF658D">
        <w:rPr>
          <w:rFonts w:cs="Arial"/>
        </w:rPr>
        <w:t>are</w:t>
      </w:r>
      <w:r w:rsidR="003E2ED8" w:rsidRPr="51AF658D">
        <w:rPr>
          <w:rFonts w:cs="Arial"/>
        </w:rPr>
        <w:t xml:space="preserve"> </w:t>
      </w:r>
      <w:r w:rsidR="003E2ED8">
        <w:rPr>
          <w:rFonts w:cs="Arial"/>
        </w:rPr>
        <w:t xml:space="preserve">indicated in Table </w:t>
      </w:r>
      <w:r w:rsidR="31D2C8D2" w:rsidRPr="51AF658D">
        <w:rPr>
          <w:rFonts w:cs="Arial"/>
        </w:rPr>
        <w:t>7</w:t>
      </w:r>
      <w:r w:rsidR="001B1722">
        <w:rPr>
          <w:rFonts w:cs="Arial"/>
        </w:rPr>
        <w:t xml:space="preserve"> </w:t>
      </w:r>
      <w:r>
        <w:rPr>
          <w:rFonts w:cs="Arial"/>
        </w:rPr>
        <w:t xml:space="preserve">(see </w:t>
      </w:r>
      <w:r w:rsidR="0020103A">
        <w:rPr>
          <w:rFonts w:cs="Arial"/>
        </w:rPr>
        <w:t xml:space="preserve">also </w:t>
      </w:r>
      <w:r>
        <w:rPr>
          <w:rFonts w:cs="Arial"/>
        </w:rPr>
        <w:t xml:space="preserve">Appendix 2). </w:t>
      </w:r>
      <w:r w:rsidR="006F38BE">
        <w:rPr>
          <w:rFonts w:cs="Arial"/>
        </w:rPr>
        <w:t>Fifteen (</w:t>
      </w:r>
      <w:r w:rsidR="006F38BE">
        <w:rPr>
          <w:rFonts w:cs="Arial"/>
          <w:bCs/>
        </w:rPr>
        <w:t>15</w:t>
      </w:r>
      <w:r w:rsidR="00E617B3">
        <w:rPr>
          <w:rFonts w:cs="Arial"/>
          <w:bCs/>
        </w:rPr>
        <w:t>)</w:t>
      </w:r>
      <w:r w:rsidR="006F38BE">
        <w:rPr>
          <w:rFonts w:cs="Arial"/>
          <w:bCs/>
        </w:rPr>
        <w:t xml:space="preserve"> range extensions were documented (Table </w:t>
      </w:r>
      <w:r w:rsidR="00642438">
        <w:rPr>
          <w:rFonts w:cs="Arial"/>
          <w:bCs/>
        </w:rPr>
        <w:t>7</w:t>
      </w:r>
      <w:r w:rsidR="006F38BE">
        <w:rPr>
          <w:rFonts w:cs="Arial"/>
          <w:bCs/>
        </w:rPr>
        <w:t xml:space="preserve">). </w:t>
      </w:r>
      <w:r w:rsidRPr="00376CB7">
        <w:rPr>
          <w:rFonts w:cs="Arial"/>
        </w:rPr>
        <w:t>Thirty-</w:t>
      </w:r>
      <w:r w:rsidR="005B3DC8" w:rsidRPr="00376CB7">
        <w:rPr>
          <w:rFonts w:cs="Arial"/>
        </w:rPr>
        <w:t>seven</w:t>
      </w:r>
      <w:r w:rsidRPr="00376CB7">
        <w:rPr>
          <w:rFonts w:cs="Arial"/>
        </w:rPr>
        <w:t xml:space="preserve"> (</w:t>
      </w:r>
      <w:r w:rsidRPr="00376CB7">
        <w:rPr>
          <w:rFonts w:cs="Arial"/>
          <w:bCs/>
        </w:rPr>
        <w:t>3</w:t>
      </w:r>
      <w:r w:rsidR="005B3DC8" w:rsidRPr="00376CB7">
        <w:rPr>
          <w:rFonts w:cs="Arial"/>
          <w:bCs/>
        </w:rPr>
        <w:t>7</w:t>
      </w:r>
      <w:r w:rsidRPr="00376CB7">
        <w:rPr>
          <w:rFonts w:cs="Arial"/>
          <w:bCs/>
        </w:rPr>
        <w:t>) records</w:t>
      </w:r>
      <w:r>
        <w:rPr>
          <w:rFonts w:cs="Arial"/>
          <w:bCs/>
        </w:rPr>
        <w:t xml:space="preserve"> </w:t>
      </w:r>
      <w:r w:rsidR="00CA0B1C">
        <w:rPr>
          <w:rFonts w:cs="Arial"/>
          <w:bCs/>
        </w:rPr>
        <w:t>have been noted as</w:t>
      </w:r>
      <w:r w:rsidR="00376CB7">
        <w:rPr>
          <w:rFonts w:cs="Arial"/>
          <w:bCs/>
        </w:rPr>
        <w:t xml:space="preserve"> new records for the </w:t>
      </w:r>
      <w:r w:rsidR="00CA0B1C">
        <w:rPr>
          <w:rFonts w:cs="Arial"/>
          <w:bCs/>
        </w:rPr>
        <w:t>National Park or Reserves</w:t>
      </w:r>
      <w:r w:rsidR="006F38BE">
        <w:rPr>
          <w:rFonts w:cs="Arial"/>
          <w:bCs/>
        </w:rPr>
        <w:t xml:space="preserve">, and </w:t>
      </w:r>
      <w:r w:rsidR="006C41A6">
        <w:rPr>
          <w:rFonts w:cs="Arial"/>
          <w:bCs/>
        </w:rPr>
        <w:t>23</w:t>
      </w:r>
      <w:r w:rsidR="006F38BE">
        <w:rPr>
          <w:rFonts w:cs="Arial"/>
          <w:bCs/>
        </w:rPr>
        <w:t xml:space="preserve"> specimens are s</w:t>
      </w:r>
      <w:r>
        <w:rPr>
          <w:rFonts w:cs="Arial"/>
          <w:bCs/>
        </w:rPr>
        <w:t xml:space="preserve">ignificant voucher collection </w:t>
      </w:r>
      <w:r w:rsidRPr="00CB71CA">
        <w:rPr>
          <w:rFonts w:cs="Arial"/>
          <w:bCs/>
        </w:rPr>
        <w:t xml:space="preserve">gap </w:t>
      </w:r>
      <w:r w:rsidR="004470B5">
        <w:rPr>
          <w:rFonts w:cs="Arial"/>
          <w:bCs/>
        </w:rPr>
        <w:t>in</w:t>
      </w:r>
      <w:r w:rsidRPr="00CB71CA">
        <w:rPr>
          <w:rFonts w:cs="Arial"/>
          <w:bCs/>
        </w:rPr>
        <w:t xml:space="preserve">fills </w:t>
      </w:r>
      <w:r>
        <w:rPr>
          <w:rFonts w:cs="Arial"/>
          <w:bCs/>
        </w:rPr>
        <w:t>(</w:t>
      </w:r>
      <w:r w:rsidRPr="00CB71CA">
        <w:rPr>
          <w:rFonts w:cs="Arial"/>
          <w:bCs/>
        </w:rPr>
        <w:t xml:space="preserve">greater than </w:t>
      </w:r>
      <w:r w:rsidR="00A31513">
        <w:rPr>
          <w:rFonts w:cs="Arial"/>
          <w:bCs/>
        </w:rPr>
        <w:t>20</w:t>
      </w:r>
      <w:r>
        <w:rPr>
          <w:rFonts w:cs="Arial"/>
          <w:bCs/>
        </w:rPr>
        <w:t xml:space="preserve"> </w:t>
      </w:r>
      <w:r w:rsidRPr="003A4C57">
        <w:rPr>
          <w:rFonts w:cs="Arial"/>
          <w:bCs/>
        </w:rPr>
        <w:t>km)</w:t>
      </w:r>
      <w:r w:rsidR="006F38BE" w:rsidRPr="003A4C57">
        <w:rPr>
          <w:rFonts w:cs="Arial"/>
          <w:bCs/>
        </w:rPr>
        <w:t>.</w:t>
      </w:r>
      <w:r w:rsidRPr="003A4C57">
        <w:rPr>
          <w:rFonts w:cs="Arial"/>
          <w:bCs/>
        </w:rPr>
        <w:t xml:space="preserve"> A further </w:t>
      </w:r>
      <w:r w:rsidR="002F3683">
        <w:rPr>
          <w:rFonts w:cs="Arial"/>
          <w:bCs/>
        </w:rPr>
        <w:t>13</w:t>
      </w:r>
      <w:r w:rsidRPr="003A4C57">
        <w:rPr>
          <w:rFonts w:cs="Arial"/>
          <w:bCs/>
        </w:rPr>
        <w:t xml:space="preserve"> specimens</w:t>
      </w:r>
      <w:r>
        <w:rPr>
          <w:rFonts w:cs="Arial"/>
          <w:bCs/>
        </w:rPr>
        <w:t xml:space="preserve"> fill a </w:t>
      </w:r>
      <w:r w:rsidR="00C42A6F">
        <w:rPr>
          <w:rFonts w:cs="Arial"/>
          <w:bCs/>
        </w:rPr>
        <w:t xml:space="preserve">collection </w:t>
      </w:r>
      <w:r>
        <w:rPr>
          <w:rFonts w:cs="Arial"/>
          <w:bCs/>
        </w:rPr>
        <w:t>gap of</w:t>
      </w:r>
      <w:r w:rsidR="003A4C57">
        <w:rPr>
          <w:rFonts w:cs="Arial"/>
          <w:bCs/>
        </w:rPr>
        <w:t xml:space="preserve"> up to 20 km</w:t>
      </w:r>
      <w:r w:rsidR="0067195D">
        <w:rPr>
          <w:rFonts w:cs="Arial"/>
          <w:bCs/>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3"/>
        <w:gridCol w:w="2066"/>
        <w:gridCol w:w="1901"/>
        <w:gridCol w:w="2374"/>
      </w:tblGrid>
      <w:tr w:rsidR="00B43630" w:rsidRPr="00742269" w14:paraId="498C2919" w14:textId="77777777" w:rsidTr="008C188E">
        <w:trPr>
          <w:trHeight w:val="300"/>
          <w:tblHeader/>
        </w:trPr>
        <w:tc>
          <w:tcPr>
            <w:tcW w:w="5000" w:type="pct"/>
            <w:gridSpan w:val="4"/>
            <w:vAlign w:val="center"/>
          </w:tcPr>
          <w:p w14:paraId="498C2918" w14:textId="6DCE1F02" w:rsidR="00B43630" w:rsidRPr="00742269" w:rsidRDefault="00B43630" w:rsidP="6FB7E547">
            <w:pPr>
              <w:keepNext/>
              <w:keepLines/>
              <w:autoSpaceDE w:val="0"/>
              <w:autoSpaceDN w:val="0"/>
              <w:adjustRightInd w:val="0"/>
              <w:spacing w:before="60" w:after="60"/>
              <w:rPr>
                <w:rFonts w:cs="Arial"/>
                <w:b/>
                <w:bCs/>
                <w:sz w:val="20"/>
                <w:szCs w:val="20"/>
              </w:rPr>
            </w:pPr>
            <w:r w:rsidRPr="6FB7E547">
              <w:rPr>
                <w:rFonts w:cs="Arial"/>
                <w:b/>
                <w:bCs/>
                <w:sz w:val="20"/>
                <w:szCs w:val="20"/>
              </w:rPr>
              <w:t xml:space="preserve">Table </w:t>
            </w:r>
            <w:r w:rsidR="00642438">
              <w:rPr>
                <w:rFonts w:cs="Arial"/>
                <w:b/>
                <w:bCs/>
                <w:sz w:val="20"/>
                <w:szCs w:val="20"/>
              </w:rPr>
              <w:t>7</w:t>
            </w:r>
            <w:r w:rsidRPr="6FB7E547">
              <w:rPr>
                <w:rFonts w:cs="Arial"/>
                <w:b/>
                <w:bCs/>
                <w:sz w:val="20"/>
                <w:szCs w:val="20"/>
              </w:rPr>
              <w:t>. Range extensions or significant infill in distribution records for species</w:t>
            </w:r>
          </w:p>
        </w:tc>
      </w:tr>
      <w:tr w:rsidR="00B43630" w:rsidRPr="00742269" w14:paraId="498C291E" w14:textId="77777777" w:rsidTr="00C110B1">
        <w:trPr>
          <w:trHeight w:val="300"/>
          <w:tblHeader/>
        </w:trPr>
        <w:tc>
          <w:tcPr>
            <w:tcW w:w="1544" w:type="pct"/>
            <w:vAlign w:val="center"/>
          </w:tcPr>
          <w:p w14:paraId="498C291A" w14:textId="77777777" w:rsidR="00B43630" w:rsidRPr="00742269" w:rsidRDefault="00B43630" w:rsidP="00316D06">
            <w:pPr>
              <w:keepNext/>
              <w:keepLines/>
              <w:autoSpaceDE w:val="0"/>
              <w:autoSpaceDN w:val="0"/>
              <w:adjustRightInd w:val="0"/>
              <w:spacing w:before="60" w:after="60"/>
              <w:rPr>
                <w:rFonts w:cs="Arial"/>
                <w:b/>
                <w:sz w:val="20"/>
                <w:szCs w:val="20"/>
              </w:rPr>
            </w:pPr>
            <w:r w:rsidRPr="00742269">
              <w:rPr>
                <w:rFonts w:cs="Arial"/>
                <w:b/>
                <w:sz w:val="20"/>
                <w:szCs w:val="20"/>
              </w:rPr>
              <w:t>Species</w:t>
            </w:r>
          </w:p>
        </w:tc>
        <w:tc>
          <w:tcPr>
            <w:tcW w:w="1126" w:type="pct"/>
            <w:vAlign w:val="center"/>
          </w:tcPr>
          <w:p w14:paraId="498C291B" w14:textId="77777777" w:rsidR="00B43630" w:rsidRPr="00742269" w:rsidRDefault="00B43630" w:rsidP="00316D06">
            <w:pPr>
              <w:keepNext/>
              <w:keepLines/>
              <w:autoSpaceDE w:val="0"/>
              <w:autoSpaceDN w:val="0"/>
              <w:adjustRightInd w:val="0"/>
              <w:spacing w:before="60" w:after="60"/>
              <w:rPr>
                <w:rFonts w:cs="Arial"/>
                <w:b/>
                <w:sz w:val="20"/>
                <w:szCs w:val="20"/>
              </w:rPr>
            </w:pPr>
            <w:r w:rsidRPr="00742269">
              <w:rPr>
                <w:rFonts w:cs="Arial"/>
                <w:b/>
                <w:sz w:val="20"/>
                <w:szCs w:val="20"/>
              </w:rPr>
              <w:t>Location sighted/observed</w:t>
            </w:r>
          </w:p>
        </w:tc>
        <w:tc>
          <w:tcPr>
            <w:tcW w:w="1036" w:type="pct"/>
            <w:vAlign w:val="center"/>
          </w:tcPr>
          <w:p w14:paraId="498C291C" w14:textId="7AA90926" w:rsidR="00B43630" w:rsidRPr="00742269" w:rsidRDefault="46488520" w:rsidP="62ABC1D7">
            <w:pPr>
              <w:keepNext/>
              <w:keepLines/>
              <w:autoSpaceDE w:val="0"/>
              <w:autoSpaceDN w:val="0"/>
              <w:adjustRightInd w:val="0"/>
              <w:spacing w:before="60" w:after="60"/>
              <w:rPr>
                <w:rFonts w:cs="Arial"/>
                <w:b/>
                <w:bCs/>
                <w:sz w:val="20"/>
                <w:szCs w:val="20"/>
              </w:rPr>
            </w:pPr>
            <w:r w:rsidRPr="62ABC1D7">
              <w:rPr>
                <w:rFonts w:cs="Arial"/>
                <w:b/>
                <w:bCs/>
                <w:sz w:val="20"/>
                <w:szCs w:val="20"/>
              </w:rPr>
              <w:t xml:space="preserve">Approximate </w:t>
            </w:r>
            <w:r w:rsidR="00B43630" w:rsidRPr="62ABC1D7">
              <w:rPr>
                <w:rFonts w:cs="Arial"/>
                <w:b/>
                <w:bCs/>
                <w:sz w:val="20"/>
                <w:szCs w:val="20"/>
              </w:rPr>
              <w:t>Distanc</w:t>
            </w:r>
            <w:r w:rsidR="00F04331" w:rsidRPr="62ABC1D7">
              <w:rPr>
                <w:rFonts w:cs="Arial"/>
                <w:b/>
                <w:bCs/>
                <w:sz w:val="20"/>
                <w:szCs w:val="20"/>
              </w:rPr>
              <w:t>e from nearest known record</w:t>
            </w:r>
          </w:p>
        </w:tc>
        <w:tc>
          <w:tcPr>
            <w:tcW w:w="1294" w:type="pct"/>
            <w:vAlign w:val="center"/>
          </w:tcPr>
          <w:p w14:paraId="498C291D" w14:textId="77777777" w:rsidR="00B43630" w:rsidRPr="00742269" w:rsidRDefault="00B43630" w:rsidP="00316D06">
            <w:pPr>
              <w:keepNext/>
              <w:keepLines/>
              <w:autoSpaceDE w:val="0"/>
              <w:autoSpaceDN w:val="0"/>
              <w:adjustRightInd w:val="0"/>
              <w:spacing w:before="60" w:after="60"/>
              <w:rPr>
                <w:rFonts w:cs="Arial"/>
                <w:b/>
                <w:sz w:val="20"/>
                <w:szCs w:val="20"/>
              </w:rPr>
            </w:pPr>
            <w:r>
              <w:rPr>
                <w:rFonts w:cs="Arial"/>
                <w:b/>
                <w:sz w:val="20"/>
                <w:szCs w:val="20"/>
              </w:rPr>
              <w:t>Comments</w:t>
            </w:r>
          </w:p>
        </w:tc>
      </w:tr>
      <w:tr w:rsidR="6FB7E547" w14:paraId="1E12EC0A" w14:textId="77777777" w:rsidTr="00C110B1">
        <w:trPr>
          <w:trHeight w:val="300"/>
        </w:trPr>
        <w:tc>
          <w:tcPr>
            <w:tcW w:w="1544" w:type="pct"/>
            <w:vAlign w:val="center"/>
          </w:tcPr>
          <w:p w14:paraId="0F9B4A38" w14:textId="5BA41FA9" w:rsidR="1E40D01A" w:rsidRDefault="1E40D01A" w:rsidP="6FB7E547">
            <w:pPr>
              <w:rPr>
                <w:rFonts w:cs="Arial"/>
                <w:i/>
                <w:iCs/>
                <w:sz w:val="20"/>
                <w:szCs w:val="20"/>
              </w:rPr>
            </w:pPr>
            <w:r w:rsidRPr="6FB7E547">
              <w:rPr>
                <w:rFonts w:cs="Arial"/>
                <w:i/>
                <w:iCs/>
                <w:sz w:val="20"/>
                <w:szCs w:val="20"/>
              </w:rPr>
              <w:t>Acacia stereophylla</w:t>
            </w:r>
            <w:r w:rsidRPr="6FB7E547">
              <w:rPr>
                <w:rFonts w:cs="Arial"/>
                <w:sz w:val="20"/>
                <w:szCs w:val="20"/>
              </w:rPr>
              <w:t xml:space="preserve"> var. </w:t>
            </w:r>
            <w:r w:rsidRPr="6FB7E547">
              <w:rPr>
                <w:rFonts w:cs="Arial"/>
                <w:i/>
                <w:iCs/>
                <w:sz w:val="20"/>
                <w:szCs w:val="20"/>
              </w:rPr>
              <w:t>cylindrata</w:t>
            </w:r>
          </w:p>
        </w:tc>
        <w:tc>
          <w:tcPr>
            <w:tcW w:w="1126" w:type="pct"/>
            <w:vAlign w:val="center"/>
          </w:tcPr>
          <w:p w14:paraId="0A04B4A6" w14:textId="60D77265" w:rsidR="1E40D01A" w:rsidRDefault="2B8588DC" w:rsidP="6FB7E547">
            <w:pPr>
              <w:rPr>
                <w:rFonts w:cs="Arial"/>
                <w:sz w:val="20"/>
                <w:szCs w:val="20"/>
              </w:rPr>
            </w:pPr>
            <w:r w:rsidRPr="190F4367">
              <w:rPr>
                <w:rFonts w:cs="Arial"/>
                <w:sz w:val="20"/>
                <w:szCs w:val="20"/>
              </w:rPr>
              <w:t>Kalbarri National Park</w:t>
            </w:r>
            <w:r w:rsidR="6A951B26" w:rsidRPr="190F4367">
              <w:rPr>
                <w:rFonts w:cs="Arial"/>
                <w:sz w:val="20"/>
                <w:szCs w:val="20"/>
              </w:rPr>
              <w:t>,</w:t>
            </w:r>
            <w:r w:rsidR="0556208B" w:rsidRPr="190F4367">
              <w:rPr>
                <w:rFonts w:cs="Arial"/>
                <w:sz w:val="20"/>
                <w:szCs w:val="20"/>
              </w:rPr>
              <w:t xml:space="preserve"> </w:t>
            </w:r>
            <w:r w:rsidR="2458369B" w:rsidRPr="190F4367">
              <w:rPr>
                <w:rFonts w:cs="Arial"/>
                <w:sz w:val="20"/>
                <w:szCs w:val="20"/>
              </w:rPr>
              <w:t>FL5</w:t>
            </w:r>
          </w:p>
        </w:tc>
        <w:tc>
          <w:tcPr>
            <w:tcW w:w="1036" w:type="pct"/>
            <w:vAlign w:val="center"/>
          </w:tcPr>
          <w:p w14:paraId="1BCE3E9D" w14:textId="0AE4C1B5" w:rsidR="678EC08B" w:rsidRDefault="678EC08B" w:rsidP="6FB7E547">
            <w:pPr>
              <w:rPr>
                <w:rFonts w:cs="Arial"/>
                <w:sz w:val="20"/>
                <w:szCs w:val="20"/>
              </w:rPr>
            </w:pPr>
            <w:r w:rsidRPr="6FB7E547">
              <w:rPr>
                <w:rFonts w:cs="Arial"/>
                <w:sz w:val="20"/>
                <w:szCs w:val="20"/>
              </w:rPr>
              <w:t>13</w:t>
            </w:r>
            <w:r w:rsidR="006257C7">
              <w:rPr>
                <w:rFonts w:cs="Arial"/>
                <w:sz w:val="20"/>
                <w:szCs w:val="20"/>
              </w:rPr>
              <w:t xml:space="preserve"> km</w:t>
            </w:r>
          </w:p>
        </w:tc>
        <w:tc>
          <w:tcPr>
            <w:tcW w:w="1294" w:type="pct"/>
          </w:tcPr>
          <w:p w14:paraId="2B99DA52" w14:textId="270B7BB5" w:rsidR="678EC08B" w:rsidRDefault="00302AA1" w:rsidP="6FB7E547">
            <w:pPr>
              <w:rPr>
                <w:rFonts w:cs="Arial"/>
                <w:sz w:val="20"/>
                <w:szCs w:val="20"/>
              </w:rPr>
            </w:pPr>
            <w:r>
              <w:rPr>
                <w:rFonts w:cs="Arial"/>
                <w:sz w:val="20"/>
                <w:szCs w:val="20"/>
              </w:rPr>
              <w:t>S</w:t>
            </w:r>
            <w:r w:rsidR="678EC08B" w:rsidRPr="6FB7E547">
              <w:rPr>
                <w:rFonts w:cs="Arial"/>
                <w:sz w:val="20"/>
                <w:szCs w:val="20"/>
              </w:rPr>
              <w:t>mall northern range extension</w:t>
            </w:r>
          </w:p>
        </w:tc>
      </w:tr>
      <w:tr w:rsidR="007C20DF" w14:paraId="6FC74DFA" w14:textId="77777777" w:rsidTr="00C110B1">
        <w:trPr>
          <w:trHeight w:val="300"/>
        </w:trPr>
        <w:tc>
          <w:tcPr>
            <w:tcW w:w="1544" w:type="pct"/>
            <w:vAlign w:val="center"/>
          </w:tcPr>
          <w:p w14:paraId="5023F76B" w14:textId="7452545B" w:rsidR="007C20DF" w:rsidRPr="6FB7E547" w:rsidRDefault="001545E2" w:rsidP="6FB7E547">
            <w:pPr>
              <w:rPr>
                <w:rFonts w:cs="Arial"/>
                <w:i/>
                <w:iCs/>
                <w:sz w:val="20"/>
                <w:szCs w:val="20"/>
              </w:rPr>
            </w:pPr>
            <w:r w:rsidRPr="001545E2">
              <w:rPr>
                <w:rFonts w:cs="Arial"/>
                <w:i/>
                <w:iCs/>
                <w:sz w:val="20"/>
                <w:szCs w:val="20"/>
              </w:rPr>
              <w:t xml:space="preserve">Acacia tetragonophylla </w:t>
            </w:r>
          </w:p>
        </w:tc>
        <w:tc>
          <w:tcPr>
            <w:tcW w:w="1126" w:type="pct"/>
            <w:vAlign w:val="center"/>
          </w:tcPr>
          <w:p w14:paraId="0ED796F8" w14:textId="21FB85FB" w:rsidR="007C20DF" w:rsidRDefault="00523E14" w:rsidP="6FB7E547">
            <w:pPr>
              <w:rPr>
                <w:rFonts w:cs="Arial"/>
                <w:sz w:val="20"/>
                <w:szCs w:val="20"/>
              </w:rPr>
            </w:pPr>
            <w:r>
              <w:rPr>
                <w:rFonts w:cs="Arial"/>
                <w:sz w:val="20"/>
                <w:szCs w:val="20"/>
              </w:rPr>
              <w:t>Nanda Reserve, FL9</w:t>
            </w:r>
          </w:p>
        </w:tc>
        <w:tc>
          <w:tcPr>
            <w:tcW w:w="1036" w:type="pct"/>
            <w:vAlign w:val="center"/>
          </w:tcPr>
          <w:p w14:paraId="7FC76C6D" w14:textId="77777777" w:rsidR="007C20DF" w:rsidRPr="6FB7E547" w:rsidRDefault="007C20DF" w:rsidP="6FB7E547">
            <w:pPr>
              <w:rPr>
                <w:rFonts w:cs="Arial"/>
                <w:sz w:val="20"/>
                <w:szCs w:val="20"/>
              </w:rPr>
            </w:pPr>
          </w:p>
        </w:tc>
        <w:tc>
          <w:tcPr>
            <w:tcW w:w="1294" w:type="pct"/>
          </w:tcPr>
          <w:p w14:paraId="2097849D" w14:textId="06B476EB" w:rsidR="007C20DF" w:rsidRDefault="000E10E0" w:rsidP="6FB7E547">
            <w:pPr>
              <w:rPr>
                <w:rFonts w:cs="Arial"/>
                <w:sz w:val="20"/>
                <w:szCs w:val="20"/>
              </w:rPr>
            </w:pPr>
            <w:r w:rsidRPr="000E10E0">
              <w:rPr>
                <w:rFonts w:cs="Arial"/>
                <w:sz w:val="20"/>
                <w:szCs w:val="20"/>
              </w:rPr>
              <w:t>New record for northern part of Reserve</w:t>
            </w:r>
          </w:p>
        </w:tc>
      </w:tr>
      <w:tr w:rsidR="001E2D70" w14:paraId="68FAD6A5" w14:textId="77777777" w:rsidTr="00C110B1">
        <w:trPr>
          <w:trHeight w:val="300"/>
        </w:trPr>
        <w:tc>
          <w:tcPr>
            <w:tcW w:w="1544" w:type="pct"/>
            <w:vAlign w:val="center"/>
          </w:tcPr>
          <w:p w14:paraId="50E54994" w14:textId="3D0BD0EB" w:rsidR="001E2D70" w:rsidRPr="001545E2" w:rsidRDefault="00D451B1" w:rsidP="6FB7E547">
            <w:pPr>
              <w:rPr>
                <w:rFonts w:cs="Arial"/>
                <w:i/>
                <w:iCs/>
                <w:sz w:val="20"/>
                <w:szCs w:val="20"/>
              </w:rPr>
            </w:pPr>
            <w:r w:rsidRPr="00D451B1">
              <w:rPr>
                <w:rFonts w:cs="Arial"/>
                <w:i/>
                <w:iCs/>
                <w:sz w:val="20"/>
                <w:szCs w:val="20"/>
              </w:rPr>
              <w:t>Actinobile condensatum</w:t>
            </w:r>
          </w:p>
        </w:tc>
        <w:tc>
          <w:tcPr>
            <w:tcW w:w="1126" w:type="pct"/>
            <w:vAlign w:val="center"/>
          </w:tcPr>
          <w:p w14:paraId="07448245" w14:textId="71CB2A1C" w:rsidR="001E2D70" w:rsidRDefault="00D451B1" w:rsidP="6FB7E547">
            <w:pPr>
              <w:rPr>
                <w:rFonts w:cs="Arial"/>
                <w:sz w:val="20"/>
                <w:szCs w:val="20"/>
              </w:rPr>
            </w:pPr>
            <w:r>
              <w:rPr>
                <w:rFonts w:cs="Arial"/>
                <w:sz w:val="20"/>
                <w:szCs w:val="20"/>
              </w:rPr>
              <w:t>Nanda Reserve, FL9</w:t>
            </w:r>
          </w:p>
        </w:tc>
        <w:tc>
          <w:tcPr>
            <w:tcW w:w="1036" w:type="pct"/>
            <w:vAlign w:val="center"/>
          </w:tcPr>
          <w:p w14:paraId="6A4639D3" w14:textId="77777777" w:rsidR="001E2D70" w:rsidRPr="6FB7E547" w:rsidRDefault="001E2D70" w:rsidP="6FB7E547">
            <w:pPr>
              <w:rPr>
                <w:rFonts w:cs="Arial"/>
                <w:sz w:val="20"/>
                <w:szCs w:val="20"/>
              </w:rPr>
            </w:pPr>
          </w:p>
        </w:tc>
        <w:tc>
          <w:tcPr>
            <w:tcW w:w="1294" w:type="pct"/>
          </w:tcPr>
          <w:p w14:paraId="23254CAA" w14:textId="5442BBBC" w:rsidR="001E2D70" w:rsidRPr="000E10E0" w:rsidRDefault="00D451B1" w:rsidP="6FB7E547">
            <w:pPr>
              <w:rPr>
                <w:rFonts w:cs="Arial"/>
                <w:sz w:val="20"/>
                <w:szCs w:val="20"/>
              </w:rPr>
            </w:pPr>
            <w:r w:rsidRPr="000E10E0">
              <w:rPr>
                <w:rFonts w:cs="Arial"/>
                <w:sz w:val="20"/>
                <w:szCs w:val="20"/>
              </w:rPr>
              <w:t>New record for northern part of Reserve</w:t>
            </w:r>
          </w:p>
        </w:tc>
      </w:tr>
      <w:tr w:rsidR="00E37537" w14:paraId="16087722" w14:textId="77777777" w:rsidTr="00C110B1">
        <w:trPr>
          <w:trHeight w:val="300"/>
        </w:trPr>
        <w:tc>
          <w:tcPr>
            <w:tcW w:w="1544" w:type="pct"/>
            <w:vAlign w:val="center"/>
          </w:tcPr>
          <w:p w14:paraId="148A9AC6" w14:textId="4800952E" w:rsidR="00E37537" w:rsidRPr="00D451B1" w:rsidRDefault="00F6254A" w:rsidP="6FB7E547">
            <w:pPr>
              <w:rPr>
                <w:rFonts w:cs="Arial"/>
                <w:i/>
                <w:iCs/>
                <w:sz w:val="20"/>
                <w:szCs w:val="20"/>
              </w:rPr>
            </w:pPr>
            <w:r w:rsidRPr="00F6254A">
              <w:rPr>
                <w:rFonts w:cs="Arial"/>
                <w:i/>
                <w:iCs/>
                <w:sz w:val="20"/>
                <w:szCs w:val="20"/>
              </w:rPr>
              <w:t>Bonamia rosea</w:t>
            </w:r>
          </w:p>
        </w:tc>
        <w:tc>
          <w:tcPr>
            <w:tcW w:w="1126" w:type="pct"/>
            <w:vAlign w:val="center"/>
          </w:tcPr>
          <w:p w14:paraId="24605EE5" w14:textId="52281CA9" w:rsidR="00E37537" w:rsidRDefault="00783109" w:rsidP="6FB7E547">
            <w:pPr>
              <w:rPr>
                <w:rFonts w:cs="Arial"/>
                <w:sz w:val="20"/>
                <w:szCs w:val="20"/>
              </w:rPr>
            </w:pPr>
            <w:r>
              <w:rPr>
                <w:rFonts w:cs="Arial"/>
                <w:sz w:val="20"/>
                <w:szCs w:val="20"/>
              </w:rPr>
              <w:t>Eurar</w:t>
            </w:r>
            <w:r w:rsidR="00A05DD2">
              <w:rPr>
                <w:rFonts w:cs="Arial"/>
                <w:sz w:val="20"/>
                <w:szCs w:val="20"/>
              </w:rPr>
              <w:t>d</w:t>
            </w:r>
            <w:r>
              <w:rPr>
                <w:rFonts w:cs="Arial"/>
                <w:sz w:val="20"/>
                <w:szCs w:val="20"/>
              </w:rPr>
              <w:t>y Reserve, eastern block</w:t>
            </w:r>
          </w:p>
        </w:tc>
        <w:tc>
          <w:tcPr>
            <w:tcW w:w="1036" w:type="pct"/>
            <w:vAlign w:val="center"/>
          </w:tcPr>
          <w:p w14:paraId="20253D2D" w14:textId="77777777" w:rsidR="00E37537" w:rsidRPr="6FB7E547" w:rsidRDefault="00E37537" w:rsidP="6FB7E547">
            <w:pPr>
              <w:rPr>
                <w:rFonts w:cs="Arial"/>
                <w:sz w:val="20"/>
                <w:szCs w:val="20"/>
              </w:rPr>
            </w:pPr>
          </w:p>
        </w:tc>
        <w:tc>
          <w:tcPr>
            <w:tcW w:w="1294" w:type="pct"/>
          </w:tcPr>
          <w:p w14:paraId="4FA8B3D9" w14:textId="227B5B79" w:rsidR="00E37537" w:rsidRPr="000E10E0" w:rsidRDefault="00783109" w:rsidP="6FB7E547">
            <w:pPr>
              <w:rPr>
                <w:rFonts w:cs="Arial"/>
                <w:sz w:val="20"/>
                <w:szCs w:val="20"/>
              </w:rPr>
            </w:pPr>
            <w:r>
              <w:rPr>
                <w:rFonts w:cs="Arial"/>
                <w:sz w:val="20"/>
                <w:szCs w:val="20"/>
              </w:rPr>
              <w:t>New record for Reserve</w:t>
            </w:r>
          </w:p>
        </w:tc>
      </w:tr>
      <w:tr w:rsidR="00A16881" w14:paraId="64AE1C5A" w14:textId="77777777" w:rsidTr="00C110B1">
        <w:trPr>
          <w:trHeight w:val="300"/>
        </w:trPr>
        <w:tc>
          <w:tcPr>
            <w:tcW w:w="1544" w:type="pct"/>
            <w:vAlign w:val="center"/>
          </w:tcPr>
          <w:p w14:paraId="409EA9EF" w14:textId="2F406554" w:rsidR="00A16881" w:rsidRPr="6FB7E547" w:rsidRDefault="00E3586C" w:rsidP="6FB7E547">
            <w:pPr>
              <w:rPr>
                <w:rFonts w:cs="Arial"/>
                <w:i/>
                <w:iCs/>
                <w:sz w:val="20"/>
                <w:szCs w:val="20"/>
              </w:rPr>
            </w:pPr>
            <w:r w:rsidRPr="00E3586C">
              <w:rPr>
                <w:rFonts w:cs="Arial"/>
                <w:i/>
                <w:iCs/>
                <w:sz w:val="20"/>
                <w:szCs w:val="20"/>
              </w:rPr>
              <w:t>Calandrinia</w:t>
            </w:r>
            <w:r>
              <w:rPr>
                <w:rFonts w:cs="Arial"/>
                <w:i/>
                <w:iCs/>
                <w:sz w:val="20"/>
                <w:szCs w:val="20"/>
              </w:rPr>
              <w:t xml:space="preserve"> </w:t>
            </w:r>
            <w:r w:rsidRPr="00E3586C">
              <w:rPr>
                <w:rFonts w:cs="Arial"/>
                <w:i/>
                <w:iCs/>
                <w:sz w:val="20"/>
                <w:szCs w:val="20"/>
              </w:rPr>
              <w:t>baccata</w:t>
            </w:r>
          </w:p>
        </w:tc>
        <w:tc>
          <w:tcPr>
            <w:tcW w:w="1126" w:type="pct"/>
            <w:vAlign w:val="center"/>
          </w:tcPr>
          <w:p w14:paraId="21EA1091" w14:textId="089FBF36" w:rsidR="00A16881" w:rsidRPr="6FB7E547" w:rsidRDefault="004E014C" w:rsidP="6FB7E547">
            <w:pPr>
              <w:rPr>
                <w:rFonts w:cs="Arial"/>
                <w:sz w:val="20"/>
                <w:szCs w:val="20"/>
              </w:rPr>
            </w:pPr>
            <w:r w:rsidRPr="003F1D20">
              <w:rPr>
                <w:rFonts w:cs="Arial"/>
                <w:sz w:val="20"/>
                <w:szCs w:val="20"/>
              </w:rPr>
              <w:t>Kalbarri National Park</w:t>
            </w:r>
            <w:r w:rsidR="00E74291">
              <w:rPr>
                <w:rFonts w:cs="Arial"/>
                <w:sz w:val="20"/>
                <w:szCs w:val="20"/>
              </w:rPr>
              <w:t xml:space="preserve">, Little Z </w:t>
            </w:r>
            <w:r w:rsidR="003F1D20">
              <w:rPr>
                <w:rFonts w:cs="Arial"/>
                <w:sz w:val="20"/>
                <w:szCs w:val="20"/>
              </w:rPr>
              <w:t>T</w:t>
            </w:r>
            <w:r w:rsidR="00E74291">
              <w:rPr>
                <w:rFonts w:cs="Arial"/>
                <w:sz w:val="20"/>
                <w:szCs w:val="20"/>
              </w:rPr>
              <w:t>rack</w:t>
            </w:r>
          </w:p>
        </w:tc>
        <w:tc>
          <w:tcPr>
            <w:tcW w:w="1036" w:type="pct"/>
            <w:vAlign w:val="center"/>
          </w:tcPr>
          <w:p w14:paraId="2B8A3CE1" w14:textId="77777777" w:rsidR="00A16881" w:rsidRPr="6FB7E547" w:rsidRDefault="00A16881" w:rsidP="6FB7E547">
            <w:pPr>
              <w:rPr>
                <w:rFonts w:cs="Arial"/>
                <w:sz w:val="20"/>
                <w:szCs w:val="20"/>
              </w:rPr>
            </w:pPr>
          </w:p>
        </w:tc>
        <w:tc>
          <w:tcPr>
            <w:tcW w:w="1294" w:type="pct"/>
          </w:tcPr>
          <w:p w14:paraId="714E5209" w14:textId="4361B137" w:rsidR="00A16881" w:rsidRPr="6FB7E547" w:rsidRDefault="005314B8" w:rsidP="6FB7E547">
            <w:pPr>
              <w:rPr>
                <w:rFonts w:cs="Arial"/>
                <w:sz w:val="20"/>
                <w:szCs w:val="20"/>
              </w:rPr>
            </w:pPr>
            <w:r>
              <w:rPr>
                <w:rFonts w:cs="Arial"/>
                <w:sz w:val="20"/>
                <w:szCs w:val="20"/>
              </w:rPr>
              <w:t>New record for NP</w:t>
            </w:r>
          </w:p>
        </w:tc>
      </w:tr>
      <w:tr w:rsidR="00D35D39" w14:paraId="00627287" w14:textId="77777777" w:rsidTr="00C110B1">
        <w:trPr>
          <w:trHeight w:val="300"/>
        </w:trPr>
        <w:tc>
          <w:tcPr>
            <w:tcW w:w="1544" w:type="pct"/>
            <w:vAlign w:val="center"/>
          </w:tcPr>
          <w:p w14:paraId="1B45BEB0" w14:textId="6096D81B" w:rsidR="00D35D39" w:rsidRPr="00E3586C" w:rsidRDefault="000D5D5F" w:rsidP="6FB7E547">
            <w:pPr>
              <w:rPr>
                <w:rFonts w:cs="Arial"/>
                <w:i/>
                <w:iCs/>
                <w:sz w:val="20"/>
                <w:szCs w:val="20"/>
              </w:rPr>
            </w:pPr>
            <w:r w:rsidRPr="000D5D5F">
              <w:rPr>
                <w:rFonts w:cs="Arial"/>
                <w:i/>
                <w:iCs/>
                <w:sz w:val="20"/>
                <w:szCs w:val="20"/>
              </w:rPr>
              <w:t>Calocephalus francisii</w:t>
            </w:r>
          </w:p>
        </w:tc>
        <w:tc>
          <w:tcPr>
            <w:tcW w:w="1126" w:type="pct"/>
            <w:vAlign w:val="center"/>
          </w:tcPr>
          <w:p w14:paraId="5DB133F0" w14:textId="73574F4E" w:rsidR="00D35D39" w:rsidRDefault="00A05DD2" w:rsidP="6FB7E547">
            <w:pPr>
              <w:rPr>
                <w:rFonts w:cs="Arial"/>
                <w:sz w:val="20"/>
                <w:szCs w:val="20"/>
              </w:rPr>
            </w:pPr>
            <w:r>
              <w:rPr>
                <w:rFonts w:cs="Arial"/>
                <w:sz w:val="20"/>
                <w:szCs w:val="20"/>
              </w:rPr>
              <w:t>Nanda Reserve, FL9</w:t>
            </w:r>
          </w:p>
        </w:tc>
        <w:tc>
          <w:tcPr>
            <w:tcW w:w="1036" w:type="pct"/>
            <w:vAlign w:val="center"/>
          </w:tcPr>
          <w:p w14:paraId="72225B65" w14:textId="77777777" w:rsidR="00D35D39" w:rsidRPr="6FB7E547" w:rsidRDefault="00D35D39" w:rsidP="6FB7E547">
            <w:pPr>
              <w:rPr>
                <w:rFonts w:cs="Arial"/>
                <w:sz w:val="20"/>
                <w:szCs w:val="20"/>
              </w:rPr>
            </w:pPr>
          </w:p>
        </w:tc>
        <w:tc>
          <w:tcPr>
            <w:tcW w:w="1294" w:type="pct"/>
          </w:tcPr>
          <w:p w14:paraId="2B193066" w14:textId="325DC3AA" w:rsidR="00D35D39" w:rsidRDefault="00A05DD2" w:rsidP="6FB7E547">
            <w:pPr>
              <w:rPr>
                <w:rFonts w:cs="Arial"/>
                <w:sz w:val="20"/>
                <w:szCs w:val="20"/>
              </w:rPr>
            </w:pPr>
            <w:r w:rsidRPr="000E10E0">
              <w:rPr>
                <w:rFonts w:cs="Arial"/>
                <w:sz w:val="20"/>
                <w:szCs w:val="20"/>
              </w:rPr>
              <w:t>New record for northern part of Reserve</w:t>
            </w:r>
          </w:p>
        </w:tc>
      </w:tr>
      <w:tr w:rsidR="004831EF" w14:paraId="1BF33855" w14:textId="77777777" w:rsidTr="00C110B1">
        <w:trPr>
          <w:trHeight w:val="300"/>
        </w:trPr>
        <w:tc>
          <w:tcPr>
            <w:tcW w:w="1544" w:type="pct"/>
            <w:vAlign w:val="center"/>
          </w:tcPr>
          <w:p w14:paraId="39000F5C" w14:textId="027F48D0" w:rsidR="004831EF" w:rsidRPr="000D5D5F" w:rsidRDefault="00324B60" w:rsidP="6FB7E547">
            <w:pPr>
              <w:rPr>
                <w:rFonts w:cs="Arial"/>
                <w:i/>
                <w:iCs/>
                <w:sz w:val="20"/>
                <w:szCs w:val="20"/>
              </w:rPr>
            </w:pPr>
            <w:r w:rsidRPr="00324B60">
              <w:rPr>
                <w:rFonts w:cs="Arial"/>
                <w:i/>
                <w:iCs/>
                <w:sz w:val="20"/>
                <w:szCs w:val="20"/>
              </w:rPr>
              <w:t>Calothamnus chrysanthereus</w:t>
            </w:r>
          </w:p>
        </w:tc>
        <w:tc>
          <w:tcPr>
            <w:tcW w:w="1126" w:type="pct"/>
            <w:vAlign w:val="center"/>
          </w:tcPr>
          <w:p w14:paraId="525A0686" w14:textId="3AF546CD" w:rsidR="004831EF" w:rsidRDefault="00D12E9C" w:rsidP="6FB7E547">
            <w:pPr>
              <w:rPr>
                <w:rFonts w:cs="Arial"/>
                <w:sz w:val="20"/>
                <w:szCs w:val="20"/>
              </w:rPr>
            </w:pPr>
            <w:r>
              <w:rPr>
                <w:rFonts w:cs="Arial"/>
                <w:sz w:val="20"/>
                <w:szCs w:val="20"/>
              </w:rPr>
              <w:t>Nanda Reserve, FL</w:t>
            </w:r>
            <w:r w:rsidR="00AB7430">
              <w:rPr>
                <w:rFonts w:cs="Arial"/>
                <w:sz w:val="20"/>
                <w:szCs w:val="20"/>
              </w:rPr>
              <w:t>8</w:t>
            </w:r>
          </w:p>
        </w:tc>
        <w:tc>
          <w:tcPr>
            <w:tcW w:w="1036" w:type="pct"/>
            <w:vAlign w:val="center"/>
          </w:tcPr>
          <w:p w14:paraId="62B9352B" w14:textId="77777777" w:rsidR="004831EF" w:rsidRPr="6FB7E547" w:rsidRDefault="004831EF" w:rsidP="6FB7E547">
            <w:pPr>
              <w:rPr>
                <w:rFonts w:cs="Arial"/>
                <w:sz w:val="20"/>
                <w:szCs w:val="20"/>
              </w:rPr>
            </w:pPr>
          </w:p>
        </w:tc>
        <w:tc>
          <w:tcPr>
            <w:tcW w:w="1294" w:type="pct"/>
          </w:tcPr>
          <w:p w14:paraId="7639A170" w14:textId="23A2E343" w:rsidR="004831EF" w:rsidRPr="000E10E0" w:rsidRDefault="00AB7430" w:rsidP="6FB7E547">
            <w:pPr>
              <w:rPr>
                <w:rFonts w:cs="Arial"/>
                <w:sz w:val="20"/>
                <w:szCs w:val="20"/>
              </w:rPr>
            </w:pPr>
            <w:r w:rsidRPr="000E10E0">
              <w:rPr>
                <w:rFonts w:cs="Arial"/>
                <w:sz w:val="20"/>
                <w:szCs w:val="20"/>
              </w:rPr>
              <w:t>New record for northern part of Reserve</w:t>
            </w:r>
          </w:p>
        </w:tc>
      </w:tr>
      <w:tr w:rsidR="00F508B9" w14:paraId="3352B3F8" w14:textId="77777777" w:rsidTr="00C110B1">
        <w:trPr>
          <w:trHeight w:val="300"/>
        </w:trPr>
        <w:tc>
          <w:tcPr>
            <w:tcW w:w="1544" w:type="pct"/>
            <w:vAlign w:val="center"/>
          </w:tcPr>
          <w:p w14:paraId="76850480" w14:textId="6F6732AD" w:rsidR="00F508B9" w:rsidRPr="00324B60" w:rsidRDefault="00917805" w:rsidP="6FB7E547">
            <w:pPr>
              <w:rPr>
                <w:rFonts w:cs="Arial"/>
                <w:i/>
                <w:iCs/>
                <w:sz w:val="20"/>
                <w:szCs w:val="20"/>
              </w:rPr>
            </w:pPr>
            <w:r w:rsidRPr="00917805">
              <w:rPr>
                <w:rFonts w:cs="Arial"/>
                <w:i/>
                <w:iCs/>
                <w:sz w:val="20"/>
                <w:szCs w:val="20"/>
              </w:rPr>
              <w:lastRenderedPageBreak/>
              <w:t xml:space="preserve">Calothamnus quadrifidus </w:t>
            </w:r>
            <w:r w:rsidRPr="00F26D8A">
              <w:rPr>
                <w:rFonts w:cs="Arial"/>
                <w:sz w:val="20"/>
                <w:szCs w:val="20"/>
              </w:rPr>
              <w:t>subsp</w:t>
            </w:r>
            <w:r w:rsidRPr="00917805">
              <w:rPr>
                <w:rFonts w:cs="Arial"/>
                <w:i/>
                <w:iCs/>
                <w:sz w:val="20"/>
                <w:szCs w:val="20"/>
              </w:rPr>
              <w:t>. obtusus</w:t>
            </w:r>
          </w:p>
        </w:tc>
        <w:tc>
          <w:tcPr>
            <w:tcW w:w="1126" w:type="pct"/>
            <w:vAlign w:val="center"/>
          </w:tcPr>
          <w:p w14:paraId="680AA300" w14:textId="0A638FF3" w:rsidR="00F508B9" w:rsidRDefault="005A4B68" w:rsidP="6FB7E547">
            <w:pPr>
              <w:rPr>
                <w:rFonts w:cs="Arial"/>
                <w:sz w:val="20"/>
                <w:szCs w:val="20"/>
              </w:rPr>
            </w:pPr>
            <w:r>
              <w:rPr>
                <w:rFonts w:cs="Arial"/>
                <w:sz w:val="20"/>
                <w:szCs w:val="20"/>
              </w:rPr>
              <w:t>Nanda Reserve</w:t>
            </w:r>
            <w:r w:rsidR="00D22CC4">
              <w:rPr>
                <w:rFonts w:cs="Arial"/>
                <w:sz w:val="20"/>
                <w:szCs w:val="20"/>
              </w:rPr>
              <w:t>, FL</w:t>
            </w:r>
            <w:r w:rsidR="0003070D">
              <w:rPr>
                <w:rFonts w:cs="Arial"/>
                <w:sz w:val="20"/>
                <w:szCs w:val="20"/>
              </w:rPr>
              <w:t>8 | Kalbarri National Park</w:t>
            </w:r>
            <w:r w:rsidR="003A37A2">
              <w:rPr>
                <w:rFonts w:cs="Arial"/>
                <w:sz w:val="20"/>
                <w:szCs w:val="20"/>
              </w:rPr>
              <w:t xml:space="preserve">, Bettie </w:t>
            </w:r>
            <w:r w:rsidR="1105BAA6" w:rsidRPr="0831B839">
              <w:rPr>
                <w:rFonts w:cs="Arial"/>
                <w:sz w:val="20"/>
                <w:szCs w:val="20"/>
              </w:rPr>
              <w:t>T</w:t>
            </w:r>
            <w:r w:rsidR="20979E3D" w:rsidRPr="0831B839">
              <w:rPr>
                <w:rFonts w:cs="Arial"/>
                <w:sz w:val="20"/>
                <w:szCs w:val="20"/>
              </w:rPr>
              <w:t>rack</w:t>
            </w:r>
          </w:p>
        </w:tc>
        <w:tc>
          <w:tcPr>
            <w:tcW w:w="1036" w:type="pct"/>
            <w:vAlign w:val="center"/>
          </w:tcPr>
          <w:p w14:paraId="7B1C249E" w14:textId="1B5EBD95" w:rsidR="00F508B9" w:rsidRPr="6FB7E547" w:rsidRDefault="003A37A2" w:rsidP="6FB7E547">
            <w:pPr>
              <w:rPr>
                <w:rFonts w:cs="Arial"/>
                <w:sz w:val="20"/>
                <w:szCs w:val="20"/>
              </w:rPr>
            </w:pPr>
            <w:r>
              <w:rPr>
                <w:rFonts w:cs="Arial"/>
                <w:sz w:val="20"/>
                <w:szCs w:val="20"/>
              </w:rPr>
              <w:t>&gt;10 km</w:t>
            </w:r>
          </w:p>
        </w:tc>
        <w:tc>
          <w:tcPr>
            <w:tcW w:w="1294" w:type="pct"/>
          </w:tcPr>
          <w:p w14:paraId="01B5B7A4" w14:textId="6FD2EF3C" w:rsidR="00F508B9" w:rsidRPr="000E10E0" w:rsidRDefault="003A37A2" w:rsidP="6FB7E547">
            <w:pPr>
              <w:rPr>
                <w:rFonts w:cs="Arial"/>
                <w:sz w:val="20"/>
                <w:szCs w:val="20"/>
              </w:rPr>
            </w:pPr>
            <w:r w:rsidRPr="000E10E0">
              <w:rPr>
                <w:rFonts w:cs="Arial"/>
                <w:sz w:val="20"/>
                <w:szCs w:val="20"/>
              </w:rPr>
              <w:t>New record for northern part of Reserve</w:t>
            </w:r>
            <w:r w:rsidR="00A54BED">
              <w:rPr>
                <w:rFonts w:cs="Arial"/>
                <w:sz w:val="20"/>
                <w:szCs w:val="20"/>
              </w:rPr>
              <w:t xml:space="preserve"> | </w:t>
            </w:r>
            <w:r w:rsidR="000458CC">
              <w:rPr>
                <w:rFonts w:cs="Arial"/>
                <w:sz w:val="20"/>
                <w:szCs w:val="20"/>
              </w:rPr>
              <w:t>S</w:t>
            </w:r>
            <w:r w:rsidR="00A54BED">
              <w:rPr>
                <w:rFonts w:cs="Arial"/>
                <w:sz w:val="20"/>
                <w:szCs w:val="20"/>
              </w:rPr>
              <w:t xml:space="preserve">ignificant </w:t>
            </w:r>
            <w:r w:rsidR="000E0100">
              <w:rPr>
                <w:rFonts w:cs="Arial"/>
                <w:sz w:val="20"/>
                <w:szCs w:val="20"/>
              </w:rPr>
              <w:t>gap fill</w:t>
            </w:r>
          </w:p>
        </w:tc>
      </w:tr>
      <w:tr w:rsidR="00941D6B" w14:paraId="1CC4B3C6" w14:textId="77777777" w:rsidTr="00C110B1">
        <w:trPr>
          <w:trHeight w:val="300"/>
        </w:trPr>
        <w:tc>
          <w:tcPr>
            <w:tcW w:w="1544" w:type="pct"/>
            <w:vAlign w:val="center"/>
          </w:tcPr>
          <w:p w14:paraId="74200472" w14:textId="3F4CC71F" w:rsidR="00941D6B" w:rsidRPr="00917805" w:rsidRDefault="004F67D3" w:rsidP="6FB7E547">
            <w:pPr>
              <w:rPr>
                <w:rFonts w:cs="Arial"/>
                <w:i/>
                <w:iCs/>
                <w:sz w:val="20"/>
                <w:szCs w:val="20"/>
              </w:rPr>
            </w:pPr>
            <w:r w:rsidRPr="004F67D3">
              <w:rPr>
                <w:rFonts w:cs="Arial"/>
                <w:i/>
                <w:iCs/>
                <w:sz w:val="20"/>
                <w:szCs w:val="20"/>
              </w:rPr>
              <w:t>Calytrix harvestiana</w:t>
            </w:r>
          </w:p>
        </w:tc>
        <w:tc>
          <w:tcPr>
            <w:tcW w:w="1126" w:type="pct"/>
            <w:vAlign w:val="center"/>
          </w:tcPr>
          <w:p w14:paraId="0B578EDD" w14:textId="7E13CE45" w:rsidR="00941D6B" w:rsidRDefault="000509A0" w:rsidP="6FB7E547">
            <w:pPr>
              <w:rPr>
                <w:rFonts w:cs="Arial"/>
                <w:sz w:val="20"/>
                <w:szCs w:val="20"/>
              </w:rPr>
            </w:pPr>
            <w:r>
              <w:rPr>
                <w:rFonts w:cs="Arial"/>
                <w:sz w:val="20"/>
                <w:szCs w:val="20"/>
              </w:rPr>
              <w:t>Nanda Reserve, FL8</w:t>
            </w:r>
          </w:p>
        </w:tc>
        <w:tc>
          <w:tcPr>
            <w:tcW w:w="1036" w:type="pct"/>
            <w:vAlign w:val="center"/>
          </w:tcPr>
          <w:p w14:paraId="39107B18" w14:textId="51A57099" w:rsidR="00941D6B" w:rsidRDefault="00721438" w:rsidP="6FB7E547">
            <w:pPr>
              <w:rPr>
                <w:rFonts w:cs="Arial"/>
                <w:sz w:val="20"/>
                <w:szCs w:val="20"/>
              </w:rPr>
            </w:pPr>
            <w:r>
              <w:rPr>
                <w:rFonts w:cs="Arial"/>
                <w:sz w:val="20"/>
                <w:szCs w:val="20"/>
              </w:rPr>
              <w:t>&gt;</w:t>
            </w:r>
            <w:r w:rsidR="000509A0">
              <w:rPr>
                <w:rFonts w:cs="Arial"/>
                <w:sz w:val="20"/>
                <w:szCs w:val="20"/>
              </w:rPr>
              <w:t>10 km</w:t>
            </w:r>
          </w:p>
        </w:tc>
        <w:tc>
          <w:tcPr>
            <w:tcW w:w="1294" w:type="pct"/>
          </w:tcPr>
          <w:p w14:paraId="484F1425" w14:textId="1521BC55" w:rsidR="00941D6B" w:rsidRPr="000E10E0" w:rsidRDefault="000509A0" w:rsidP="6FB7E547">
            <w:pPr>
              <w:rPr>
                <w:rFonts w:cs="Arial"/>
                <w:sz w:val="20"/>
                <w:szCs w:val="20"/>
              </w:rPr>
            </w:pPr>
            <w:r w:rsidRPr="000509A0">
              <w:rPr>
                <w:rFonts w:cs="Arial"/>
                <w:sz w:val="20"/>
                <w:szCs w:val="20"/>
              </w:rPr>
              <w:t xml:space="preserve">New record for northern part of Reserve; </w:t>
            </w:r>
            <w:r w:rsidR="00A236BF">
              <w:rPr>
                <w:rFonts w:cs="Arial"/>
                <w:sz w:val="20"/>
                <w:szCs w:val="20"/>
              </w:rPr>
              <w:t xml:space="preserve">northern </w:t>
            </w:r>
            <w:r w:rsidRPr="000509A0">
              <w:rPr>
                <w:rFonts w:cs="Arial"/>
                <w:sz w:val="20"/>
                <w:szCs w:val="20"/>
              </w:rPr>
              <w:t>range extension</w:t>
            </w:r>
          </w:p>
        </w:tc>
      </w:tr>
      <w:tr w:rsidR="008A1B0B" w14:paraId="05C311EB" w14:textId="77777777" w:rsidTr="00C110B1">
        <w:trPr>
          <w:trHeight w:val="300"/>
        </w:trPr>
        <w:tc>
          <w:tcPr>
            <w:tcW w:w="1544" w:type="pct"/>
            <w:vAlign w:val="center"/>
          </w:tcPr>
          <w:p w14:paraId="6E86129E" w14:textId="19313B35" w:rsidR="008A1B0B" w:rsidRPr="004F67D3" w:rsidRDefault="00FC4CCC" w:rsidP="6FB7E547">
            <w:pPr>
              <w:rPr>
                <w:rFonts w:cs="Arial"/>
                <w:i/>
                <w:iCs/>
                <w:sz w:val="20"/>
                <w:szCs w:val="20"/>
              </w:rPr>
            </w:pPr>
            <w:r w:rsidRPr="00FC4CCC">
              <w:rPr>
                <w:rFonts w:cs="Arial"/>
                <w:i/>
                <w:iCs/>
                <w:sz w:val="20"/>
                <w:szCs w:val="20"/>
              </w:rPr>
              <w:t>Cassytha pomiformis</w:t>
            </w:r>
          </w:p>
        </w:tc>
        <w:tc>
          <w:tcPr>
            <w:tcW w:w="1126" w:type="pct"/>
            <w:vAlign w:val="center"/>
          </w:tcPr>
          <w:p w14:paraId="28852253" w14:textId="25612ED5" w:rsidR="008A1B0B" w:rsidRDefault="00B45784" w:rsidP="6FB7E547">
            <w:pPr>
              <w:rPr>
                <w:rFonts w:cs="Arial"/>
                <w:sz w:val="20"/>
                <w:szCs w:val="20"/>
              </w:rPr>
            </w:pPr>
            <w:r>
              <w:rPr>
                <w:rFonts w:cs="Arial"/>
                <w:sz w:val="20"/>
                <w:szCs w:val="20"/>
              </w:rPr>
              <w:t>Nanda Reserve</w:t>
            </w:r>
            <w:r w:rsidR="00E37D7B">
              <w:rPr>
                <w:rFonts w:cs="Arial"/>
                <w:sz w:val="20"/>
                <w:szCs w:val="20"/>
              </w:rPr>
              <w:t>,</w:t>
            </w:r>
            <w:r w:rsidR="00284E65">
              <w:rPr>
                <w:rFonts w:cs="Arial"/>
                <w:sz w:val="20"/>
                <w:szCs w:val="20"/>
              </w:rPr>
              <w:t xml:space="preserve"> FL8</w:t>
            </w:r>
            <w:r w:rsidR="009D276F">
              <w:rPr>
                <w:rFonts w:cs="Arial"/>
                <w:sz w:val="20"/>
                <w:szCs w:val="20"/>
              </w:rPr>
              <w:t xml:space="preserve"> | Kalbarri National Park, Emu Track</w:t>
            </w:r>
          </w:p>
        </w:tc>
        <w:tc>
          <w:tcPr>
            <w:tcW w:w="1036" w:type="pct"/>
            <w:vAlign w:val="center"/>
          </w:tcPr>
          <w:p w14:paraId="1682856C" w14:textId="0C580229" w:rsidR="008A1B0B" w:rsidRDefault="00B45784" w:rsidP="6FB7E547">
            <w:pPr>
              <w:rPr>
                <w:rFonts w:cs="Arial"/>
                <w:sz w:val="20"/>
                <w:szCs w:val="20"/>
              </w:rPr>
            </w:pPr>
            <w:r>
              <w:rPr>
                <w:rFonts w:cs="Arial"/>
                <w:sz w:val="20"/>
                <w:szCs w:val="20"/>
              </w:rPr>
              <w:t>&gt;10 km</w:t>
            </w:r>
          </w:p>
        </w:tc>
        <w:tc>
          <w:tcPr>
            <w:tcW w:w="1294" w:type="pct"/>
          </w:tcPr>
          <w:p w14:paraId="28454DB6" w14:textId="4F14200E" w:rsidR="008A1B0B" w:rsidRPr="000509A0" w:rsidRDefault="009D276F" w:rsidP="6FB7E547">
            <w:pPr>
              <w:rPr>
                <w:rFonts w:cs="Arial"/>
                <w:sz w:val="20"/>
                <w:szCs w:val="20"/>
              </w:rPr>
            </w:pPr>
            <w:r w:rsidRPr="000509A0">
              <w:rPr>
                <w:rFonts w:cs="Arial"/>
                <w:sz w:val="20"/>
                <w:szCs w:val="20"/>
              </w:rPr>
              <w:t>New record for northern part of Reserve</w:t>
            </w:r>
            <w:r>
              <w:rPr>
                <w:rFonts w:cs="Arial"/>
                <w:sz w:val="20"/>
                <w:szCs w:val="20"/>
              </w:rPr>
              <w:t xml:space="preserve"> | Gap fill in NP</w:t>
            </w:r>
          </w:p>
        </w:tc>
      </w:tr>
      <w:tr w:rsidR="00D378C8" w14:paraId="1EA371D3" w14:textId="77777777" w:rsidTr="00C110B1">
        <w:trPr>
          <w:trHeight w:val="300"/>
        </w:trPr>
        <w:tc>
          <w:tcPr>
            <w:tcW w:w="1544" w:type="pct"/>
            <w:vAlign w:val="center"/>
          </w:tcPr>
          <w:p w14:paraId="78F8138B" w14:textId="48131FFD" w:rsidR="00D378C8" w:rsidRPr="00FC4CCC" w:rsidRDefault="00BC0D2A" w:rsidP="6FB7E547">
            <w:pPr>
              <w:rPr>
                <w:rFonts w:cs="Arial"/>
                <w:i/>
                <w:iCs/>
                <w:sz w:val="20"/>
                <w:szCs w:val="20"/>
              </w:rPr>
            </w:pPr>
            <w:r w:rsidRPr="00BC0D2A">
              <w:rPr>
                <w:rFonts w:cs="Arial"/>
                <w:i/>
                <w:iCs/>
                <w:sz w:val="20"/>
                <w:szCs w:val="20"/>
              </w:rPr>
              <w:t xml:space="preserve">Cheilanthes sieberi </w:t>
            </w:r>
            <w:r w:rsidRPr="00F26D8A">
              <w:rPr>
                <w:rFonts w:cs="Arial"/>
                <w:sz w:val="20"/>
                <w:szCs w:val="20"/>
              </w:rPr>
              <w:t>subsp.</w:t>
            </w:r>
            <w:r w:rsidRPr="00BC0D2A">
              <w:rPr>
                <w:rFonts w:cs="Arial"/>
                <w:i/>
                <w:iCs/>
                <w:sz w:val="20"/>
                <w:szCs w:val="20"/>
              </w:rPr>
              <w:t xml:space="preserve"> sieberi</w:t>
            </w:r>
          </w:p>
        </w:tc>
        <w:tc>
          <w:tcPr>
            <w:tcW w:w="1126" w:type="pct"/>
            <w:vAlign w:val="center"/>
          </w:tcPr>
          <w:p w14:paraId="6012B840" w14:textId="527553D6" w:rsidR="00D378C8" w:rsidRDefault="00BC0D2A" w:rsidP="6FB7E547">
            <w:pPr>
              <w:rPr>
                <w:rFonts w:cs="Arial"/>
                <w:sz w:val="20"/>
                <w:szCs w:val="20"/>
              </w:rPr>
            </w:pPr>
            <w:r>
              <w:rPr>
                <w:rFonts w:cs="Arial"/>
                <w:sz w:val="20"/>
                <w:szCs w:val="20"/>
              </w:rPr>
              <w:t>Kalbarri National Park, Little Z Track</w:t>
            </w:r>
          </w:p>
        </w:tc>
        <w:tc>
          <w:tcPr>
            <w:tcW w:w="1036" w:type="pct"/>
            <w:vAlign w:val="center"/>
          </w:tcPr>
          <w:p w14:paraId="49336543" w14:textId="52383711" w:rsidR="00D378C8" w:rsidRDefault="00721438" w:rsidP="6FB7E547">
            <w:pPr>
              <w:rPr>
                <w:rFonts w:cs="Arial"/>
                <w:sz w:val="20"/>
                <w:szCs w:val="20"/>
              </w:rPr>
            </w:pPr>
            <w:r>
              <w:rPr>
                <w:rFonts w:cs="Arial"/>
                <w:sz w:val="20"/>
                <w:szCs w:val="20"/>
              </w:rPr>
              <w:t>&gt;10 km</w:t>
            </w:r>
          </w:p>
        </w:tc>
        <w:tc>
          <w:tcPr>
            <w:tcW w:w="1294" w:type="pct"/>
          </w:tcPr>
          <w:p w14:paraId="53C09866" w14:textId="6DC388C2" w:rsidR="00D378C8" w:rsidRPr="000509A0" w:rsidRDefault="00001100" w:rsidP="6FB7E547">
            <w:pPr>
              <w:rPr>
                <w:rFonts w:cs="Arial"/>
                <w:sz w:val="20"/>
                <w:szCs w:val="20"/>
              </w:rPr>
            </w:pPr>
            <w:r>
              <w:rPr>
                <w:rFonts w:cs="Arial"/>
                <w:sz w:val="20"/>
                <w:szCs w:val="20"/>
              </w:rPr>
              <w:t>Significant gap fill</w:t>
            </w:r>
          </w:p>
        </w:tc>
      </w:tr>
      <w:tr w:rsidR="00001100" w14:paraId="1CF6DE27" w14:textId="77777777" w:rsidTr="00C110B1">
        <w:trPr>
          <w:trHeight w:val="300"/>
        </w:trPr>
        <w:tc>
          <w:tcPr>
            <w:tcW w:w="1544" w:type="pct"/>
            <w:vAlign w:val="center"/>
          </w:tcPr>
          <w:p w14:paraId="2A7F530D" w14:textId="7603766D" w:rsidR="00001100" w:rsidRPr="00BC0D2A" w:rsidRDefault="000C5291" w:rsidP="6FB7E547">
            <w:pPr>
              <w:rPr>
                <w:rFonts w:cs="Arial"/>
                <w:i/>
                <w:iCs/>
                <w:sz w:val="20"/>
                <w:szCs w:val="20"/>
              </w:rPr>
            </w:pPr>
            <w:r w:rsidRPr="000C5291">
              <w:rPr>
                <w:rFonts w:cs="Arial"/>
                <w:i/>
                <w:iCs/>
                <w:sz w:val="20"/>
                <w:szCs w:val="20"/>
              </w:rPr>
              <w:t xml:space="preserve">Conospermum stoechadis </w:t>
            </w:r>
            <w:r w:rsidRPr="002D5608">
              <w:rPr>
                <w:rFonts w:cs="Arial"/>
                <w:sz w:val="20"/>
                <w:szCs w:val="20"/>
              </w:rPr>
              <w:t>subsp.</w:t>
            </w:r>
            <w:r w:rsidRPr="000C5291">
              <w:rPr>
                <w:rFonts w:cs="Arial"/>
                <w:i/>
                <w:iCs/>
                <w:sz w:val="20"/>
                <w:szCs w:val="20"/>
              </w:rPr>
              <w:t xml:space="preserve"> stoechadis</w:t>
            </w:r>
          </w:p>
        </w:tc>
        <w:tc>
          <w:tcPr>
            <w:tcW w:w="1126" w:type="pct"/>
            <w:vAlign w:val="center"/>
          </w:tcPr>
          <w:p w14:paraId="71A1EDF0" w14:textId="3359FF5C" w:rsidR="00001100" w:rsidRDefault="003A5E8A" w:rsidP="6FB7E547">
            <w:pPr>
              <w:rPr>
                <w:rFonts w:cs="Arial"/>
                <w:sz w:val="20"/>
                <w:szCs w:val="20"/>
              </w:rPr>
            </w:pPr>
            <w:r>
              <w:rPr>
                <w:rFonts w:cs="Arial"/>
                <w:sz w:val="20"/>
                <w:szCs w:val="20"/>
              </w:rPr>
              <w:t>Kalbarri National Park, Junga Track</w:t>
            </w:r>
          </w:p>
        </w:tc>
        <w:tc>
          <w:tcPr>
            <w:tcW w:w="1036" w:type="pct"/>
            <w:vAlign w:val="center"/>
          </w:tcPr>
          <w:p w14:paraId="6C3216AE" w14:textId="6DC85805" w:rsidR="00001100" w:rsidRDefault="003B48D4" w:rsidP="6FB7E547">
            <w:pPr>
              <w:rPr>
                <w:rFonts w:cs="Arial"/>
                <w:sz w:val="20"/>
                <w:szCs w:val="20"/>
              </w:rPr>
            </w:pPr>
            <w:r>
              <w:rPr>
                <w:rFonts w:cs="Arial"/>
                <w:sz w:val="20"/>
                <w:szCs w:val="20"/>
              </w:rPr>
              <w:t>&gt;10 km</w:t>
            </w:r>
          </w:p>
        </w:tc>
        <w:tc>
          <w:tcPr>
            <w:tcW w:w="1294" w:type="pct"/>
          </w:tcPr>
          <w:p w14:paraId="589D1336" w14:textId="7E959CE7" w:rsidR="00001100" w:rsidRDefault="00F93CD9" w:rsidP="6FB7E547">
            <w:pPr>
              <w:rPr>
                <w:rFonts w:cs="Arial"/>
                <w:sz w:val="20"/>
                <w:szCs w:val="20"/>
              </w:rPr>
            </w:pPr>
            <w:r>
              <w:rPr>
                <w:rFonts w:cs="Arial"/>
                <w:sz w:val="20"/>
                <w:szCs w:val="20"/>
              </w:rPr>
              <w:t>New record for so</w:t>
            </w:r>
            <w:r w:rsidR="002525BF">
              <w:rPr>
                <w:rFonts w:cs="Arial"/>
                <w:sz w:val="20"/>
                <w:szCs w:val="20"/>
              </w:rPr>
              <w:t xml:space="preserve">uthern part of </w:t>
            </w:r>
            <w:r w:rsidR="00B204C3">
              <w:rPr>
                <w:rFonts w:cs="Arial"/>
                <w:sz w:val="20"/>
                <w:szCs w:val="20"/>
              </w:rPr>
              <w:t>NP</w:t>
            </w:r>
            <w:r w:rsidR="006E6655">
              <w:rPr>
                <w:rFonts w:cs="Arial"/>
                <w:sz w:val="20"/>
                <w:szCs w:val="20"/>
              </w:rPr>
              <w:t xml:space="preserve"> &amp; gap fill</w:t>
            </w:r>
          </w:p>
        </w:tc>
      </w:tr>
      <w:tr w:rsidR="005C2F71" w14:paraId="73270A73" w14:textId="77777777" w:rsidTr="00C110B1">
        <w:trPr>
          <w:trHeight w:val="300"/>
        </w:trPr>
        <w:tc>
          <w:tcPr>
            <w:tcW w:w="1544" w:type="pct"/>
            <w:vAlign w:val="center"/>
          </w:tcPr>
          <w:p w14:paraId="7B49D0F9" w14:textId="10A839D9" w:rsidR="005C2F71" w:rsidRPr="00E3586C" w:rsidRDefault="000C1369" w:rsidP="6FB7E547">
            <w:pPr>
              <w:rPr>
                <w:rFonts w:cs="Arial"/>
                <w:i/>
                <w:iCs/>
                <w:sz w:val="20"/>
                <w:szCs w:val="20"/>
              </w:rPr>
            </w:pPr>
            <w:r w:rsidRPr="000C1369">
              <w:rPr>
                <w:rFonts w:cs="Arial"/>
                <w:i/>
                <w:iCs/>
                <w:sz w:val="20"/>
                <w:szCs w:val="20"/>
              </w:rPr>
              <w:t>Disphyma</w:t>
            </w:r>
            <w:r>
              <w:rPr>
                <w:rFonts w:cs="Arial"/>
                <w:i/>
                <w:iCs/>
                <w:sz w:val="20"/>
                <w:szCs w:val="20"/>
              </w:rPr>
              <w:t xml:space="preserve"> </w:t>
            </w:r>
            <w:r w:rsidRPr="000C1369">
              <w:rPr>
                <w:rFonts w:cs="Arial"/>
                <w:i/>
                <w:iCs/>
                <w:sz w:val="20"/>
                <w:szCs w:val="20"/>
              </w:rPr>
              <w:t xml:space="preserve">crassifolium </w:t>
            </w:r>
            <w:r w:rsidRPr="000C1369">
              <w:rPr>
                <w:rFonts w:cs="Arial"/>
                <w:sz w:val="20"/>
                <w:szCs w:val="20"/>
              </w:rPr>
              <w:t>subsp.</w:t>
            </w:r>
            <w:r w:rsidRPr="000C1369">
              <w:rPr>
                <w:rFonts w:cs="Arial"/>
                <w:i/>
                <w:iCs/>
                <w:sz w:val="20"/>
                <w:szCs w:val="20"/>
              </w:rPr>
              <w:t xml:space="preserve"> clavellatum</w:t>
            </w:r>
          </w:p>
        </w:tc>
        <w:tc>
          <w:tcPr>
            <w:tcW w:w="1126" w:type="pct"/>
            <w:vAlign w:val="center"/>
          </w:tcPr>
          <w:p w14:paraId="59E2DE43" w14:textId="6602BD9B" w:rsidR="005C2F71" w:rsidRDefault="00810C3B" w:rsidP="6FB7E547">
            <w:pPr>
              <w:rPr>
                <w:rFonts w:cs="Arial"/>
                <w:sz w:val="20"/>
                <w:szCs w:val="20"/>
              </w:rPr>
            </w:pPr>
            <w:r w:rsidRPr="00736F38">
              <w:rPr>
                <w:rFonts w:cs="Arial"/>
                <w:sz w:val="20"/>
                <w:szCs w:val="20"/>
              </w:rPr>
              <w:t>Kalbarri National Park</w:t>
            </w:r>
            <w:r w:rsidR="00E840CB" w:rsidRPr="00736F38">
              <w:rPr>
                <w:rFonts w:cs="Arial"/>
                <w:sz w:val="20"/>
                <w:szCs w:val="20"/>
              </w:rPr>
              <w:t>,</w:t>
            </w:r>
            <w:r w:rsidR="00E840CB">
              <w:rPr>
                <w:rFonts w:cs="Arial"/>
                <w:sz w:val="20"/>
                <w:szCs w:val="20"/>
              </w:rPr>
              <w:t xml:space="preserve"> </w:t>
            </w:r>
            <w:r w:rsidR="00B33656">
              <w:rPr>
                <w:rFonts w:cs="Arial"/>
                <w:sz w:val="20"/>
                <w:szCs w:val="20"/>
              </w:rPr>
              <w:t>Red Bluff Beach gully</w:t>
            </w:r>
          </w:p>
        </w:tc>
        <w:tc>
          <w:tcPr>
            <w:tcW w:w="1036" w:type="pct"/>
            <w:vAlign w:val="center"/>
          </w:tcPr>
          <w:p w14:paraId="6F758947" w14:textId="28BECBAD" w:rsidR="005C2F71" w:rsidRPr="6FB7E547" w:rsidRDefault="00FE674E" w:rsidP="6FB7E547">
            <w:pPr>
              <w:rPr>
                <w:rFonts w:cs="Arial"/>
                <w:sz w:val="20"/>
                <w:szCs w:val="20"/>
              </w:rPr>
            </w:pPr>
            <w:r>
              <w:rPr>
                <w:rFonts w:cs="Arial"/>
                <w:sz w:val="20"/>
                <w:szCs w:val="20"/>
              </w:rPr>
              <w:t>8</w:t>
            </w:r>
            <w:r w:rsidR="00430513">
              <w:rPr>
                <w:rFonts w:cs="Arial"/>
                <w:sz w:val="20"/>
                <w:szCs w:val="20"/>
              </w:rPr>
              <w:t>0 km</w:t>
            </w:r>
          </w:p>
        </w:tc>
        <w:tc>
          <w:tcPr>
            <w:tcW w:w="1294" w:type="pct"/>
          </w:tcPr>
          <w:p w14:paraId="0B2059F0" w14:textId="46A12989" w:rsidR="005C2F71" w:rsidRDefault="00E44EA7" w:rsidP="6FB7E547">
            <w:pPr>
              <w:rPr>
                <w:rFonts w:cs="Arial"/>
                <w:sz w:val="20"/>
                <w:szCs w:val="20"/>
              </w:rPr>
            </w:pPr>
            <w:r>
              <w:rPr>
                <w:rFonts w:cs="Arial"/>
                <w:sz w:val="20"/>
                <w:szCs w:val="20"/>
              </w:rPr>
              <w:t>New record for</w:t>
            </w:r>
            <w:r w:rsidR="00810C3B">
              <w:rPr>
                <w:rFonts w:cs="Arial"/>
                <w:sz w:val="20"/>
                <w:szCs w:val="20"/>
              </w:rPr>
              <w:t xml:space="preserve"> </w:t>
            </w:r>
            <w:r w:rsidR="005314B8">
              <w:rPr>
                <w:rFonts w:cs="Arial"/>
                <w:sz w:val="20"/>
                <w:szCs w:val="20"/>
              </w:rPr>
              <w:t>NP</w:t>
            </w:r>
            <w:r w:rsidR="00AA35C7">
              <w:rPr>
                <w:rFonts w:cs="Arial"/>
                <w:sz w:val="20"/>
                <w:szCs w:val="20"/>
              </w:rPr>
              <w:t>; northern range extension</w:t>
            </w:r>
          </w:p>
        </w:tc>
      </w:tr>
      <w:tr w:rsidR="00C461CD" w14:paraId="0987DA38" w14:textId="77777777" w:rsidTr="00C110B1">
        <w:trPr>
          <w:trHeight w:val="300"/>
        </w:trPr>
        <w:tc>
          <w:tcPr>
            <w:tcW w:w="1544" w:type="pct"/>
            <w:vAlign w:val="center"/>
          </w:tcPr>
          <w:p w14:paraId="348A6AFF" w14:textId="0FFA867B" w:rsidR="00C461CD" w:rsidRPr="00E3586C" w:rsidRDefault="00252AFF" w:rsidP="6FB7E547">
            <w:pPr>
              <w:rPr>
                <w:rFonts w:cs="Arial"/>
                <w:i/>
                <w:iCs/>
                <w:sz w:val="20"/>
                <w:szCs w:val="20"/>
              </w:rPr>
            </w:pPr>
            <w:r w:rsidRPr="00252AFF">
              <w:rPr>
                <w:rFonts w:cs="Arial"/>
                <w:i/>
                <w:iCs/>
                <w:sz w:val="20"/>
                <w:szCs w:val="20"/>
              </w:rPr>
              <w:t>Drosera</w:t>
            </w:r>
            <w:r>
              <w:rPr>
                <w:rFonts w:cs="Arial"/>
                <w:i/>
                <w:iCs/>
                <w:sz w:val="20"/>
                <w:szCs w:val="20"/>
              </w:rPr>
              <w:t xml:space="preserve"> </w:t>
            </w:r>
            <w:r w:rsidRPr="00252AFF">
              <w:rPr>
                <w:rFonts w:cs="Arial"/>
                <w:i/>
                <w:iCs/>
                <w:sz w:val="20"/>
                <w:szCs w:val="20"/>
              </w:rPr>
              <w:t>omissa</w:t>
            </w:r>
          </w:p>
        </w:tc>
        <w:tc>
          <w:tcPr>
            <w:tcW w:w="1126" w:type="pct"/>
            <w:vAlign w:val="center"/>
          </w:tcPr>
          <w:p w14:paraId="3D37934D" w14:textId="51C9E81A" w:rsidR="00C461CD" w:rsidRDefault="008437CA" w:rsidP="6FB7E547">
            <w:pPr>
              <w:rPr>
                <w:rFonts w:cs="Arial"/>
                <w:sz w:val="20"/>
                <w:szCs w:val="20"/>
              </w:rPr>
            </w:pPr>
            <w:r>
              <w:rPr>
                <w:rFonts w:cs="Arial"/>
                <w:sz w:val="20"/>
                <w:szCs w:val="20"/>
              </w:rPr>
              <w:t>Nanda Reserve</w:t>
            </w:r>
            <w:r w:rsidR="00E37D7B">
              <w:rPr>
                <w:rFonts w:cs="Arial"/>
                <w:sz w:val="20"/>
                <w:szCs w:val="20"/>
              </w:rPr>
              <w:t>,</w:t>
            </w:r>
            <w:r>
              <w:rPr>
                <w:rFonts w:cs="Arial"/>
                <w:sz w:val="20"/>
                <w:szCs w:val="20"/>
              </w:rPr>
              <w:t xml:space="preserve"> FL8</w:t>
            </w:r>
          </w:p>
        </w:tc>
        <w:tc>
          <w:tcPr>
            <w:tcW w:w="1036" w:type="pct"/>
            <w:vAlign w:val="center"/>
          </w:tcPr>
          <w:p w14:paraId="181AC293" w14:textId="5457C7EA" w:rsidR="00C461CD" w:rsidRPr="6FB7E547" w:rsidRDefault="00417E83" w:rsidP="6FB7E547">
            <w:pPr>
              <w:rPr>
                <w:rFonts w:cs="Arial"/>
                <w:sz w:val="20"/>
                <w:szCs w:val="20"/>
              </w:rPr>
            </w:pPr>
            <w:r>
              <w:rPr>
                <w:rFonts w:cs="Arial"/>
                <w:sz w:val="20"/>
                <w:szCs w:val="20"/>
              </w:rPr>
              <w:t>60</w:t>
            </w:r>
            <w:r w:rsidR="006257C7">
              <w:rPr>
                <w:rFonts w:cs="Arial"/>
                <w:sz w:val="20"/>
                <w:szCs w:val="20"/>
              </w:rPr>
              <w:t xml:space="preserve"> km</w:t>
            </w:r>
          </w:p>
        </w:tc>
        <w:tc>
          <w:tcPr>
            <w:tcW w:w="1294" w:type="pct"/>
          </w:tcPr>
          <w:p w14:paraId="55A72D76" w14:textId="375D24D2" w:rsidR="00C461CD" w:rsidRDefault="00161779" w:rsidP="6FB7E547">
            <w:pPr>
              <w:rPr>
                <w:rFonts w:cs="Arial"/>
                <w:sz w:val="20"/>
                <w:szCs w:val="20"/>
              </w:rPr>
            </w:pPr>
            <w:r>
              <w:rPr>
                <w:rFonts w:cs="Arial"/>
                <w:sz w:val="20"/>
                <w:szCs w:val="20"/>
              </w:rPr>
              <w:t>Northern range extension</w:t>
            </w:r>
            <w:r w:rsidR="008C335F">
              <w:rPr>
                <w:rFonts w:cs="Arial"/>
                <w:sz w:val="20"/>
                <w:szCs w:val="20"/>
              </w:rPr>
              <w:t xml:space="preserve">; </w:t>
            </w:r>
            <w:r w:rsidR="00EF403B">
              <w:rPr>
                <w:rFonts w:cs="Arial"/>
                <w:sz w:val="20"/>
                <w:szCs w:val="20"/>
              </w:rPr>
              <w:t>new record for Reserve</w:t>
            </w:r>
          </w:p>
        </w:tc>
      </w:tr>
      <w:tr w:rsidR="00866204" w14:paraId="11658D38" w14:textId="77777777" w:rsidTr="00C110B1">
        <w:trPr>
          <w:trHeight w:val="300"/>
        </w:trPr>
        <w:tc>
          <w:tcPr>
            <w:tcW w:w="1544" w:type="pct"/>
            <w:vAlign w:val="center"/>
          </w:tcPr>
          <w:p w14:paraId="34DCC91C" w14:textId="1FA53547" w:rsidR="00866204" w:rsidRPr="00252AFF" w:rsidRDefault="00F47170" w:rsidP="6FB7E547">
            <w:pPr>
              <w:rPr>
                <w:rFonts w:cs="Arial"/>
                <w:i/>
                <w:iCs/>
                <w:sz w:val="20"/>
                <w:szCs w:val="20"/>
              </w:rPr>
            </w:pPr>
            <w:r w:rsidRPr="00F47170">
              <w:rPr>
                <w:rFonts w:cs="Arial"/>
                <w:i/>
                <w:iCs/>
                <w:sz w:val="20"/>
                <w:szCs w:val="20"/>
              </w:rPr>
              <w:t>Elatine macrocalyx</w:t>
            </w:r>
          </w:p>
        </w:tc>
        <w:tc>
          <w:tcPr>
            <w:tcW w:w="1126" w:type="pct"/>
            <w:vAlign w:val="center"/>
          </w:tcPr>
          <w:p w14:paraId="151C00E7" w14:textId="01AC5B08" w:rsidR="00866204" w:rsidRDefault="00196D5B" w:rsidP="6FB7E547">
            <w:pPr>
              <w:rPr>
                <w:rFonts w:cs="Arial"/>
                <w:sz w:val="20"/>
                <w:szCs w:val="20"/>
              </w:rPr>
            </w:pPr>
            <w:r>
              <w:rPr>
                <w:rFonts w:cs="Arial"/>
                <w:sz w:val="20"/>
                <w:szCs w:val="20"/>
              </w:rPr>
              <w:t>Kalbarri National Park, Emu Track</w:t>
            </w:r>
          </w:p>
        </w:tc>
        <w:tc>
          <w:tcPr>
            <w:tcW w:w="1036" w:type="pct"/>
            <w:vAlign w:val="center"/>
          </w:tcPr>
          <w:p w14:paraId="6E5B6D90" w14:textId="67AACDD4" w:rsidR="00866204" w:rsidRDefault="00866204" w:rsidP="6FB7E547">
            <w:pPr>
              <w:rPr>
                <w:rFonts w:cs="Arial"/>
                <w:sz w:val="20"/>
                <w:szCs w:val="20"/>
              </w:rPr>
            </w:pPr>
            <w:r>
              <w:rPr>
                <w:rFonts w:cs="Arial"/>
                <w:sz w:val="20"/>
                <w:szCs w:val="20"/>
              </w:rPr>
              <w:t>&gt;300 km</w:t>
            </w:r>
          </w:p>
        </w:tc>
        <w:tc>
          <w:tcPr>
            <w:tcW w:w="1294" w:type="pct"/>
          </w:tcPr>
          <w:p w14:paraId="448730BD" w14:textId="3CFAB345" w:rsidR="00866204" w:rsidRDefault="00641488" w:rsidP="6FB7E547">
            <w:pPr>
              <w:rPr>
                <w:rFonts w:cs="Arial"/>
                <w:sz w:val="20"/>
                <w:szCs w:val="20"/>
              </w:rPr>
            </w:pPr>
            <w:r w:rsidRPr="00641488">
              <w:rPr>
                <w:rFonts w:cs="Arial"/>
                <w:sz w:val="20"/>
                <w:szCs w:val="20"/>
              </w:rPr>
              <w:t xml:space="preserve">Significant </w:t>
            </w:r>
            <w:r w:rsidR="0037290A">
              <w:rPr>
                <w:rFonts w:cs="Arial"/>
                <w:sz w:val="20"/>
                <w:szCs w:val="20"/>
              </w:rPr>
              <w:t xml:space="preserve">northern and western </w:t>
            </w:r>
            <w:r w:rsidRPr="00641488">
              <w:rPr>
                <w:rFonts w:cs="Arial"/>
                <w:sz w:val="20"/>
                <w:szCs w:val="20"/>
              </w:rPr>
              <w:t>range extension</w:t>
            </w:r>
            <w:r>
              <w:rPr>
                <w:rFonts w:cs="Arial"/>
                <w:sz w:val="20"/>
                <w:szCs w:val="20"/>
              </w:rPr>
              <w:t xml:space="preserve">; </w:t>
            </w:r>
            <w:r w:rsidRPr="00641488">
              <w:rPr>
                <w:rFonts w:cs="Arial"/>
                <w:sz w:val="20"/>
                <w:szCs w:val="20"/>
              </w:rPr>
              <w:t>new record for NP and IBRA region</w:t>
            </w:r>
            <w:r w:rsidR="002E5E47">
              <w:rPr>
                <w:rFonts w:cs="Arial"/>
                <w:sz w:val="20"/>
                <w:szCs w:val="20"/>
              </w:rPr>
              <w:t xml:space="preserve"> (Figure </w:t>
            </w:r>
            <w:r w:rsidR="00642438">
              <w:rPr>
                <w:rFonts w:cs="Arial"/>
                <w:sz w:val="20"/>
                <w:szCs w:val="20"/>
              </w:rPr>
              <w:t>3</w:t>
            </w:r>
            <w:r w:rsidR="002E5E47">
              <w:rPr>
                <w:rFonts w:cs="Arial"/>
                <w:sz w:val="20"/>
                <w:szCs w:val="20"/>
              </w:rPr>
              <w:t>)</w:t>
            </w:r>
          </w:p>
        </w:tc>
      </w:tr>
      <w:tr w:rsidR="0035371D" w14:paraId="7EB3D420" w14:textId="77777777" w:rsidTr="00C110B1">
        <w:trPr>
          <w:trHeight w:val="300"/>
        </w:trPr>
        <w:tc>
          <w:tcPr>
            <w:tcW w:w="1544" w:type="pct"/>
            <w:vAlign w:val="center"/>
          </w:tcPr>
          <w:p w14:paraId="1FE2A7AB" w14:textId="6503BE34" w:rsidR="0035371D" w:rsidRPr="00252AFF" w:rsidRDefault="006E4357" w:rsidP="6FB7E547">
            <w:pPr>
              <w:rPr>
                <w:rFonts w:cs="Arial"/>
                <w:i/>
                <w:iCs/>
                <w:sz w:val="20"/>
                <w:szCs w:val="20"/>
              </w:rPr>
            </w:pPr>
            <w:r w:rsidRPr="006E4357">
              <w:rPr>
                <w:rFonts w:cs="Arial"/>
                <w:i/>
                <w:iCs/>
                <w:sz w:val="20"/>
                <w:szCs w:val="20"/>
              </w:rPr>
              <w:t>Eucalyptus eudesmioides</w:t>
            </w:r>
          </w:p>
        </w:tc>
        <w:tc>
          <w:tcPr>
            <w:tcW w:w="1126" w:type="pct"/>
            <w:vAlign w:val="center"/>
          </w:tcPr>
          <w:p w14:paraId="55470D35" w14:textId="2C05B4FE" w:rsidR="0035371D" w:rsidRDefault="00B07AEC" w:rsidP="6FB7E547">
            <w:pPr>
              <w:rPr>
                <w:rFonts w:cs="Arial"/>
                <w:sz w:val="20"/>
                <w:szCs w:val="20"/>
              </w:rPr>
            </w:pPr>
            <w:r>
              <w:rPr>
                <w:rFonts w:cs="Arial"/>
                <w:sz w:val="20"/>
                <w:szCs w:val="20"/>
              </w:rPr>
              <w:t>Nanda Reserve, FL9</w:t>
            </w:r>
          </w:p>
        </w:tc>
        <w:tc>
          <w:tcPr>
            <w:tcW w:w="1036" w:type="pct"/>
            <w:vAlign w:val="center"/>
          </w:tcPr>
          <w:p w14:paraId="21D28C0A" w14:textId="17990A53" w:rsidR="0035371D" w:rsidRDefault="00B07AEC" w:rsidP="6FB7E547">
            <w:pPr>
              <w:rPr>
                <w:rFonts w:cs="Arial"/>
                <w:sz w:val="20"/>
                <w:szCs w:val="20"/>
              </w:rPr>
            </w:pPr>
            <w:r>
              <w:rPr>
                <w:rFonts w:cs="Arial"/>
                <w:sz w:val="20"/>
                <w:szCs w:val="20"/>
              </w:rPr>
              <w:t>10 km</w:t>
            </w:r>
          </w:p>
        </w:tc>
        <w:tc>
          <w:tcPr>
            <w:tcW w:w="1294" w:type="pct"/>
          </w:tcPr>
          <w:p w14:paraId="255310AF" w14:textId="19285EA8" w:rsidR="0035371D" w:rsidRDefault="00866204" w:rsidP="6FB7E547">
            <w:pPr>
              <w:rPr>
                <w:rFonts w:cs="Arial"/>
                <w:sz w:val="20"/>
                <w:szCs w:val="20"/>
              </w:rPr>
            </w:pPr>
            <w:r w:rsidRPr="00866204">
              <w:rPr>
                <w:rFonts w:cs="Arial"/>
                <w:sz w:val="20"/>
                <w:szCs w:val="20"/>
              </w:rPr>
              <w:t>New record for northern part of Reserve;</w:t>
            </w:r>
            <w:r>
              <w:rPr>
                <w:rFonts w:cs="Arial"/>
                <w:sz w:val="20"/>
                <w:szCs w:val="20"/>
              </w:rPr>
              <w:t xml:space="preserve"> </w:t>
            </w:r>
            <w:r w:rsidRPr="00866204">
              <w:rPr>
                <w:rFonts w:cs="Arial"/>
                <w:sz w:val="20"/>
                <w:szCs w:val="20"/>
              </w:rPr>
              <w:t>significant gap fill</w:t>
            </w:r>
          </w:p>
        </w:tc>
      </w:tr>
      <w:tr w:rsidR="00F05257" w14:paraId="3516CA2F" w14:textId="77777777" w:rsidTr="00C110B1">
        <w:trPr>
          <w:trHeight w:val="300"/>
        </w:trPr>
        <w:tc>
          <w:tcPr>
            <w:tcW w:w="1544" w:type="pct"/>
            <w:vAlign w:val="center"/>
          </w:tcPr>
          <w:p w14:paraId="79A2159A" w14:textId="4148CF7D" w:rsidR="00F05257" w:rsidRPr="00252AFF" w:rsidRDefault="00BC2C48" w:rsidP="6FB7E547">
            <w:pPr>
              <w:rPr>
                <w:rFonts w:cs="Arial"/>
                <w:i/>
                <w:iCs/>
                <w:sz w:val="20"/>
                <w:szCs w:val="20"/>
              </w:rPr>
            </w:pPr>
            <w:r w:rsidRPr="00BC2C48">
              <w:rPr>
                <w:rFonts w:cs="Arial"/>
                <w:i/>
                <w:iCs/>
                <w:sz w:val="20"/>
                <w:szCs w:val="20"/>
              </w:rPr>
              <w:t>Gnephosis tenuissima</w:t>
            </w:r>
          </w:p>
        </w:tc>
        <w:tc>
          <w:tcPr>
            <w:tcW w:w="1126" w:type="pct"/>
            <w:vAlign w:val="center"/>
          </w:tcPr>
          <w:p w14:paraId="5A23B931" w14:textId="0F29ABD7" w:rsidR="00F05257" w:rsidRDefault="00BC2C48" w:rsidP="6FB7E547">
            <w:pPr>
              <w:rPr>
                <w:rFonts w:cs="Arial"/>
                <w:sz w:val="20"/>
                <w:szCs w:val="20"/>
              </w:rPr>
            </w:pPr>
            <w:r>
              <w:rPr>
                <w:rFonts w:cs="Arial"/>
                <w:sz w:val="20"/>
                <w:szCs w:val="20"/>
              </w:rPr>
              <w:t>Kalbarri National Park, Little Z Track</w:t>
            </w:r>
            <w:r w:rsidR="00677382">
              <w:rPr>
                <w:rFonts w:cs="Arial"/>
                <w:sz w:val="20"/>
                <w:szCs w:val="20"/>
              </w:rPr>
              <w:t xml:space="preserve"> | Nanda Reserve, FL8</w:t>
            </w:r>
          </w:p>
        </w:tc>
        <w:tc>
          <w:tcPr>
            <w:tcW w:w="1036" w:type="pct"/>
            <w:vAlign w:val="center"/>
          </w:tcPr>
          <w:p w14:paraId="27847D92" w14:textId="521B2596" w:rsidR="00F05257" w:rsidRDefault="006E1853" w:rsidP="6FB7E547">
            <w:pPr>
              <w:rPr>
                <w:rFonts w:cs="Arial"/>
                <w:sz w:val="20"/>
                <w:szCs w:val="20"/>
              </w:rPr>
            </w:pPr>
            <w:r>
              <w:rPr>
                <w:rFonts w:cs="Arial"/>
                <w:sz w:val="20"/>
                <w:szCs w:val="20"/>
              </w:rPr>
              <w:t>&gt;10 km</w:t>
            </w:r>
          </w:p>
        </w:tc>
        <w:tc>
          <w:tcPr>
            <w:tcW w:w="1294" w:type="pct"/>
          </w:tcPr>
          <w:p w14:paraId="20D20BAE" w14:textId="23B3488B" w:rsidR="00F05257" w:rsidRDefault="006E1853" w:rsidP="6FB7E547">
            <w:pPr>
              <w:rPr>
                <w:rFonts w:cs="Arial"/>
                <w:sz w:val="20"/>
                <w:szCs w:val="20"/>
              </w:rPr>
            </w:pPr>
            <w:r>
              <w:rPr>
                <w:rFonts w:cs="Arial"/>
                <w:sz w:val="20"/>
                <w:szCs w:val="20"/>
              </w:rPr>
              <w:t>Significant gap fill</w:t>
            </w:r>
          </w:p>
        </w:tc>
      </w:tr>
      <w:tr w:rsidR="00A92CD7" w14:paraId="58936EBA" w14:textId="77777777" w:rsidTr="00C110B1">
        <w:trPr>
          <w:trHeight w:val="300"/>
        </w:trPr>
        <w:tc>
          <w:tcPr>
            <w:tcW w:w="1544" w:type="pct"/>
            <w:vAlign w:val="center"/>
          </w:tcPr>
          <w:p w14:paraId="7D302CE9" w14:textId="4966B249" w:rsidR="00A92CD7" w:rsidRPr="00252AFF" w:rsidRDefault="000541D8" w:rsidP="6FB7E547">
            <w:pPr>
              <w:rPr>
                <w:rFonts w:cs="Arial"/>
                <w:i/>
                <w:iCs/>
                <w:sz w:val="20"/>
                <w:szCs w:val="20"/>
              </w:rPr>
            </w:pPr>
            <w:r w:rsidRPr="000541D8">
              <w:rPr>
                <w:rFonts w:cs="Arial"/>
                <w:i/>
                <w:iCs/>
                <w:sz w:val="20"/>
                <w:szCs w:val="20"/>
              </w:rPr>
              <w:t xml:space="preserve">Gonocarpus confertifolius </w:t>
            </w:r>
            <w:r w:rsidRPr="002D5608">
              <w:rPr>
                <w:rFonts w:cs="Arial"/>
                <w:sz w:val="20"/>
                <w:szCs w:val="20"/>
              </w:rPr>
              <w:t>var.</w:t>
            </w:r>
            <w:r w:rsidRPr="000541D8">
              <w:rPr>
                <w:rFonts w:cs="Arial"/>
                <w:i/>
                <w:iCs/>
                <w:sz w:val="20"/>
                <w:szCs w:val="20"/>
              </w:rPr>
              <w:t xml:space="preserve"> confertifolius</w:t>
            </w:r>
          </w:p>
        </w:tc>
        <w:tc>
          <w:tcPr>
            <w:tcW w:w="1126" w:type="pct"/>
            <w:vAlign w:val="center"/>
          </w:tcPr>
          <w:p w14:paraId="3C37F48F" w14:textId="1756589C" w:rsidR="00A92CD7" w:rsidRDefault="00E351DD" w:rsidP="6FB7E547">
            <w:pPr>
              <w:rPr>
                <w:rFonts w:cs="Arial"/>
                <w:sz w:val="20"/>
                <w:szCs w:val="20"/>
              </w:rPr>
            </w:pPr>
            <w:r>
              <w:rPr>
                <w:rFonts w:cs="Arial"/>
                <w:sz w:val="20"/>
                <w:szCs w:val="20"/>
              </w:rPr>
              <w:t>Eurar</w:t>
            </w:r>
            <w:r w:rsidR="00A029ED">
              <w:rPr>
                <w:rFonts w:cs="Arial"/>
                <w:sz w:val="20"/>
                <w:szCs w:val="20"/>
              </w:rPr>
              <w:t xml:space="preserve">dy Reserve, </w:t>
            </w:r>
            <w:r w:rsidR="008A60C5">
              <w:rPr>
                <w:rFonts w:cs="Arial"/>
                <w:sz w:val="20"/>
                <w:szCs w:val="20"/>
              </w:rPr>
              <w:t>e</w:t>
            </w:r>
            <w:r w:rsidR="00A029ED">
              <w:rPr>
                <w:rFonts w:cs="Arial"/>
                <w:sz w:val="20"/>
                <w:szCs w:val="20"/>
              </w:rPr>
              <w:t>aste</w:t>
            </w:r>
            <w:r w:rsidR="00DC6921">
              <w:rPr>
                <w:rFonts w:cs="Arial"/>
                <w:sz w:val="20"/>
                <w:szCs w:val="20"/>
              </w:rPr>
              <w:t>r</w:t>
            </w:r>
            <w:r w:rsidR="00A029ED">
              <w:rPr>
                <w:rFonts w:cs="Arial"/>
                <w:sz w:val="20"/>
                <w:szCs w:val="20"/>
              </w:rPr>
              <w:t>n block</w:t>
            </w:r>
            <w:r w:rsidR="00DC6921">
              <w:rPr>
                <w:rFonts w:cs="Arial"/>
                <w:sz w:val="20"/>
                <w:szCs w:val="20"/>
              </w:rPr>
              <w:t xml:space="preserve"> | Nanda</w:t>
            </w:r>
            <w:r w:rsidR="0024484D">
              <w:rPr>
                <w:rFonts w:cs="Arial"/>
                <w:sz w:val="20"/>
                <w:szCs w:val="20"/>
              </w:rPr>
              <w:t xml:space="preserve"> Reserve</w:t>
            </w:r>
            <w:r w:rsidR="00E37D7B">
              <w:rPr>
                <w:rFonts w:cs="Arial"/>
                <w:sz w:val="20"/>
                <w:szCs w:val="20"/>
              </w:rPr>
              <w:t>,</w:t>
            </w:r>
            <w:r w:rsidR="0024484D">
              <w:rPr>
                <w:rFonts w:cs="Arial"/>
                <w:sz w:val="20"/>
                <w:szCs w:val="20"/>
              </w:rPr>
              <w:t xml:space="preserve"> FL8</w:t>
            </w:r>
          </w:p>
        </w:tc>
        <w:tc>
          <w:tcPr>
            <w:tcW w:w="1036" w:type="pct"/>
            <w:vAlign w:val="center"/>
          </w:tcPr>
          <w:p w14:paraId="49ADECFD" w14:textId="34BB5171" w:rsidR="00A92CD7" w:rsidRDefault="00042F8E" w:rsidP="6FB7E547">
            <w:pPr>
              <w:rPr>
                <w:rFonts w:cs="Arial"/>
                <w:sz w:val="20"/>
                <w:szCs w:val="20"/>
              </w:rPr>
            </w:pPr>
            <w:r>
              <w:rPr>
                <w:rFonts w:cs="Arial"/>
                <w:sz w:val="20"/>
                <w:szCs w:val="20"/>
              </w:rPr>
              <w:t>30 km</w:t>
            </w:r>
          </w:p>
        </w:tc>
        <w:tc>
          <w:tcPr>
            <w:tcW w:w="1294" w:type="pct"/>
          </w:tcPr>
          <w:p w14:paraId="306973FD" w14:textId="49353255" w:rsidR="00A92CD7" w:rsidRDefault="0024484D" w:rsidP="6FB7E547">
            <w:pPr>
              <w:rPr>
                <w:rFonts w:cs="Arial"/>
                <w:sz w:val="20"/>
                <w:szCs w:val="20"/>
              </w:rPr>
            </w:pPr>
            <w:r>
              <w:rPr>
                <w:rFonts w:cs="Arial"/>
                <w:sz w:val="20"/>
                <w:szCs w:val="20"/>
              </w:rPr>
              <w:t xml:space="preserve">New record for </w:t>
            </w:r>
            <w:r w:rsidR="008A60C5">
              <w:rPr>
                <w:rFonts w:cs="Arial"/>
                <w:sz w:val="20"/>
                <w:szCs w:val="20"/>
              </w:rPr>
              <w:t xml:space="preserve">Reserves; </w:t>
            </w:r>
            <w:r w:rsidR="00A236BF">
              <w:rPr>
                <w:rFonts w:cs="Arial"/>
                <w:sz w:val="20"/>
                <w:szCs w:val="20"/>
              </w:rPr>
              <w:t xml:space="preserve">northern </w:t>
            </w:r>
            <w:r w:rsidR="008A60C5">
              <w:rPr>
                <w:rFonts w:cs="Arial"/>
                <w:sz w:val="20"/>
                <w:szCs w:val="20"/>
              </w:rPr>
              <w:t>range extension</w:t>
            </w:r>
          </w:p>
        </w:tc>
      </w:tr>
      <w:tr w:rsidR="00A64C16" w14:paraId="2E7A4E95" w14:textId="77777777" w:rsidTr="00C110B1">
        <w:trPr>
          <w:trHeight w:val="300"/>
        </w:trPr>
        <w:tc>
          <w:tcPr>
            <w:tcW w:w="1544" w:type="pct"/>
            <w:vAlign w:val="center"/>
          </w:tcPr>
          <w:p w14:paraId="1294A076" w14:textId="63C79EFB" w:rsidR="00A64C16" w:rsidRPr="00E3586C" w:rsidRDefault="00A64C16" w:rsidP="6FB7E547">
            <w:pPr>
              <w:rPr>
                <w:rFonts w:cs="Arial"/>
                <w:i/>
                <w:iCs/>
                <w:sz w:val="20"/>
                <w:szCs w:val="20"/>
              </w:rPr>
            </w:pPr>
            <w:r w:rsidRPr="00A64C16">
              <w:rPr>
                <w:rFonts w:cs="Arial"/>
                <w:i/>
                <w:iCs/>
                <w:sz w:val="20"/>
                <w:szCs w:val="20"/>
              </w:rPr>
              <w:t>Goodenia</w:t>
            </w:r>
            <w:r>
              <w:rPr>
                <w:rFonts w:cs="Arial"/>
                <w:i/>
                <w:iCs/>
                <w:sz w:val="20"/>
                <w:szCs w:val="20"/>
              </w:rPr>
              <w:t xml:space="preserve"> </w:t>
            </w:r>
            <w:r w:rsidRPr="00A64C16">
              <w:rPr>
                <w:rFonts w:cs="Arial"/>
                <w:i/>
                <w:iCs/>
                <w:sz w:val="20"/>
                <w:szCs w:val="20"/>
              </w:rPr>
              <w:t>occidentalis</w:t>
            </w:r>
          </w:p>
        </w:tc>
        <w:tc>
          <w:tcPr>
            <w:tcW w:w="1126" w:type="pct"/>
            <w:vAlign w:val="center"/>
          </w:tcPr>
          <w:p w14:paraId="6ADC7933" w14:textId="504EA2CA" w:rsidR="00A64C16" w:rsidRDefault="00BE2BDF" w:rsidP="6FB7E547">
            <w:pPr>
              <w:rPr>
                <w:rFonts w:cs="Arial"/>
                <w:sz w:val="20"/>
                <w:szCs w:val="20"/>
              </w:rPr>
            </w:pPr>
            <w:r w:rsidRPr="0831B839">
              <w:rPr>
                <w:rFonts w:cs="Arial"/>
                <w:sz w:val="20"/>
                <w:szCs w:val="20"/>
              </w:rPr>
              <w:t xml:space="preserve">Eurardy </w:t>
            </w:r>
            <w:r w:rsidR="00763B22" w:rsidRPr="0831B839">
              <w:rPr>
                <w:rFonts w:cs="Arial"/>
                <w:sz w:val="20"/>
                <w:szCs w:val="20"/>
              </w:rPr>
              <w:t>Reserve</w:t>
            </w:r>
            <w:r w:rsidR="004223F3">
              <w:rPr>
                <w:rFonts w:cs="Arial"/>
                <w:sz w:val="20"/>
                <w:szCs w:val="20"/>
              </w:rPr>
              <w:t xml:space="preserve">, </w:t>
            </w:r>
            <w:r w:rsidR="00293D7C">
              <w:rPr>
                <w:rFonts w:cs="Arial"/>
                <w:sz w:val="20"/>
                <w:szCs w:val="20"/>
              </w:rPr>
              <w:t>eastern block</w:t>
            </w:r>
          </w:p>
        </w:tc>
        <w:tc>
          <w:tcPr>
            <w:tcW w:w="1036" w:type="pct"/>
            <w:vAlign w:val="center"/>
          </w:tcPr>
          <w:p w14:paraId="27228B6C" w14:textId="77777777" w:rsidR="00A64C16" w:rsidRPr="6FB7E547" w:rsidRDefault="00A64C16" w:rsidP="6FB7E547">
            <w:pPr>
              <w:rPr>
                <w:rFonts w:cs="Arial"/>
                <w:sz w:val="20"/>
                <w:szCs w:val="20"/>
              </w:rPr>
            </w:pPr>
          </w:p>
        </w:tc>
        <w:tc>
          <w:tcPr>
            <w:tcW w:w="1294" w:type="pct"/>
          </w:tcPr>
          <w:p w14:paraId="734B654E" w14:textId="1D4EF7A7" w:rsidR="00A64C16" w:rsidRDefault="006D30C1" w:rsidP="6FB7E547">
            <w:pPr>
              <w:rPr>
                <w:rFonts w:cs="Arial"/>
                <w:sz w:val="20"/>
                <w:szCs w:val="20"/>
              </w:rPr>
            </w:pPr>
            <w:r>
              <w:rPr>
                <w:rFonts w:cs="Arial"/>
                <w:sz w:val="20"/>
                <w:szCs w:val="20"/>
              </w:rPr>
              <w:t>New record for</w:t>
            </w:r>
            <w:r w:rsidR="00BE2BDF">
              <w:rPr>
                <w:rFonts w:cs="Arial"/>
                <w:sz w:val="20"/>
                <w:szCs w:val="20"/>
              </w:rPr>
              <w:t xml:space="preserve"> Eurardy</w:t>
            </w:r>
          </w:p>
        </w:tc>
      </w:tr>
      <w:tr w:rsidR="00B66DC2" w14:paraId="3B592E15" w14:textId="77777777" w:rsidTr="00C110B1">
        <w:trPr>
          <w:trHeight w:val="300"/>
        </w:trPr>
        <w:tc>
          <w:tcPr>
            <w:tcW w:w="1544" w:type="pct"/>
            <w:vAlign w:val="center"/>
          </w:tcPr>
          <w:p w14:paraId="6D8289D8" w14:textId="7C2AEB1B" w:rsidR="00B66DC2" w:rsidRPr="00A64C16" w:rsidRDefault="00B66DC2" w:rsidP="6FB7E547">
            <w:pPr>
              <w:rPr>
                <w:rFonts w:cs="Arial"/>
                <w:i/>
                <w:iCs/>
                <w:sz w:val="20"/>
                <w:szCs w:val="20"/>
              </w:rPr>
            </w:pPr>
            <w:r w:rsidRPr="00B66DC2">
              <w:rPr>
                <w:rFonts w:cs="Arial"/>
                <w:i/>
                <w:iCs/>
                <w:sz w:val="20"/>
                <w:szCs w:val="20"/>
              </w:rPr>
              <w:t>Goodenia</w:t>
            </w:r>
            <w:r>
              <w:rPr>
                <w:rFonts w:cs="Arial"/>
                <w:i/>
                <w:iCs/>
                <w:sz w:val="20"/>
                <w:szCs w:val="20"/>
              </w:rPr>
              <w:t xml:space="preserve"> </w:t>
            </w:r>
            <w:r w:rsidRPr="00B66DC2">
              <w:rPr>
                <w:rFonts w:cs="Arial"/>
                <w:i/>
                <w:iCs/>
                <w:sz w:val="20"/>
                <w:szCs w:val="20"/>
              </w:rPr>
              <w:t>trichophylla</w:t>
            </w:r>
          </w:p>
        </w:tc>
        <w:tc>
          <w:tcPr>
            <w:tcW w:w="1126" w:type="pct"/>
            <w:vAlign w:val="center"/>
          </w:tcPr>
          <w:p w14:paraId="43EF143C" w14:textId="12208D00" w:rsidR="00B66DC2" w:rsidRDefault="00063D59" w:rsidP="6FB7E547">
            <w:pPr>
              <w:rPr>
                <w:rFonts w:cs="Arial"/>
                <w:sz w:val="20"/>
                <w:szCs w:val="20"/>
              </w:rPr>
            </w:pPr>
            <w:r w:rsidRPr="00356289">
              <w:rPr>
                <w:rFonts w:cs="Arial"/>
                <w:sz w:val="20"/>
                <w:szCs w:val="20"/>
              </w:rPr>
              <w:t>Kalbarri National Park</w:t>
            </w:r>
            <w:r w:rsidR="00C22BC7">
              <w:rPr>
                <w:rFonts w:cs="Arial"/>
                <w:sz w:val="20"/>
                <w:szCs w:val="20"/>
              </w:rPr>
              <w:t xml:space="preserve">, Goat </w:t>
            </w:r>
            <w:r w:rsidR="00262620">
              <w:rPr>
                <w:rFonts w:cs="Arial"/>
                <w:sz w:val="20"/>
                <w:szCs w:val="20"/>
              </w:rPr>
              <w:t>T</w:t>
            </w:r>
            <w:r w:rsidR="00C22BC7">
              <w:rPr>
                <w:rFonts w:cs="Arial"/>
                <w:sz w:val="20"/>
                <w:szCs w:val="20"/>
              </w:rPr>
              <w:t>rack</w:t>
            </w:r>
          </w:p>
        </w:tc>
        <w:tc>
          <w:tcPr>
            <w:tcW w:w="1036" w:type="pct"/>
            <w:vAlign w:val="center"/>
          </w:tcPr>
          <w:p w14:paraId="45E829DF" w14:textId="1106457D" w:rsidR="00B66DC2" w:rsidRPr="6FB7E547" w:rsidRDefault="00063D59" w:rsidP="6FB7E547">
            <w:pPr>
              <w:rPr>
                <w:rFonts w:cs="Arial"/>
                <w:sz w:val="20"/>
                <w:szCs w:val="20"/>
              </w:rPr>
            </w:pPr>
            <w:r>
              <w:rPr>
                <w:rFonts w:cs="Arial"/>
                <w:sz w:val="20"/>
                <w:szCs w:val="20"/>
              </w:rPr>
              <w:t>Approx. 70</w:t>
            </w:r>
            <w:r w:rsidR="006257C7">
              <w:rPr>
                <w:rFonts w:cs="Arial"/>
                <w:sz w:val="20"/>
                <w:szCs w:val="20"/>
              </w:rPr>
              <w:t xml:space="preserve"> km</w:t>
            </w:r>
          </w:p>
        </w:tc>
        <w:tc>
          <w:tcPr>
            <w:tcW w:w="1294" w:type="pct"/>
          </w:tcPr>
          <w:p w14:paraId="769B3550" w14:textId="5861C192" w:rsidR="00B66DC2" w:rsidRDefault="00E71C41" w:rsidP="6FB7E547">
            <w:pPr>
              <w:rPr>
                <w:rFonts w:cs="Arial"/>
                <w:sz w:val="20"/>
                <w:szCs w:val="20"/>
              </w:rPr>
            </w:pPr>
            <w:r>
              <w:rPr>
                <w:rFonts w:cs="Arial"/>
                <w:sz w:val="20"/>
                <w:szCs w:val="20"/>
              </w:rPr>
              <w:t>New record for</w:t>
            </w:r>
            <w:r w:rsidR="00DF293B">
              <w:rPr>
                <w:rFonts w:cs="Arial"/>
                <w:sz w:val="20"/>
                <w:szCs w:val="20"/>
              </w:rPr>
              <w:t xml:space="preserve"> </w:t>
            </w:r>
            <w:r w:rsidR="005314B8">
              <w:rPr>
                <w:rFonts w:cs="Arial"/>
                <w:sz w:val="20"/>
                <w:szCs w:val="20"/>
              </w:rPr>
              <w:t>NP</w:t>
            </w:r>
            <w:r>
              <w:rPr>
                <w:rFonts w:cs="Arial"/>
                <w:sz w:val="20"/>
                <w:szCs w:val="20"/>
              </w:rPr>
              <w:t>; n</w:t>
            </w:r>
            <w:r w:rsidR="00E63734">
              <w:rPr>
                <w:rFonts w:cs="Arial"/>
                <w:sz w:val="20"/>
                <w:szCs w:val="20"/>
              </w:rPr>
              <w:t>orthern range extension</w:t>
            </w:r>
          </w:p>
        </w:tc>
      </w:tr>
      <w:tr w:rsidR="00E832E5" w14:paraId="4D3E1850" w14:textId="77777777" w:rsidTr="00C110B1">
        <w:trPr>
          <w:trHeight w:val="300"/>
        </w:trPr>
        <w:tc>
          <w:tcPr>
            <w:tcW w:w="1544" w:type="pct"/>
            <w:vAlign w:val="center"/>
          </w:tcPr>
          <w:p w14:paraId="0482B185" w14:textId="623785FC" w:rsidR="00E832E5" w:rsidRPr="009E756E" w:rsidRDefault="00E832E5" w:rsidP="6FB7E547">
            <w:pPr>
              <w:rPr>
                <w:rFonts w:cs="Arial"/>
                <w:i/>
                <w:iCs/>
                <w:sz w:val="20"/>
                <w:szCs w:val="20"/>
              </w:rPr>
            </w:pPr>
            <w:r w:rsidRPr="003F1D62">
              <w:rPr>
                <w:rFonts w:cs="Arial"/>
                <w:i/>
                <w:iCs/>
                <w:sz w:val="20"/>
                <w:szCs w:val="20"/>
              </w:rPr>
              <w:t>Grevillea rogersoniana</w:t>
            </w:r>
          </w:p>
        </w:tc>
        <w:tc>
          <w:tcPr>
            <w:tcW w:w="1126" w:type="pct"/>
            <w:vAlign w:val="center"/>
          </w:tcPr>
          <w:p w14:paraId="24E0F2C4" w14:textId="4D805A37" w:rsidR="00E832E5" w:rsidRDefault="008D74A5" w:rsidP="6FB7E547">
            <w:pPr>
              <w:rPr>
                <w:rFonts w:cs="Arial"/>
                <w:sz w:val="20"/>
                <w:szCs w:val="20"/>
              </w:rPr>
            </w:pPr>
            <w:r>
              <w:rPr>
                <w:rFonts w:cs="Arial"/>
                <w:sz w:val="20"/>
                <w:szCs w:val="20"/>
              </w:rPr>
              <w:t>Nanda Reserve</w:t>
            </w:r>
            <w:r w:rsidR="00E37D7B">
              <w:rPr>
                <w:rFonts w:cs="Arial"/>
                <w:sz w:val="20"/>
                <w:szCs w:val="20"/>
              </w:rPr>
              <w:t>,</w:t>
            </w:r>
            <w:r w:rsidR="00E44EA7">
              <w:rPr>
                <w:rFonts w:cs="Arial"/>
                <w:sz w:val="20"/>
                <w:szCs w:val="20"/>
              </w:rPr>
              <w:t xml:space="preserve"> </w:t>
            </w:r>
            <w:r>
              <w:rPr>
                <w:rFonts w:cs="Arial"/>
                <w:sz w:val="20"/>
                <w:szCs w:val="20"/>
              </w:rPr>
              <w:t>FL9</w:t>
            </w:r>
          </w:p>
        </w:tc>
        <w:tc>
          <w:tcPr>
            <w:tcW w:w="1036" w:type="pct"/>
            <w:vAlign w:val="center"/>
          </w:tcPr>
          <w:p w14:paraId="64CE0C90" w14:textId="2A9E8E1B" w:rsidR="00E832E5" w:rsidRPr="6FB7E547" w:rsidRDefault="00BC39A7" w:rsidP="6FB7E547">
            <w:pPr>
              <w:rPr>
                <w:rFonts w:cs="Arial"/>
                <w:sz w:val="20"/>
                <w:szCs w:val="20"/>
              </w:rPr>
            </w:pPr>
            <w:r>
              <w:rPr>
                <w:rFonts w:cs="Arial"/>
                <w:sz w:val="20"/>
                <w:szCs w:val="20"/>
              </w:rPr>
              <w:t>&gt;10 km</w:t>
            </w:r>
          </w:p>
        </w:tc>
        <w:tc>
          <w:tcPr>
            <w:tcW w:w="1294" w:type="pct"/>
          </w:tcPr>
          <w:p w14:paraId="4FC4D577" w14:textId="65FFBC1A" w:rsidR="00E832E5" w:rsidRDefault="00BC39A7" w:rsidP="6FB7E547">
            <w:pPr>
              <w:rPr>
                <w:rFonts w:cs="Arial"/>
                <w:sz w:val="20"/>
                <w:szCs w:val="20"/>
              </w:rPr>
            </w:pPr>
            <w:r w:rsidRPr="00265C02">
              <w:rPr>
                <w:rFonts w:cs="Arial"/>
                <w:sz w:val="20"/>
                <w:szCs w:val="20"/>
              </w:rPr>
              <w:t>New record for northern part of Reserve</w:t>
            </w:r>
            <w:r>
              <w:rPr>
                <w:rFonts w:cs="Arial"/>
                <w:sz w:val="20"/>
                <w:szCs w:val="20"/>
              </w:rPr>
              <w:t>; significant gap fill</w:t>
            </w:r>
          </w:p>
        </w:tc>
      </w:tr>
      <w:tr w:rsidR="008C5B19" w14:paraId="69DF9F9C" w14:textId="77777777" w:rsidTr="00C110B1">
        <w:trPr>
          <w:trHeight w:val="300"/>
        </w:trPr>
        <w:tc>
          <w:tcPr>
            <w:tcW w:w="1544" w:type="pct"/>
            <w:vAlign w:val="center"/>
          </w:tcPr>
          <w:p w14:paraId="1D5BAAB3" w14:textId="72CF5755" w:rsidR="008C5B19" w:rsidRPr="003F1D62" w:rsidRDefault="00E37D7B" w:rsidP="6FB7E547">
            <w:pPr>
              <w:rPr>
                <w:rFonts w:cs="Arial"/>
                <w:i/>
                <w:iCs/>
                <w:sz w:val="20"/>
                <w:szCs w:val="20"/>
              </w:rPr>
            </w:pPr>
            <w:r w:rsidRPr="00E37D7B">
              <w:rPr>
                <w:rFonts w:cs="Arial"/>
                <w:i/>
                <w:iCs/>
                <w:sz w:val="20"/>
                <w:szCs w:val="20"/>
              </w:rPr>
              <w:t xml:space="preserve">Hakea stenophylla </w:t>
            </w:r>
            <w:r w:rsidRPr="00F26D8A">
              <w:rPr>
                <w:rFonts w:cs="Arial"/>
                <w:sz w:val="20"/>
                <w:szCs w:val="20"/>
              </w:rPr>
              <w:t>subsp.</w:t>
            </w:r>
            <w:r w:rsidRPr="00E37D7B">
              <w:rPr>
                <w:rFonts w:cs="Arial"/>
                <w:i/>
                <w:iCs/>
                <w:sz w:val="20"/>
                <w:szCs w:val="20"/>
              </w:rPr>
              <w:t xml:space="preserve"> notialis</w:t>
            </w:r>
          </w:p>
        </w:tc>
        <w:tc>
          <w:tcPr>
            <w:tcW w:w="1126" w:type="pct"/>
            <w:vAlign w:val="center"/>
          </w:tcPr>
          <w:p w14:paraId="60B060B4" w14:textId="54EE552B" w:rsidR="008C5B19" w:rsidRDefault="00E37D7B" w:rsidP="6FB7E547">
            <w:pPr>
              <w:rPr>
                <w:rFonts w:cs="Arial"/>
                <w:sz w:val="20"/>
                <w:szCs w:val="20"/>
              </w:rPr>
            </w:pPr>
            <w:r>
              <w:rPr>
                <w:rFonts w:cs="Arial"/>
                <w:sz w:val="20"/>
                <w:szCs w:val="20"/>
              </w:rPr>
              <w:t>Nanda Reserve,</w:t>
            </w:r>
            <w:r w:rsidR="00E44EA7">
              <w:rPr>
                <w:rFonts w:cs="Arial"/>
                <w:sz w:val="20"/>
                <w:szCs w:val="20"/>
              </w:rPr>
              <w:t xml:space="preserve"> </w:t>
            </w:r>
            <w:r>
              <w:rPr>
                <w:rFonts w:cs="Arial"/>
                <w:sz w:val="20"/>
                <w:szCs w:val="20"/>
              </w:rPr>
              <w:t>FL9</w:t>
            </w:r>
          </w:p>
        </w:tc>
        <w:tc>
          <w:tcPr>
            <w:tcW w:w="1036" w:type="pct"/>
            <w:vAlign w:val="center"/>
          </w:tcPr>
          <w:p w14:paraId="697AC4C3" w14:textId="6806586A" w:rsidR="008C5B19" w:rsidRDefault="00E46AB0" w:rsidP="6FB7E547">
            <w:pPr>
              <w:rPr>
                <w:rFonts w:cs="Arial"/>
                <w:sz w:val="20"/>
                <w:szCs w:val="20"/>
              </w:rPr>
            </w:pPr>
            <w:r>
              <w:rPr>
                <w:rFonts w:cs="Arial"/>
                <w:sz w:val="20"/>
                <w:szCs w:val="20"/>
              </w:rPr>
              <w:t>25 km</w:t>
            </w:r>
          </w:p>
        </w:tc>
        <w:tc>
          <w:tcPr>
            <w:tcW w:w="1294" w:type="pct"/>
          </w:tcPr>
          <w:p w14:paraId="25DB51D8" w14:textId="4C3FD5B9" w:rsidR="008C5B19" w:rsidRPr="00265C02" w:rsidRDefault="00E46AB0" w:rsidP="6FB7E547">
            <w:pPr>
              <w:rPr>
                <w:rFonts w:cs="Arial"/>
                <w:sz w:val="20"/>
                <w:szCs w:val="20"/>
              </w:rPr>
            </w:pPr>
            <w:r w:rsidRPr="00265C02">
              <w:rPr>
                <w:rFonts w:cs="Arial"/>
                <w:sz w:val="20"/>
                <w:szCs w:val="20"/>
              </w:rPr>
              <w:t>New record for northern part of Reserve</w:t>
            </w:r>
            <w:r>
              <w:rPr>
                <w:rFonts w:cs="Arial"/>
                <w:sz w:val="20"/>
                <w:szCs w:val="20"/>
              </w:rPr>
              <w:t>; significant gap fill</w:t>
            </w:r>
          </w:p>
        </w:tc>
      </w:tr>
      <w:tr w:rsidR="009A5F98" w14:paraId="0C597A6C" w14:textId="77777777" w:rsidTr="00C110B1">
        <w:trPr>
          <w:trHeight w:val="300"/>
        </w:trPr>
        <w:tc>
          <w:tcPr>
            <w:tcW w:w="1544" w:type="pct"/>
            <w:vAlign w:val="center"/>
          </w:tcPr>
          <w:p w14:paraId="584206EB" w14:textId="3A8F5526" w:rsidR="009A5F98" w:rsidRPr="00E37D7B" w:rsidRDefault="009A5F98" w:rsidP="6FB7E547">
            <w:pPr>
              <w:rPr>
                <w:rFonts w:cs="Arial"/>
                <w:i/>
                <w:iCs/>
                <w:sz w:val="20"/>
                <w:szCs w:val="20"/>
              </w:rPr>
            </w:pPr>
            <w:r w:rsidRPr="009A5F98">
              <w:rPr>
                <w:rFonts w:cs="Arial"/>
                <w:i/>
                <w:iCs/>
                <w:sz w:val="20"/>
                <w:szCs w:val="20"/>
              </w:rPr>
              <w:lastRenderedPageBreak/>
              <w:t>Halgania argyrophylla</w:t>
            </w:r>
          </w:p>
        </w:tc>
        <w:tc>
          <w:tcPr>
            <w:tcW w:w="1126" w:type="pct"/>
            <w:vAlign w:val="center"/>
          </w:tcPr>
          <w:p w14:paraId="781048B9" w14:textId="67C69594" w:rsidR="009A5F98" w:rsidRDefault="00A63AA2" w:rsidP="6FB7E547">
            <w:pPr>
              <w:rPr>
                <w:rFonts w:cs="Arial"/>
                <w:sz w:val="20"/>
                <w:szCs w:val="20"/>
              </w:rPr>
            </w:pPr>
            <w:r>
              <w:rPr>
                <w:rFonts w:cs="Arial"/>
                <w:sz w:val="20"/>
                <w:szCs w:val="20"/>
              </w:rPr>
              <w:t>Kalbarri National Park, Centre Track</w:t>
            </w:r>
          </w:p>
        </w:tc>
        <w:tc>
          <w:tcPr>
            <w:tcW w:w="1036" w:type="pct"/>
            <w:vAlign w:val="center"/>
          </w:tcPr>
          <w:p w14:paraId="23C2E755" w14:textId="1B3A46AF" w:rsidR="009A5F98" w:rsidRDefault="003E2ED8" w:rsidP="6FB7E547">
            <w:pPr>
              <w:rPr>
                <w:rFonts w:cs="Arial"/>
                <w:sz w:val="20"/>
                <w:szCs w:val="20"/>
              </w:rPr>
            </w:pPr>
            <w:r>
              <w:rPr>
                <w:rFonts w:cs="Arial"/>
                <w:sz w:val="20"/>
                <w:szCs w:val="20"/>
              </w:rPr>
              <w:t>&gt;10 km</w:t>
            </w:r>
          </w:p>
        </w:tc>
        <w:tc>
          <w:tcPr>
            <w:tcW w:w="1294" w:type="pct"/>
          </w:tcPr>
          <w:p w14:paraId="073160C1" w14:textId="523A1444" w:rsidR="009A5F98" w:rsidRPr="00265C02" w:rsidRDefault="003E2ED8" w:rsidP="6FB7E547">
            <w:pPr>
              <w:rPr>
                <w:rFonts w:cs="Arial"/>
                <w:sz w:val="20"/>
                <w:szCs w:val="20"/>
              </w:rPr>
            </w:pPr>
            <w:r w:rsidRPr="003E2ED8">
              <w:rPr>
                <w:rFonts w:cs="Arial"/>
                <w:sz w:val="20"/>
                <w:szCs w:val="20"/>
              </w:rPr>
              <w:t>Significant gap fill, eastern part of NP</w:t>
            </w:r>
          </w:p>
        </w:tc>
      </w:tr>
      <w:tr w:rsidR="00EE7926" w14:paraId="62936394" w14:textId="77777777" w:rsidTr="00C110B1">
        <w:trPr>
          <w:trHeight w:val="300"/>
        </w:trPr>
        <w:tc>
          <w:tcPr>
            <w:tcW w:w="1544" w:type="pct"/>
            <w:vAlign w:val="center"/>
          </w:tcPr>
          <w:p w14:paraId="03E02769" w14:textId="45C95DFC" w:rsidR="00EE7926" w:rsidRPr="009A5F98" w:rsidRDefault="009A472B" w:rsidP="6FB7E547">
            <w:pPr>
              <w:rPr>
                <w:rFonts w:cs="Arial"/>
                <w:i/>
                <w:iCs/>
                <w:sz w:val="20"/>
                <w:szCs w:val="20"/>
              </w:rPr>
            </w:pPr>
            <w:r w:rsidRPr="009A472B">
              <w:rPr>
                <w:rFonts w:cs="Arial"/>
                <w:i/>
                <w:iCs/>
                <w:sz w:val="20"/>
                <w:szCs w:val="20"/>
              </w:rPr>
              <w:t>Isotoma hypocrateriformis</w:t>
            </w:r>
          </w:p>
        </w:tc>
        <w:tc>
          <w:tcPr>
            <w:tcW w:w="1126" w:type="pct"/>
            <w:vAlign w:val="center"/>
          </w:tcPr>
          <w:p w14:paraId="495486FD" w14:textId="30B76B4A" w:rsidR="00EE7926" w:rsidRDefault="007E7836" w:rsidP="6FB7E547">
            <w:pPr>
              <w:rPr>
                <w:rFonts w:cs="Arial"/>
                <w:sz w:val="20"/>
                <w:szCs w:val="20"/>
              </w:rPr>
            </w:pPr>
            <w:r>
              <w:rPr>
                <w:rFonts w:cs="Arial"/>
                <w:sz w:val="20"/>
                <w:szCs w:val="20"/>
              </w:rPr>
              <w:t>Nanda Reserve, FL8</w:t>
            </w:r>
          </w:p>
        </w:tc>
        <w:tc>
          <w:tcPr>
            <w:tcW w:w="1036" w:type="pct"/>
            <w:vAlign w:val="center"/>
          </w:tcPr>
          <w:p w14:paraId="4ACB7951" w14:textId="27C35494" w:rsidR="00EE7926" w:rsidRDefault="009A472B" w:rsidP="6FB7E547">
            <w:pPr>
              <w:rPr>
                <w:rFonts w:cs="Arial"/>
                <w:sz w:val="20"/>
                <w:szCs w:val="20"/>
              </w:rPr>
            </w:pPr>
            <w:r>
              <w:rPr>
                <w:rFonts w:cs="Arial"/>
                <w:sz w:val="20"/>
                <w:szCs w:val="20"/>
              </w:rPr>
              <w:t>40 km</w:t>
            </w:r>
          </w:p>
        </w:tc>
        <w:tc>
          <w:tcPr>
            <w:tcW w:w="1294" w:type="pct"/>
          </w:tcPr>
          <w:p w14:paraId="7AF9F75B" w14:textId="08ED1E56" w:rsidR="00EE7926" w:rsidRPr="003E2ED8" w:rsidRDefault="007E7836" w:rsidP="6FB7E547">
            <w:pPr>
              <w:rPr>
                <w:rFonts w:cs="Arial"/>
                <w:sz w:val="20"/>
                <w:szCs w:val="20"/>
              </w:rPr>
            </w:pPr>
            <w:r w:rsidRPr="007E7836">
              <w:rPr>
                <w:rFonts w:cs="Arial"/>
                <w:sz w:val="20"/>
                <w:szCs w:val="20"/>
              </w:rPr>
              <w:t>New record for northern part of Reserve; significant gap fill</w:t>
            </w:r>
          </w:p>
        </w:tc>
      </w:tr>
      <w:tr w:rsidR="00E43E25" w14:paraId="4052B754" w14:textId="77777777" w:rsidTr="00C110B1">
        <w:trPr>
          <w:trHeight w:val="300"/>
        </w:trPr>
        <w:tc>
          <w:tcPr>
            <w:tcW w:w="1544" w:type="pct"/>
            <w:vAlign w:val="center"/>
          </w:tcPr>
          <w:p w14:paraId="0896484C" w14:textId="75E81F3C" w:rsidR="00E43E25" w:rsidRPr="009A5F98" w:rsidRDefault="00EE1FCE" w:rsidP="6FB7E547">
            <w:pPr>
              <w:rPr>
                <w:rFonts w:cs="Arial"/>
                <w:i/>
                <w:iCs/>
                <w:sz w:val="20"/>
                <w:szCs w:val="20"/>
              </w:rPr>
            </w:pPr>
            <w:r w:rsidRPr="00EE1FCE">
              <w:rPr>
                <w:rFonts w:cs="Arial"/>
                <w:i/>
                <w:iCs/>
                <w:sz w:val="20"/>
                <w:szCs w:val="20"/>
              </w:rPr>
              <w:t>Lachnostachys eriobotrya</w:t>
            </w:r>
          </w:p>
        </w:tc>
        <w:tc>
          <w:tcPr>
            <w:tcW w:w="1126" w:type="pct"/>
            <w:vAlign w:val="center"/>
          </w:tcPr>
          <w:p w14:paraId="08604515" w14:textId="3FB771FE" w:rsidR="00E43E25" w:rsidRDefault="008146F4" w:rsidP="6FB7E547">
            <w:pPr>
              <w:rPr>
                <w:rFonts w:cs="Arial"/>
                <w:sz w:val="20"/>
                <w:szCs w:val="20"/>
              </w:rPr>
            </w:pPr>
            <w:r>
              <w:rPr>
                <w:rFonts w:cs="Arial"/>
                <w:sz w:val="20"/>
                <w:szCs w:val="20"/>
              </w:rPr>
              <w:t>Eurardy Reserve, eastern block</w:t>
            </w:r>
          </w:p>
        </w:tc>
        <w:tc>
          <w:tcPr>
            <w:tcW w:w="1036" w:type="pct"/>
            <w:vAlign w:val="center"/>
          </w:tcPr>
          <w:p w14:paraId="7046F651" w14:textId="77777777" w:rsidR="00E43E25" w:rsidRDefault="00E43E25" w:rsidP="6FB7E547">
            <w:pPr>
              <w:rPr>
                <w:rFonts w:cs="Arial"/>
                <w:sz w:val="20"/>
                <w:szCs w:val="20"/>
              </w:rPr>
            </w:pPr>
          </w:p>
        </w:tc>
        <w:tc>
          <w:tcPr>
            <w:tcW w:w="1294" w:type="pct"/>
          </w:tcPr>
          <w:p w14:paraId="6D646A66" w14:textId="6F2D2E96" w:rsidR="00E43E25" w:rsidRPr="003E2ED8" w:rsidRDefault="008146F4" w:rsidP="6FB7E547">
            <w:pPr>
              <w:rPr>
                <w:rFonts w:cs="Arial"/>
                <w:sz w:val="20"/>
                <w:szCs w:val="20"/>
              </w:rPr>
            </w:pPr>
            <w:r w:rsidRPr="008146F4">
              <w:rPr>
                <w:rFonts w:cs="Arial"/>
                <w:sz w:val="20"/>
                <w:szCs w:val="20"/>
              </w:rPr>
              <w:t>New record for eastern part of Reserve</w:t>
            </w:r>
          </w:p>
        </w:tc>
      </w:tr>
      <w:tr w:rsidR="0047596A" w14:paraId="199BC112" w14:textId="77777777" w:rsidTr="00C110B1">
        <w:trPr>
          <w:trHeight w:val="300"/>
        </w:trPr>
        <w:tc>
          <w:tcPr>
            <w:tcW w:w="1544" w:type="pct"/>
            <w:vAlign w:val="center"/>
          </w:tcPr>
          <w:p w14:paraId="1BACF715" w14:textId="458A7E3A" w:rsidR="0047596A" w:rsidRPr="009A5F98" w:rsidRDefault="00311218" w:rsidP="6FB7E547">
            <w:pPr>
              <w:rPr>
                <w:rFonts w:cs="Arial"/>
                <w:i/>
                <w:iCs/>
                <w:sz w:val="20"/>
                <w:szCs w:val="20"/>
              </w:rPr>
            </w:pPr>
            <w:r w:rsidRPr="00311218">
              <w:rPr>
                <w:rFonts w:cs="Arial"/>
                <w:i/>
                <w:iCs/>
                <w:sz w:val="20"/>
                <w:szCs w:val="20"/>
              </w:rPr>
              <w:t>Leptomeria preissiana</w:t>
            </w:r>
          </w:p>
        </w:tc>
        <w:tc>
          <w:tcPr>
            <w:tcW w:w="1126" w:type="pct"/>
            <w:vAlign w:val="center"/>
          </w:tcPr>
          <w:p w14:paraId="558F9D52" w14:textId="3BE91C15" w:rsidR="0047596A" w:rsidRDefault="001D5274" w:rsidP="6FB7E547">
            <w:pPr>
              <w:rPr>
                <w:rFonts w:cs="Arial"/>
                <w:sz w:val="20"/>
                <w:szCs w:val="20"/>
              </w:rPr>
            </w:pPr>
            <w:r>
              <w:rPr>
                <w:rFonts w:cs="Arial"/>
                <w:sz w:val="20"/>
                <w:szCs w:val="20"/>
              </w:rPr>
              <w:t>Eurardy Reserve, eastern block</w:t>
            </w:r>
          </w:p>
        </w:tc>
        <w:tc>
          <w:tcPr>
            <w:tcW w:w="1036" w:type="pct"/>
            <w:vAlign w:val="center"/>
          </w:tcPr>
          <w:p w14:paraId="01933194" w14:textId="77777777" w:rsidR="0047596A" w:rsidRDefault="0047596A" w:rsidP="6FB7E547">
            <w:pPr>
              <w:rPr>
                <w:rFonts w:cs="Arial"/>
                <w:sz w:val="20"/>
                <w:szCs w:val="20"/>
              </w:rPr>
            </w:pPr>
          </w:p>
        </w:tc>
        <w:tc>
          <w:tcPr>
            <w:tcW w:w="1294" w:type="pct"/>
          </w:tcPr>
          <w:p w14:paraId="06E1A5A1" w14:textId="62BDBCBE" w:rsidR="0047596A" w:rsidRPr="003E2ED8" w:rsidRDefault="001D5274" w:rsidP="001D5274">
            <w:pPr>
              <w:rPr>
                <w:rFonts w:cs="Arial"/>
                <w:sz w:val="20"/>
                <w:szCs w:val="20"/>
              </w:rPr>
            </w:pPr>
            <w:r w:rsidRPr="001D5274">
              <w:rPr>
                <w:rFonts w:cs="Arial"/>
                <w:sz w:val="20"/>
                <w:szCs w:val="20"/>
              </w:rPr>
              <w:t>New record for eastern part of Reserve</w:t>
            </w:r>
          </w:p>
        </w:tc>
      </w:tr>
      <w:tr w:rsidR="007A126A" w14:paraId="698431AB" w14:textId="77777777" w:rsidTr="00C110B1">
        <w:trPr>
          <w:trHeight w:val="300"/>
        </w:trPr>
        <w:tc>
          <w:tcPr>
            <w:tcW w:w="1544" w:type="pct"/>
            <w:vAlign w:val="center"/>
          </w:tcPr>
          <w:p w14:paraId="7F038512" w14:textId="707A6759" w:rsidR="007A126A" w:rsidRPr="009A5F98" w:rsidRDefault="00CC6CCF" w:rsidP="6FB7E547">
            <w:pPr>
              <w:rPr>
                <w:rFonts w:cs="Arial"/>
                <w:i/>
                <w:iCs/>
                <w:sz w:val="20"/>
                <w:szCs w:val="20"/>
              </w:rPr>
            </w:pPr>
            <w:r w:rsidRPr="00CC6CCF">
              <w:rPr>
                <w:rFonts w:cs="Arial"/>
                <w:i/>
                <w:iCs/>
                <w:sz w:val="20"/>
                <w:szCs w:val="20"/>
              </w:rPr>
              <w:t>Levenhookia leptantha</w:t>
            </w:r>
          </w:p>
        </w:tc>
        <w:tc>
          <w:tcPr>
            <w:tcW w:w="1126" w:type="pct"/>
            <w:vAlign w:val="center"/>
          </w:tcPr>
          <w:p w14:paraId="4514FDAC" w14:textId="4809E238" w:rsidR="007A126A" w:rsidRDefault="003320E3" w:rsidP="6FB7E547">
            <w:pPr>
              <w:rPr>
                <w:rFonts w:cs="Arial"/>
                <w:sz w:val="20"/>
                <w:szCs w:val="20"/>
              </w:rPr>
            </w:pPr>
            <w:r>
              <w:rPr>
                <w:rFonts w:cs="Arial"/>
                <w:sz w:val="20"/>
                <w:szCs w:val="20"/>
              </w:rPr>
              <w:t>Nanda Reserve, FL8</w:t>
            </w:r>
          </w:p>
        </w:tc>
        <w:tc>
          <w:tcPr>
            <w:tcW w:w="1036" w:type="pct"/>
            <w:vAlign w:val="center"/>
          </w:tcPr>
          <w:p w14:paraId="51548C52" w14:textId="7F40735E" w:rsidR="007A126A" w:rsidRDefault="003320E3" w:rsidP="6FB7E547">
            <w:pPr>
              <w:rPr>
                <w:rFonts w:cs="Arial"/>
                <w:sz w:val="20"/>
                <w:szCs w:val="20"/>
              </w:rPr>
            </w:pPr>
            <w:r>
              <w:rPr>
                <w:rFonts w:cs="Arial"/>
                <w:sz w:val="20"/>
                <w:szCs w:val="20"/>
              </w:rPr>
              <w:t>100 km</w:t>
            </w:r>
          </w:p>
        </w:tc>
        <w:tc>
          <w:tcPr>
            <w:tcW w:w="1294" w:type="pct"/>
          </w:tcPr>
          <w:p w14:paraId="339801A7" w14:textId="4C7F9AC8" w:rsidR="007A126A" w:rsidRPr="003E2ED8" w:rsidRDefault="003320E3" w:rsidP="6FB7E547">
            <w:pPr>
              <w:rPr>
                <w:rFonts w:cs="Arial"/>
                <w:sz w:val="20"/>
                <w:szCs w:val="20"/>
              </w:rPr>
            </w:pPr>
            <w:r w:rsidRPr="003320E3">
              <w:rPr>
                <w:rFonts w:cs="Arial"/>
                <w:sz w:val="20"/>
                <w:szCs w:val="20"/>
              </w:rPr>
              <w:t>New record for northern part of Reserve; significant</w:t>
            </w:r>
            <w:r w:rsidR="0037290A">
              <w:rPr>
                <w:rFonts w:cs="Arial"/>
                <w:sz w:val="20"/>
                <w:szCs w:val="20"/>
              </w:rPr>
              <w:t xml:space="preserve"> northern</w:t>
            </w:r>
            <w:r w:rsidRPr="003320E3">
              <w:rPr>
                <w:rFonts w:cs="Arial"/>
                <w:sz w:val="20"/>
                <w:szCs w:val="20"/>
              </w:rPr>
              <w:t xml:space="preserve"> range extension</w:t>
            </w:r>
          </w:p>
        </w:tc>
      </w:tr>
      <w:tr w:rsidR="00195ABD" w14:paraId="6FBE32A9" w14:textId="77777777" w:rsidTr="00C110B1">
        <w:trPr>
          <w:trHeight w:val="300"/>
        </w:trPr>
        <w:tc>
          <w:tcPr>
            <w:tcW w:w="1544" w:type="pct"/>
            <w:vAlign w:val="center"/>
          </w:tcPr>
          <w:p w14:paraId="4ECE54E3" w14:textId="5E064A4B" w:rsidR="00195ABD" w:rsidRPr="00A64C16" w:rsidRDefault="009E756E" w:rsidP="6FB7E547">
            <w:pPr>
              <w:rPr>
                <w:rFonts w:cs="Arial"/>
                <w:i/>
                <w:iCs/>
                <w:sz w:val="20"/>
                <w:szCs w:val="20"/>
              </w:rPr>
            </w:pPr>
            <w:r w:rsidRPr="009E756E">
              <w:rPr>
                <w:rFonts w:cs="Arial"/>
                <w:i/>
                <w:iCs/>
                <w:sz w:val="20"/>
                <w:szCs w:val="20"/>
              </w:rPr>
              <w:t>Levenhookia</w:t>
            </w:r>
            <w:r>
              <w:rPr>
                <w:rFonts w:cs="Arial"/>
                <w:i/>
                <w:iCs/>
                <w:sz w:val="20"/>
                <w:szCs w:val="20"/>
              </w:rPr>
              <w:t xml:space="preserve"> </w:t>
            </w:r>
            <w:r w:rsidRPr="009E756E">
              <w:rPr>
                <w:rFonts w:cs="Arial"/>
                <w:i/>
                <w:iCs/>
                <w:sz w:val="20"/>
                <w:szCs w:val="20"/>
              </w:rPr>
              <w:t>octomaculata</w:t>
            </w:r>
          </w:p>
        </w:tc>
        <w:tc>
          <w:tcPr>
            <w:tcW w:w="1126" w:type="pct"/>
            <w:vAlign w:val="center"/>
          </w:tcPr>
          <w:p w14:paraId="5C9B60A7" w14:textId="1905EF9F" w:rsidR="00195ABD" w:rsidRDefault="006401D8" w:rsidP="6FB7E547">
            <w:pPr>
              <w:rPr>
                <w:rFonts w:cs="Arial"/>
                <w:sz w:val="20"/>
                <w:szCs w:val="20"/>
              </w:rPr>
            </w:pPr>
            <w:r w:rsidRPr="00792F54">
              <w:rPr>
                <w:rFonts w:cs="Arial"/>
                <w:sz w:val="20"/>
                <w:szCs w:val="20"/>
              </w:rPr>
              <w:t xml:space="preserve">Eurardy </w:t>
            </w:r>
            <w:r w:rsidR="00415E12" w:rsidRPr="00792F54">
              <w:rPr>
                <w:rFonts w:cs="Arial"/>
                <w:sz w:val="20"/>
                <w:szCs w:val="20"/>
              </w:rPr>
              <w:t>Reserve</w:t>
            </w:r>
            <w:r w:rsidR="002B14FA" w:rsidRPr="00792F54">
              <w:rPr>
                <w:rFonts w:cs="Arial"/>
                <w:sz w:val="20"/>
                <w:szCs w:val="20"/>
              </w:rPr>
              <w:t>,</w:t>
            </w:r>
            <w:r w:rsidR="002B14FA">
              <w:rPr>
                <w:rFonts w:cs="Arial"/>
                <w:sz w:val="20"/>
                <w:szCs w:val="20"/>
              </w:rPr>
              <w:t xml:space="preserve"> western block</w:t>
            </w:r>
          </w:p>
        </w:tc>
        <w:tc>
          <w:tcPr>
            <w:tcW w:w="1036" w:type="pct"/>
            <w:vAlign w:val="center"/>
          </w:tcPr>
          <w:p w14:paraId="4FD7DEDA" w14:textId="77777777" w:rsidR="00195ABD" w:rsidRPr="6FB7E547" w:rsidRDefault="00195ABD" w:rsidP="6FB7E547">
            <w:pPr>
              <w:rPr>
                <w:rFonts w:cs="Arial"/>
                <w:sz w:val="20"/>
                <w:szCs w:val="20"/>
              </w:rPr>
            </w:pPr>
          </w:p>
        </w:tc>
        <w:tc>
          <w:tcPr>
            <w:tcW w:w="1294" w:type="pct"/>
          </w:tcPr>
          <w:p w14:paraId="278D3886" w14:textId="44139F81" w:rsidR="00195ABD" w:rsidRDefault="006D30C1" w:rsidP="6FB7E547">
            <w:pPr>
              <w:rPr>
                <w:rFonts w:cs="Arial"/>
                <w:sz w:val="20"/>
                <w:szCs w:val="20"/>
              </w:rPr>
            </w:pPr>
            <w:r w:rsidRPr="00792F54">
              <w:rPr>
                <w:rFonts w:cs="Arial"/>
                <w:sz w:val="20"/>
                <w:szCs w:val="20"/>
              </w:rPr>
              <w:t>New record for</w:t>
            </w:r>
            <w:r w:rsidR="00FE7D5A" w:rsidRPr="00792F54">
              <w:rPr>
                <w:rFonts w:cs="Arial"/>
                <w:sz w:val="20"/>
                <w:szCs w:val="20"/>
              </w:rPr>
              <w:t xml:space="preserve"> </w:t>
            </w:r>
            <w:r w:rsidR="00415E12" w:rsidRPr="00792F54">
              <w:rPr>
                <w:rFonts w:cs="Arial"/>
                <w:sz w:val="20"/>
                <w:szCs w:val="20"/>
              </w:rPr>
              <w:t>Reserve</w:t>
            </w:r>
          </w:p>
        </w:tc>
      </w:tr>
      <w:tr w:rsidR="0009477A" w14:paraId="75B47E6D" w14:textId="77777777" w:rsidTr="00C110B1">
        <w:trPr>
          <w:trHeight w:val="300"/>
        </w:trPr>
        <w:tc>
          <w:tcPr>
            <w:tcW w:w="1544" w:type="pct"/>
            <w:vAlign w:val="center"/>
          </w:tcPr>
          <w:p w14:paraId="788D66CF" w14:textId="371CD206" w:rsidR="0009477A" w:rsidRPr="009E756E" w:rsidRDefault="00C22F87" w:rsidP="6FB7E547">
            <w:pPr>
              <w:rPr>
                <w:rFonts w:cs="Arial"/>
                <w:i/>
                <w:iCs/>
                <w:sz w:val="20"/>
                <w:szCs w:val="20"/>
              </w:rPr>
            </w:pPr>
            <w:r w:rsidRPr="00C22F87">
              <w:rPr>
                <w:rFonts w:cs="Arial"/>
                <w:i/>
                <w:iCs/>
                <w:sz w:val="20"/>
                <w:szCs w:val="20"/>
              </w:rPr>
              <w:t>Levenhookia stipitata</w:t>
            </w:r>
          </w:p>
        </w:tc>
        <w:tc>
          <w:tcPr>
            <w:tcW w:w="1126" w:type="pct"/>
            <w:vAlign w:val="center"/>
          </w:tcPr>
          <w:p w14:paraId="63ADFBB9" w14:textId="08F94316" w:rsidR="0009477A" w:rsidRDefault="00AC7AC1" w:rsidP="6FB7E547">
            <w:pPr>
              <w:rPr>
                <w:rFonts w:cs="Arial"/>
                <w:sz w:val="20"/>
                <w:szCs w:val="20"/>
              </w:rPr>
            </w:pPr>
            <w:r>
              <w:rPr>
                <w:rFonts w:cs="Arial"/>
                <w:sz w:val="20"/>
                <w:szCs w:val="20"/>
              </w:rPr>
              <w:t>Nanda Reserve, FL8</w:t>
            </w:r>
          </w:p>
        </w:tc>
        <w:tc>
          <w:tcPr>
            <w:tcW w:w="1036" w:type="pct"/>
            <w:vAlign w:val="center"/>
          </w:tcPr>
          <w:p w14:paraId="249ED109" w14:textId="3C3485CB" w:rsidR="0009477A" w:rsidRPr="6FB7E547" w:rsidRDefault="00415E12" w:rsidP="6FB7E547">
            <w:pPr>
              <w:rPr>
                <w:rFonts w:cs="Arial"/>
                <w:sz w:val="20"/>
                <w:szCs w:val="20"/>
              </w:rPr>
            </w:pPr>
            <w:r w:rsidRPr="00415E12">
              <w:rPr>
                <w:rFonts w:cs="Arial"/>
                <w:sz w:val="20"/>
                <w:szCs w:val="20"/>
              </w:rPr>
              <w:t>50</w:t>
            </w:r>
            <w:r w:rsidR="00403385">
              <w:rPr>
                <w:rFonts w:cs="Arial"/>
                <w:sz w:val="20"/>
                <w:szCs w:val="20"/>
              </w:rPr>
              <w:t xml:space="preserve"> </w:t>
            </w:r>
            <w:r w:rsidRPr="00415E12">
              <w:rPr>
                <w:rFonts w:cs="Arial"/>
                <w:sz w:val="20"/>
                <w:szCs w:val="20"/>
              </w:rPr>
              <w:t>km</w:t>
            </w:r>
          </w:p>
        </w:tc>
        <w:tc>
          <w:tcPr>
            <w:tcW w:w="1294" w:type="pct"/>
          </w:tcPr>
          <w:p w14:paraId="7BC5FE2A" w14:textId="206D5547" w:rsidR="0009477A" w:rsidRDefault="00415E12" w:rsidP="6FB7E547">
            <w:pPr>
              <w:rPr>
                <w:rFonts w:cs="Arial"/>
                <w:sz w:val="20"/>
                <w:szCs w:val="20"/>
              </w:rPr>
            </w:pPr>
            <w:r w:rsidRPr="00415E12">
              <w:rPr>
                <w:rFonts w:cs="Arial"/>
                <w:sz w:val="20"/>
                <w:szCs w:val="20"/>
              </w:rPr>
              <w:t xml:space="preserve">New record for northern part of Reserve; significant </w:t>
            </w:r>
            <w:r w:rsidR="0037290A">
              <w:rPr>
                <w:rFonts w:cs="Arial"/>
                <w:sz w:val="20"/>
                <w:szCs w:val="20"/>
              </w:rPr>
              <w:t xml:space="preserve">north-west </w:t>
            </w:r>
            <w:r w:rsidRPr="00415E12">
              <w:rPr>
                <w:rFonts w:cs="Arial"/>
                <w:sz w:val="20"/>
                <w:szCs w:val="20"/>
              </w:rPr>
              <w:t>range extension</w:t>
            </w:r>
          </w:p>
        </w:tc>
      </w:tr>
      <w:tr w:rsidR="00B43630" w:rsidRPr="00742269" w14:paraId="498C2928" w14:textId="77777777" w:rsidTr="00C110B1">
        <w:trPr>
          <w:trHeight w:val="300"/>
        </w:trPr>
        <w:tc>
          <w:tcPr>
            <w:tcW w:w="1544" w:type="pct"/>
            <w:vAlign w:val="center"/>
          </w:tcPr>
          <w:p w14:paraId="498C2924" w14:textId="2747BBBC" w:rsidR="00B43630" w:rsidRPr="00742269" w:rsidRDefault="227A5C45" w:rsidP="6FB7E547">
            <w:pPr>
              <w:autoSpaceDE w:val="0"/>
              <w:autoSpaceDN w:val="0"/>
              <w:adjustRightInd w:val="0"/>
              <w:spacing w:before="60" w:after="60"/>
              <w:rPr>
                <w:rFonts w:cs="Arial"/>
                <w:i/>
                <w:iCs/>
                <w:sz w:val="20"/>
                <w:szCs w:val="20"/>
              </w:rPr>
            </w:pPr>
            <w:r w:rsidRPr="6FB7E547">
              <w:rPr>
                <w:rFonts w:cs="Arial"/>
                <w:i/>
                <w:iCs/>
                <w:sz w:val="20"/>
                <w:szCs w:val="20"/>
              </w:rPr>
              <w:t>Lobelia cleistogamoides</w:t>
            </w:r>
          </w:p>
        </w:tc>
        <w:tc>
          <w:tcPr>
            <w:tcW w:w="1126" w:type="pct"/>
            <w:vAlign w:val="center"/>
          </w:tcPr>
          <w:p w14:paraId="498C2925" w14:textId="00BE0680" w:rsidR="00B43630" w:rsidRPr="00742269" w:rsidRDefault="57C27E38" w:rsidP="00316D06">
            <w:pPr>
              <w:autoSpaceDE w:val="0"/>
              <w:autoSpaceDN w:val="0"/>
              <w:adjustRightInd w:val="0"/>
              <w:spacing w:before="60" w:after="60"/>
              <w:rPr>
                <w:rFonts w:cs="Arial"/>
                <w:sz w:val="20"/>
                <w:szCs w:val="20"/>
              </w:rPr>
            </w:pPr>
            <w:r w:rsidRPr="50BED2F0">
              <w:rPr>
                <w:rFonts w:cs="Arial"/>
                <w:sz w:val="20"/>
                <w:szCs w:val="20"/>
              </w:rPr>
              <w:t xml:space="preserve">Kalbarri </w:t>
            </w:r>
            <w:r w:rsidRPr="664952C4">
              <w:rPr>
                <w:rFonts w:cs="Arial"/>
                <w:sz w:val="20"/>
                <w:szCs w:val="20"/>
              </w:rPr>
              <w:t>National Park</w:t>
            </w:r>
            <w:r w:rsidR="01605ED4" w:rsidRPr="3B418AE4">
              <w:rPr>
                <w:rFonts w:cs="Arial"/>
                <w:sz w:val="20"/>
                <w:szCs w:val="20"/>
              </w:rPr>
              <w:t xml:space="preserve">, </w:t>
            </w:r>
            <w:r w:rsidR="51CCBA3C" w:rsidRPr="0831B839">
              <w:rPr>
                <w:rFonts w:cs="Arial"/>
                <w:sz w:val="20"/>
                <w:szCs w:val="20"/>
              </w:rPr>
              <w:t xml:space="preserve">FL5 | </w:t>
            </w:r>
            <w:r w:rsidR="28BE48BD" w:rsidRPr="0831B839">
              <w:rPr>
                <w:rFonts w:cs="Arial"/>
                <w:sz w:val="20"/>
                <w:szCs w:val="20"/>
              </w:rPr>
              <w:t>Eurardy Reserve, eastern block</w:t>
            </w:r>
          </w:p>
        </w:tc>
        <w:tc>
          <w:tcPr>
            <w:tcW w:w="1036" w:type="pct"/>
            <w:vAlign w:val="center"/>
          </w:tcPr>
          <w:p w14:paraId="498C2926" w14:textId="5D65761B" w:rsidR="00B43630" w:rsidRPr="00251610" w:rsidRDefault="00251610" w:rsidP="00251610">
            <w:pPr>
              <w:autoSpaceDE w:val="0"/>
              <w:autoSpaceDN w:val="0"/>
              <w:adjustRightInd w:val="0"/>
              <w:spacing w:before="60" w:after="60"/>
              <w:rPr>
                <w:rFonts w:cs="Arial"/>
                <w:sz w:val="20"/>
                <w:szCs w:val="20"/>
              </w:rPr>
            </w:pPr>
            <w:r>
              <w:rPr>
                <w:rFonts w:cs="Arial"/>
                <w:sz w:val="20"/>
                <w:szCs w:val="20"/>
              </w:rPr>
              <w:t>&gt;</w:t>
            </w:r>
            <w:r w:rsidRPr="00251610">
              <w:rPr>
                <w:rFonts w:cs="Arial"/>
                <w:sz w:val="20"/>
                <w:szCs w:val="20"/>
              </w:rPr>
              <w:t>190 km</w:t>
            </w:r>
          </w:p>
        </w:tc>
        <w:tc>
          <w:tcPr>
            <w:tcW w:w="1294" w:type="pct"/>
          </w:tcPr>
          <w:p w14:paraId="498C2927" w14:textId="02A9CCDF" w:rsidR="00B43630" w:rsidRPr="00742269" w:rsidRDefault="00542DA4" w:rsidP="00316D06">
            <w:pPr>
              <w:autoSpaceDE w:val="0"/>
              <w:autoSpaceDN w:val="0"/>
              <w:adjustRightInd w:val="0"/>
              <w:spacing w:before="60" w:after="60"/>
              <w:rPr>
                <w:rFonts w:cs="Arial"/>
                <w:sz w:val="20"/>
                <w:szCs w:val="20"/>
              </w:rPr>
            </w:pPr>
            <w:r>
              <w:rPr>
                <w:rFonts w:cs="Arial"/>
                <w:sz w:val="20"/>
                <w:szCs w:val="20"/>
              </w:rPr>
              <w:t>Significant g</w:t>
            </w:r>
            <w:r w:rsidR="000E1F42">
              <w:rPr>
                <w:rFonts w:cs="Arial"/>
                <w:sz w:val="20"/>
                <w:szCs w:val="20"/>
              </w:rPr>
              <w:t>ap fill</w:t>
            </w:r>
            <w:r>
              <w:rPr>
                <w:rFonts w:cs="Arial"/>
                <w:sz w:val="20"/>
                <w:szCs w:val="20"/>
              </w:rPr>
              <w:t>; n</w:t>
            </w:r>
            <w:r w:rsidR="00962D93">
              <w:rPr>
                <w:rFonts w:cs="Arial"/>
                <w:sz w:val="20"/>
                <w:szCs w:val="20"/>
              </w:rPr>
              <w:t>ew record for</w:t>
            </w:r>
            <w:r w:rsidR="049D4D27" w:rsidRPr="62ABC1D7">
              <w:rPr>
                <w:rFonts w:cs="Arial"/>
                <w:sz w:val="20"/>
                <w:szCs w:val="20"/>
              </w:rPr>
              <w:t xml:space="preserve"> NP</w:t>
            </w:r>
            <w:r w:rsidR="00C518EE">
              <w:rPr>
                <w:rFonts w:cs="Arial"/>
                <w:sz w:val="20"/>
                <w:szCs w:val="20"/>
              </w:rPr>
              <w:t xml:space="preserve"> and Reserve</w:t>
            </w:r>
          </w:p>
        </w:tc>
      </w:tr>
      <w:tr w:rsidR="009F4F18" w:rsidRPr="00742269" w14:paraId="48EAB30F" w14:textId="77777777" w:rsidTr="00C110B1">
        <w:trPr>
          <w:trHeight w:val="300"/>
        </w:trPr>
        <w:tc>
          <w:tcPr>
            <w:tcW w:w="1544" w:type="pct"/>
            <w:vAlign w:val="center"/>
          </w:tcPr>
          <w:p w14:paraId="44B4BE35" w14:textId="01627D3F" w:rsidR="009F4F18" w:rsidRPr="6FB7E547" w:rsidRDefault="009F4F18" w:rsidP="009F4F18">
            <w:pPr>
              <w:autoSpaceDE w:val="0"/>
              <w:autoSpaceDN w:val="0"/>
              <w:adjustRightInd w:val="0"/>
              <w:spacing w:before="60" w:after="60"/>
              <w:rPr>
                <w:rFonts w:cs="Arial"/>
                <w:i/>
                <w:iCs/>
                <w:sz w:val="20"/>
                <w:szCs w:val="20"/>
              </w:rPr>
            </w:pPr>
            <w:r w:rsidRPr="00CC5A9A">
              <w:rPr>
                <w:rFonts w:cs="Arial"/>
                <w:i/>
                <w:iCs/>
                <w:sz w:val="20"/>
                <w:szCs w:val="20"/>
              </w:rPr>
              <w:t xml:space="preserve">Lobelia heterophylla </w:t>
            </w:r>
            <w:r w:rsidRPr="00CC5A9A">
              <w:rPr>
                <w:rFonts w:cs="Arial"/>
                <w:sz w:val="20"/>
                <w:szCs w:val="20"/>
              </w:rPr>
              <w:t>subsp</w:t>
            </w:r>
            <w:r w:rsidRPr="00CC5A9A">
              <w:rPr>
                <w:rFonts w:cs="Arial"/>
                <w:i/>
                <w:iCs/>
                <w:sz w:val="20"/>
                <w:szCs w:val="20"/>
              </w:rPr>
              <w:t>. heterophylla</w:t>
            </w:r>
          </w:p>
        </w:tc>
        <w:tc>
          <w:tcPr>
            <w:tcW w:w="1126" w:type="pct"/>
            <w:vAlign w:val="center"/>
          </w:tcPr>
          <w:p w14:paraId="64F1C600" w14:textId="3EC90FEC" w:rsidR="009F4F18" w:rsidRDefault="009F4F18" w:rsidP="009F4F18">
            <w:pPr>
              <w:autoSpaceDE w:val="0"/>
              <w:autoSpaceDN w:val="0"/>
              <w:adjustRightInd w:val="0"/>
              <w:spacing w:before="60" w:after="60"/>
              <w:rPr>
                <w:rFonts w:cs="Arial"/>
                <w:sz w:val="20"/>
                <w:szCs w:val="20"/>
              </w:rPr>
            </w:pPr>
            <w:r>
              <w:rPr>
                <w:rFonts w:cs="Arial"/>
                <w:sz w:val="20"/>
                <w:szCs w:val="20"/>
              </w:rPr>
              <w:t>Nanda Reserve, FL8</w:t>
            </w:r>
          </w:p>
        </w:tc>
        <w:tc>
          <w:tcPr>
            <w:tcW w:w="1036" w:type="pct"/>
            <w:vAlign w:val="center"/>
          </w:tcPr>
          <w:p w14:paraId="2A45EA88" w14:textId="4120164B" w:rsidR="009F4F18" w:rsidRDefault="009F4F18" w:rsidP="009F4F18">
            <w:pPr>
              <w:autoSpaceDE w:val="0"/>
              <w:autoSpaceDN w:val="0"/>
              <w:adjustRightInd w:val="0"/>
              <w:spacing w:before="60" w:after="60"/>
              <w:rPr>
                <w:rFonts w:cs="Arial"/>
                <w:sz w:val="20"/>
                <w:szCs w:val="20"/>
              </w:rPr>
            </w:pPr>
            <w:r>
              <w:rPr>
                <w:rFonts w:cs="Arial"/>
                <w:sz w:val="20"/>
                <w:szCs w:val="20"/>
              </w:rPr>
              <w:t>50 km</w:t>
            </w:r>
          </w:p>
        </w:tc>
        <w:tc>
          <w:tcPr>
            <w:tcW w:w="1294" w:type="pct"/>
          </w:tcPr>
          <w:p w14:paraId="574338E6" w14:textId="09FE838E" w:rsidR="009F4F18" w:rsidRDefault="009F4F18" w:rsidP="009F4F18">
            <w:pPr>
              <w:autoSpaceDE w:val="0"/>
              <w:autoSpaceDN w:val="0"/>
              <w:adjustRightInd w:val="0"/>
              <w:spacing w:before="60" w:after="60"/>
              <w:rPr>
                <w:rFonts w:cs="Arial"/>
                <w:sz w:val="20"/>
                <w:szCs w:val="20"/>
              </w:rPr>
            </w:pPr>
            <w:r w:rsidRPr="009F4F18">
              <w:rPr>
                <w:rFonts w:cs="Arial"/>
                <w:sz w:val="20"/>
                <w:szCs w:val="20"/>
              </w:rPr>
              <w:t>New record for northern part of Reserve; significant gap fill</w:t>
            </w:r>
          </w:p>
        </w:tc>
      </w:tr>
      <w:tr w:rsidR="009F4F18" w:rsidRPr="00742269" w14:paraId="5117070D" w14:textId="77777777" w:rsidTr="00C110B1">
        <w:trPr>
          <w:trHeight w:val="300"/>
        </w:trPr>
        <w:tc>
          <w:tcPr>
            <w:tcW w:w="1544" w:type="pct"/>
            <w:vAlign w:val="center"/>
          </w:tcPr>
          <w:p w14:paraId="6F65C9EB" w14:textId="31EA601D" w:rsidR="009F4F18" w:rsidRPr="6FB7E547" w:rsidRDefault="009F4F18" w:rsidP="009F4F18">
            <w:pPr>
              <w:autoSpaceDE w:val="0"/>
              <w:autoSpaceDN w:val="0"/>
              <w:adjustRightInd w:val="0"/>
              <w:spacing w:before="60" w:after="60"/>
              <w:rPr>
                <w:rFonts w:cs="Arial"/>
                <w:i/>
                <w:iCs/>
                <w:sz w:val="20"/>
                <w:szCs w:val="20"/>
              </w:rPr>
            </w:pPr>
            <w:r w:rsidRPr="00150636">
              <w:rPr>
                <w:rFonts w:cs="Arial"/>
                <w:i/>
                <w:iCs/>
                <w:sz w:val="20"/>
                <w:szCs w:val="20"/>
              </w:rPr>
              <w:t>Macarthuria intricata</w:t>
            </w:r>
          </w:p>
        </w:tc>
        <w:tc>
          <w:tcPr>
            <w:tcW w:w="1126" w:type="pct"/>
            <w:vAlign w:val="center"/>
          </w:tcPr>
          <w:p w14:paraId="2F002ECA" w14:textId="057F209E" w:rsidR="009F4F18" w:rsidRDefault="009F4F18" w:rsidP="009F4F18">
            <w:pPr>
              <w:autoSpaceDE w:val="0"/>
              <w:autoSpaceDN w:val="0"/>
              <w:adjustRightInd w:val="0"/>
              <w:spacing w:before="60" w:after="60"/>
              <w:rPr>
                <w:rFonts w:cs="Arial"/>
                <w:sz w:val="20"/>
                <w:szCs w:val="20"/>
              </w:rPr>
            </w:pPr>
            <w:r>
              <w:rPr>
                <w:rFonts w:cs="Arial"/>
                <w:sz w:val="20"/>
                <w:szCs w:val="20"/>
              </w:rPr>
              <w:t>Nanda Reserve, FL9</w:t>
            </w:r>
          </w:p>
        </w:tc>
        <w:tc>
          <w:tcPr>
            <w:tcW w:w="1036" w:type="pct"/>
            <w:vAlign w:val="center"/>
          </w:tcPr>
          <w:p w14:paraId="350FBCF2" w14:textId="412029E8" w:rsidR="009F4F18" w:rsidRDefault="009F4F18" w:rsidP="009F4F18">
            <w:pPr>
              <w:autoSpaceDE w:val="0"/>
              <w:autoSpaceDN w:val="0"/>
              <w:adjustRightInd w:val="0"/>
              <w:spacing w:before="60" w:after="60"/>
              <w:rPr>
                <w:rFonts w:cs="Arial"/>
                <w:sz w:val="20"/>
                <w:szCs w:val="20"/>
              </w:rPr>
            </w:pPr>
            <w:r>
              <w:rPr>
                <w:rFonts w:cs="Arial"/>
                <w:sz w:val="20"/>
                <w:szCs w:val="20"/>
              </w:rPr>
              <w:t>&gt;10 km</w:t>
            </w:r>
          </w:p>
        </w:tc>
        <w:tc>
          <w:tcPr>
            <w:tcW w:w="1294" w:type="pct"/>
          </w:tcPr>
          <w:p w14:paraId="37D06748" w14:textId="7A8E6734" w:rsidR="009F4F18" w:rsidRDefault="009F4F18" w:rsidP="009F4F18">
            <w:pPr>
              <w:autoSpaceDE w:val="0"/>
              <w:autoSpaceDN w:val="0"/>
              <w:adjustRightInd w:val="0"/>
              <w:spacing w:before="60" w:after="60"/>
              <w:rPr>
                <w:rFonts w:cs="Arial"/>
                <w:sz w:val="20"/>
                <w:szCs w:val="20"/>
              </w:rPr>
            </w:pPr>
            <w:r w:rsidRPr="00E04DA3">
              <w:rPr>
                <w:rFonts w:cs="Arial"/>
                <w:sz w:val="20"/>
                <w:szCs w:val="20"/>
              </w:rPr>
              <w:t>New record for northern part of Reserve; significant gap fill</w:t>
            </w:r>
          </w:p>
        </w:tc>
      </w:tr>
      <w:tr w:rsidR="009F4F18" w:rsidRPr="00742269" w14:paraId="5D05B79F" w14:textId="77777777" w:rsidTr="00C110B1">
        <w:trPr>
          <w:trHeight w:val="300"/>
        </w:trPr>
        <w:tc>
          <w:tcPr>
            <w:tcW w:w="1544" w:type="pct"/>
            <w:vAlign w:val="center"/>
          </w:tcPr>
          <w:p w14:paraId="74F5C0A6" w14:textId="60CBD3B5" w:rsidR="009F4F18" w:rsidRPr="00150636" w:rsidRDefault="009F4F18" w:rsidP="009F4F18">
            <w:pPr>
              <w:autoSpaceDE w:val="0"/>
              <w:autoSpaceDN w:val="0"/>
              <w:adjustRightInd w:val="0"/>
              <w:spacing w:before="60" w:after="60"/>
              <w:rPr>
                <w:rFonts w:cs="Arial"/>
                <w:i/>
                <w:iCs/>
                <w:sz w:val="20"/>
                <w:szCs w:val="20"/>
              </w:rPr>
            </w:pPr>
            <w:r w:rsidRPr="006B1C55">
              <w:rPr>
                <w:rFonts w:cs="Arial"/>
                <w:i/>
                <w:iCs/>
                <w:sz w:val="20"/>
                <w:szCs w:val="20"/>
              </w:rPr>
              <w:t>Melaleuca calothamnoides</w:t>
            </w:r>
          </w:p>
        </w:tc>
        <w:tc>
          <w:tcPr>
            <w:tcW w:w="1126" w:type="pct"/>
            <w:vAlign w:val="center"/>
          </w:tcPr>
          <w:p w14:paraId="12ECA05C" w14:textId="57D778CE" w:rsidR="009F4F18" w:rsidRDefault="009F4F18" w:rsidP="009F4F18">
            <w:pPr>
              <w:autoSpaceDE w:val="0"/>
              <w:autoSpaceDN w:val="0"/>
              <w:adjustRightInd w:val="0"/>
              <w:spacing w:before="60" w:after="60"/>
              <w:rPr>
                <w:rFonts w:cs="Arial"/>
                <w:sz w:val="20"/>
                <w:szCs w:val="20"/>
              </w:rPr>
            </w:pPr>
            <w:r>
              <w:rPr>
                <w:rFonts w:cs="Arial"/>
                <w:sz w:val="20"/>
                <w:szCs w:val="20"/>
              </w:rPr>
              <w:t>Nanda Reserve, FL8</w:t>
            </w:r>
          </w:p>
        </w:tc>
        <w:tc>
          <w:tcPr>
            <w:tcW w:w="1036" w:type="pct"/>
            <w:vAlign w:val="center"/>
          </w:tcPr>
          <w:p w14:paraId="1AD0AD3C" w14:textId="195573A7" w:rsidR="009F4F18" w:rsidRDefault="009F4F18" w:rsidP="009F4F18">
            <w:pPr>
              <w:autoSpaceDE w:val="0"/>
              <w:autoSpaceDN w:val="0"/>
              <w:adjustRightInd w:val="0"/>
              <w:spacing w:before="60" w:after="60"/>
              <w:rPr>
                <w:rFonts w:cs="Arial"/>
                <w:sz w:val="20"/>
                <w:szCs w:val="20"/>
              </w:rPr>
            </w:pPr>
            <w:r>
              <w:rPr>
                <w:rFonts w:cs="Arial"/>
                <w:sz w:val="20"/>
                <w:szCs w:val="20"/>
              </w:rPr>
              <w:t>5 km</w:t>
            </w:r>
          </w:p>
        </w:tc>
        <w:tc>
          <w:tcPr>
            <w:tcW w:w="1294" w:type="pct"/>
          </w:tcPr>
          <w:p w14:paraId="52929908" w14:textId="126369E3" w:rsidR="009F4F18" w:rsidRPr="00E04DA3" w:rsidRDefault="009F4F18" w:rsidP="009F4F18">
            <w:pPr>
              <w:autoSpaceDE w:val="0"/>
              <w:autoSpaceDN w:val="0"/>
              <w:adjustRightInd w:val="0"/>
              <w:spacing w:before="60" w:after="60"/>
              <w:rPr>
                <w:rFonts w:cs="Arial"/>
                <w:sz w:val="20"/>
                <w:szCs w:val="20"/>
              </w:rPr>
            </w:pPr>
            <w:r w:rsidRPr="007937D8">
              <w:rPr>
                <w:rFonts w:cs="Arial"/>
                <w:sz w:val="20"/>
                <w:szCs w:val="20"/>
              </w:rPr>
              <w:t xml:space="preserve">New record for northern part of Reserve; </w:t>
            </w:r>
            <w:r w:rsidR="0037290A">
              <w:rPr>
                <w:rFonts w:cs="Arial"/>
                <w:sz w:val="20"/>
                <w:szCs w:val="20"/>
              </w:rPr>
              <w:t xml:space="preserve">northern </w:t>
            </w:r>
            <w:r w:rsidRPr="007937D8">
              <w:rPr>
                <w:rFonts w:cs="Arial"/>
                <w:sz w:val="20"/>
                <w:szCs w:val="20"/>
              </w:rPr>
              <w:t>range extension</w:t>
            </w:r>
          </w:p>
        </w:tc>
      </w:tr>
      <w:tr w:rsidR="009F4F18" w:rsidRPr="00742269" w14:paraId="7FD1D979" w14:textId="77777777" w:rsidTr="00C110B1">
        <w:trPr>
          <w:trHeight w:val="300"/>
        </w:trPr>
        <w:tc>
          <w:tcPr>
            <w:tcW w:w="1544" w:type="pct"/>
            <w:vAlign w:val="center"/>
          </w:tcPr>
          <w:p w14:paraId="6457E66A" w14:textId="17AFF9F9" w:rsidR="009F4F18" w:rsidRPr="00150636" w:rsidRDefault="009F4F18" w:rsidP="009F4F18">
            <w:pPr>
              <w:autoSpaceDE w:val="0"/>
              <w:autoSpaceDN w:val="0"/>
              <w:adjustRightInd w:val="0"/>
              <w:spacing w:before="60" w:after="60"/>
              <w:rPr>
                <w:rFonts w:cs="Arial"/>
                <w:i/>
                <w:iCs/>
                <w:sz w:val="20"/>
                <w:szCs w:val="20"/>
              </w:rPr>
            </w:pPr>
            <w:r w:rsidRPr="00326B8E">
              <w:rPr>
                <w:rFonts w:cs="Arial"/>
                <w:i/>
                <w:iCs/>
                <w:sz w:val="20"/>
                <w:szCs w:val="20"/>
              </w:rPr>
              <w:t>Melaleuca filifolia</w:t>
            </w:r>
          </w:p>
        </w:tc>
        <w:tc>
          <w:tcPr>
            <w:tcW w:w="1126" w:type="pct"/>
            <w:vAlign w:val="center"/>
          </w:tcPr>
          <w:p w14:paraId="1B2F6E9D" w14:textId="562A9BA7" w:rsidR="009F4F18" w:rsidRDefault="009F4F18" w:rsidP="009F4F18">
            <w:pPr>
              <w:autoSpaceDE w:val="0"/>
              <w:autoSpaceDN w:val="0"/>
              <w:adjustRightInd w:val="0"/>
              <w:spacing w:before="60" w:after="60"/>
              <w:rPr>
                <w:rFonts w:cs="Arial"/>
                <w:sz w:val="20"/>
                <w:szCs w:val="20"/>
              </w:rPr>
            </w:pPr>
            <w:r>
              <w:rPr>
                <w:rFonts w:cs="Arial"/>
                <w:sz w:val="20"/>
                <w:szCs w:val="20"/>
              </w:rPr>
              <w:t>Nanda Reserve, FL8</w:t>
            </w:r>
          </w:p>
        </w:tc>
        <w:tc>
          <w:tcPr>
            <w:tcW w:w="1036" w:type="pct"/>
            <w:vAlign w:val="center"/>
          </w:tcPr>
          <w:p w14:paraId="05B34B6A" w14:textId="7D801583" w:rsidR="009F4F18" w:rsidRDefault="009F4F18" w:rsidP="009F4F18">
            <w:pPr>
              <w:autoSpaceDE w:val="0"/>
              <w:autoSpaceDN w:val="0"/>
              <w:adjustRightInd w:val="0"/>
              <w:spacing w:before="60" w:after="60"/>
              <w:rPr>
                <w:rFonts w:cs="Arial"/>
                <w:sz w:val="20"/>
                <w:szCs w:val="20"/>
              </w:rPr>
            </w:pPr>
            <w:r>
              <w:rPr>
                <w:rFonts w:cs="Arial"/>
                <w:sz w:val="20"/>
                <w:szCs w:val="20"/>
              </w:rPr>
              <w:t>16</w:t>
            </w:r>
            <w:r w:rsidRPr="00B948F1">
              <w:rPr>
                <w:rFonts w:cs="Arial"/>
                <w:sz w:val="20"/>
                <w:szCs w:val="20"/>
              </w:rPr>
              <w:t xml:space="preserve"> km</w:t>
            </w:r>
          </w:p>
        </w:tc>
        <w:tc>
          <w:tcPr>
            <w:tcW w:w="1294" w:type="pct"/>
          </w:tcPr>
          <w:p w14:paraId="4A60D4D5" w14:textId="724D0BEF" w:rsidR="009F4F18" w:rsidRPr="00E04DA3" w:rsidRDefault="009F4F18" w:rsidP="009F4F18">
            <w:pPr>
              <w:autoSpaceDE w:val="0"/>
              <w:autoSpaceDN w:val="0"/>
              <w:adjustRightInd w:val="0"/>
              <w:spacing w:before="60" w:after="60"/>
              <w:rPr>
                <w:rFonts w:cs="Arial"/>
                <w:sz w:val="20"/>
                <w:szCs w:val="20"/>
              </w:rPr>
            </w:pPr>
            <w:r w:rsidRPr="00B948F1">
              <w:rPr>
                <w:rFonts w:cs="Arial"/>
                <w:sz w:val="20"/>
                <w:szCs w:val="20"/>
              </w:rPr>
              <w:t xml:space="preserve">New record for northern part of Reserve; </w:t>
            </w:r>
            <w:r w:rsidR="0037290A">
              <w:rPr>
                <w:rFonts w:cs="Arial"/>
                <w:sz w:val="20"/>
                <w:szCs w:val="20"/>
              </w:rPr>
              <w:t xml:space="preserve">north-west </w:t>
            </w:r>
            <w:r w:rsidRPr="00B948F1">
              <w:rPr>
                <w:rFonts w:cs="Arial"/>
                <w:sz w:val="20"/>
                <w:szCs w:val="20"/>
              </w:rPr>
              <w:t>range extension</w:t>
            </w:r>
          </w:p>
        </w:tc>
      </w:tr>
      <w:tr w:rsidR="009F4F18" w:rsidRPr="00742269" w14:paraId="67AD6DAB" w14:textId="77777777" w:rsidTr="00C110B1">
        <w:trPr>
          <w:trHeight w:val="300"/>
        </w:trPr>
        <w:tc>
          <w:tcPr>
            <w:tcW w:w="1544" w:type="pct"/>
            <w:vAlign w:val="center"/>
          </w:tcPr>
          <w:p w14:paraId="250E7E8F" w14:textId="35C56A98" w:rsidR="009F4F18" w:rsidRPr="00150636" w:rsidRDefault="009F4F18" w:rsidP="009F4F18">
            <w:pPr>
              <w:autoSpaceDE w:val="0"/>
              <w:autoSpaceDN w:val="0"/>
              <w:adjustRightInd w:val="0"/>
              <w:spacing w:before="60" w:after="60"/>
              <w:rPr>
                <w:rFonts w:cs="Arial"/>
                <w:i/>
                <w:iCs/>
                <w:sz w:val="20"/>
                <w:szCs w:val="20"/>
              </w:rPr>
            </w:pPr>
            <w:r w:rsidRPr="00ED2055">
              <w:rPr>
                <w:rFonts w:cs="Arial"/>
                <w:i/>
                <w:iCs/>
                <w:sz w:val="20"/>
                <w:szCs w:val="20"/>
              </w:rPr>
              <w:t>Melaleuca megacephala</w:t>
            </w:r>
          </w:p>
        </w:tc>
        <w:tc>
          <w:tcPr>
            <w:tcW w:w="1126" w:type="pct"/>
            <w:vAlign w:val="center"/>
          </w:tcPr>
          <w:p w14:paraId="381A00E7" w14:textId="28FC8F9A" w:rsidR="009F4F18" w:rsidRDefault="009F4F18" w:rsidP="009F4F18">
            <w:pPr>
              <w:autoSpaceDE w:val="0"/>
              <w:autoSpaceDN w:val="0"/>
              <w:adjustRightInd w:val="0"/>
              <w:spacing w:before="60" w:after="60"/>
              <w:rPr>
                <w:rFonts w:cs="Arial"/>
                <w:sz w:val="20"/>
                <w:szCs w:val="20"/>
              </w:rPr>
            </w:pPr>
            <w:r>
              <w:rPr>
                <w:rFonts w:cs="Arial"/>
                <w:sz w:val="20"/>
                <w:szCs w:val="20"/>
              </w:rPr>
              <w:t>Kalbarri National Park, Junga Track</w:t>
            </w:r>
          </w:p>
        </w:tc>
        <w:tc>
          <w:tcPr>
            <w:tcW w:w="1036" w:type="pct"/>
            <w:vAlign w:val="center"/>
          </w:tcPr>
          <w:p w14:paraId="58A1664C" w14:textId="0FCC3E06" w:rsidR="009F4F18" w:rsidRDefault="009F4F18" w:rsidP="009F4F18">
            <w:pPr>
              <w:autoSpaceDE w:val="0"/>
              <w:autoSpaceDN w:val="0"/>
              <w:adjustRightInd w:val="0"/>
              <w:spacing w:before="60" w:after="60"/>
              <w:rPr>
                <w:rFonts w:cs="Arial"/>
                <w:sz w:val="20"/>
                <w:szCs w:val="20"/>
              </w:rPr>
            </w:pPr>
            <w:r>
              <w:rPr>
                <w:rFonts w:cs="Arial"/>
                <w:sz w:val="20"/>
                <w:szCs w:val="20"/>
              </w:rPr>
              <w:t>20 km</w:t>
            </w:r>
          </w:p>
        </w:tc>
        <w:tc>
          <w:tcPr>
            <w:tcW w:w="1294" w:type="pct"/>
          </w:tcPr>
          <w:p w14:paraId="42DE5D48" w14:textId="534E3685" w:rsidR="009F4F18" w:rsidRPr="00E04DA3" w:rsidRDefault="009F4F18" w:rsidP="009F4F18">
            <w:pPr>
              <w:autoSpaceDE w:val="0"/>
              <w:autoSpaceDN w:val="0"/>
              <w:adjustRightInd w:val="0"/>
              <w:spacing w:before="60" w:after="60"/>
              <w:rPr>
                <w:rFonts w:cs="Arial"/>
                <w:sz w:val="20"/>
                <w:szCs w:val="20"/>
              </w:rPr>
            </w:pPr>
            <w:r w:rsidRPr="00C861D1">
              <w:rPr>
                <w:rFonts w:cs="Arial"/>
                <w:sz w:val="20"/>
                <w:szCs w:val="20"/>
              </w:rPr>
              <w:t xml:space="preserve">Significant </w:t>
            </w:r>
            <w:proofErr w:type="gramStart"/>
            <w:r w:rsidRPr="00C861D1">
              <w:rPr>
                <w:rFonts w:cs="Arial"/>
                <w:sz w:val="20"/>
                <w:szCs w:val="20"/>
              </w:rPr>
              <w:t>gap</w:t>
            </w:r>
            <w:proofErr w:type="gramEnd"/>
            <w:r w:rsidRPr="00C861D1">
              <w:rPr>
                <w:rFonts w:cs="Arial"/>
                <w:sz w:val="20"/>
                <w:szCs w:val="20"/>
              </w:rPr>
              <w:t xml:space="preserve"> fill </w:t>
            </w:r>
            <w:r>
              <w:rPr>
                <w:rFonts w:cs="Arial"/>
                <w:sz w:val="20"/>
                <w:szCs w:val="20"/>
              </w:rPr>
              <w:t>for</w:t>
            </w:r>
            <w:r w:rsidRPr="00C861D1">
              <w:rPr>
                <w:rFonts w:cs="Arial"/>
                <w:sz w:val="20"/>
                <w:szCs w:val="20"/>
              </w:rPr>
              <w:t xml:space="preserve"> southern portion of NP</w:t>
            </w:r>
          </w:p>
        </w:tc>
      </w:tr>
      <w:tr w:rsidR="009F4F18" w14:paraId="60B3C894" w14:textId="77777777" w:rsidTr="00C110B1">
        <w:trPr>
          <w:trHeight w:val="300"/>
        </w:trPr>
        <w:tc>
          <w:tcPr>
            <w:tcW w:w="1544" w:type="pct"/>
            <w:vAlign w:val="center"/>
          </w:tcPr>
          <w:p w14:paraId="19C29786" w14:textId="6FA08D79" w:rsidR="009F4F18" w:rsidRPr="18784C7B" w:rsidRDefault="009F4F18" w:rsidP="009F4F18">
            <w:pPr>
              <w:rPr>
                <w:rFonts w:cs="Arial"/>
                <w:i/>
                <w:iCs/>
                <w:sz w:val="20"/>
                <w:szCs w:val="20"/>
              </w:rPr>
            </w:pPr>
            <w:r w:rsidRPr="00FA2E0D">
              <w:rPr>
                <w:rFonts w:cs="Arial"/>
                <w:i/>
                <w:iCs/>
                <w:sz w:val="20"/>
                <w:szCs w:val="20"/>
              </w:rPr>
              <w:t>Myoporum caprarioides</w:t>
            </w:r>
          </w:p>
        </w:tc>
        <w:tc>
          <w:tcPr>
            <w:tcW w:w="1126" w:type="pct"/>
            <w:vAlign w:val="center"/>
          </w:tcPr>
          <w:p w14:paraId="593BADF2" w14:textId="0AF426BB" w:rsidR="009F4F18" w:rsidRPr="18784C7B" w:rsidRDefault="009F4F18" w:rsidP="009F4F18">
            <w:pPr>
              <w:rPr>
                <w:rFonts w:cs="Arial"/>
                <w:sz w:val="20"/>
                <w:szCs w:val="20"/>
              </w:rPr>
            </w:pPr>
            <w:r>
              <w:rPr>
                <w:rFonts w:cs="Arial"/>
                <w:sz w:val="20"/>
                <w:szCs w:val="20"/>
              </w:rPr>
              <w:t>Kalbarri National Park, Meanarra Hill</w:t>
            </w:r>
          </w:p>
        </w:tc>
        <w:tc>
          <w:tcPr>
            <w:tcW w:w="1036" w:type="pct"/>
            <w:vAlign w:val="center"/>
          </w:tcPr>
          <w:p w14:paraId="618CF494" w14:textId="77777777" w:rsidR="009F4F18" w:rsidRPr="18784C7B" w:rsidRDefault="009F4F18" w:rsidP="009F4F18">
            <w:pPr>
              <w:rPr>
                <w:rFonts w:cs="Arial"/>
                <w:sz w:val="20"/>
                <w:szCs w:val="20"/>
              </w:rPr>
            </w:pPr>
          </w:p>
        </w:tc>
        <w:tc>
          <w:tcPr>
            <w:tcW w:w="1294" w:type="pct"/>
          </w:tcPr>
          <w:p w14:paraId="778FBF88" w14:textId="40E0C681" w:rsidR="009F4F18" w:rsidRPr="62ABC1D7" w:rsidRDefault="009F4F18" w:rsidP="009F4F18">
            <w:pPr>
              <w:rPr>
                <w:rFonts w:cs="Arial"/>
                <w:sz w:val="20"/>
                <w:szCs w:val="20"/>
              </w:rPr>
            </w:pPr>
            <w:r>
              <w:rPr>
                <w:rFonts w:cs="Arial"/>
                <w:sz w:val="20"/>
                <w:szCs w:val="20"/>
              </w:rPr>
              <w:t>New record for NP</w:t>
            </w:r>
          </w:p>
        </w:tc>
      </w:tr>
      <w:tr w:rsidR="009F4F18" w14:paraId="0822F9E7" w14:textId="77777777" w:rsidTr="00C110B1">
        <w:trPr>
          <w:trHeight w:val="300"/>
        </w:trPr>
        <w:tc>
          <w:tcPr>
            <w:tcW w:w="1544" w:type="pct"/>
            <w:vAlign w:val="center"/>
          </w:tcPr>
          <w:p w14:paraId="25B21F93" w14:textId="342A4402" w:rsidR="009F4F18" w:rsidRPr="18784C7B" w:rsidRDefault="009F4F18" w:rsidP="009F4F18">
            <w:pPr>
              <w:rPr>
                <w:rFonts w:cs="Arial"/>
                <w:i/>
                <w:iCs/>
                <w:sz w:val="20"/>
                <w:szCs w:val="20"/>
              </w:rPr>
            </w:pPr>
            <w:r w:rsidRPr="00C656E1">
              <w:rPr>
                <w:rFonts w:cs="Arial"/>
                <w:i/>
                <w:iCs/>
                <w:sz w:val="20"/>
                <w:szCs w:val="20"/>
              </w:rPr>
              <w:t>Persoonia acicularis</w:t>
            </w:r>
          </w:p>
        </w:tc>
        <w:tc>
          <w:tcPr>
            <w:tcW w:w="1126" w:type="pct"/>
            <w:vAlign w:val="center"/>
          </w:tcPr>
          <w:p w14:paraId="3D721BC6" w14:textId="3C96D2B1" w:rsidR="009F4F18" w:rsidRPr="18784C7B" w:rsidRDefault="009F4F18" w:rsidP="009F4F18">
            <w:pPr>
              <w:rPr>
                <w:rFonts w:cs="Arial"/>
                <w:sz w:val="20"/>
                <w:szCs w:val="20"/>
              </w:rPr>
            </w:pPr>
            <w:r>
              <w:rPr>
                <w:rFonts w:cs="Arial"/>
                <w:sz w:val="20"/>
                <w:szCs w:val="20"/>
              </w:rPr>
              <w:t>Kalbarri National Park, Junga Track</w:t>
            </w:r>
          </w:p>
        </w:tc>
        <w:tc>
          <w:tcPr>
            <w:tcW w:w="1036" w:type="pct"/>
            <w:vAlign w:val="center"/>
          </w:tcPr>
          <w:p w14:paraId="5DA05ECF" w14:textId="7AE35F28" w:rsidR="009F4F18" w:rsidRPr="18784C7B" w:rsidRDefault="009F4F18" w:rsidP="009F4F18">
            <w:pPr>
              <w:rPr>
                <w:rFonts w:cs="Arial"/>
                <w:sz w:val="20"/>
                <w:szCs w:val="20"/>
              </w:rPr>
            </w:pPr>
            <w:r>
              <w:rPr>
                <w:rFonts w:cs="Arial"/>
                <w:sz w:val="20"/>
                <w:szCs w:val="20"/>
              </w:rPr>
              <w:t>20 km</w:t>
            </w:r>
          </w:p>
        </w:tc>
        <w:tc>
          <w:tcPr>
            <w:tcW w:w="1294" w:type="pct"/>
          </w:tcPr>
          <w:p w14:paraId="6C6209E8" w14:textId="63F93A8F" w:rsidR="009F4F18" w:rsidRPr="62ABC1D7" w:rsidRDefault="009F4F18" w:rsidP="009F4F18">
            <w:pPr>
              <w:rPr>
                <w:rFonts w:cs="Arial"/>
                <w:sz w:val="20"/>
                <w:szCs w:val="20"/>
              </w:rPr>
            </w:pPr>
            <w:r w:rsidRPr="009E6484">
              <w:rPr>
                <w:rFonts w:cs="Arial"/>
                <w:sz w:val="20"/>
                <w:szCs w:val="20"/>
              </w:rPr>
              <w:t xml:space="preserve">Significant </w:t>
            </w:r>
            <w:proofErr w:type="gramStart"/>
            <w:r w:rsidRPr="009E6484">
              <w:rPr>
                <w:rFonts w:cs="Arial"/>
                <w:sz w:val="20"/>
                <w:szCs w:val="20"/>
              </w:rPr>
              <w:t>gap</w:t>
            </w:r>
            <w:proofErr w:type="gramEnd"/>
            <w:r w:rsidRPr="009E6484">
              <w:rPr>
                <w:rFonts w:cs="Arial"/>
                <w:sz w:val="20"/>
                <w:szCs w:val="20"/>
              </w:rPr>
              <w:t xml:space="preserve"> fill </w:t>
            </w:r>
            <w:r>
              <w:rPr>
                <w:rFonts w:cs="Arial"/>
                <w:sz w:val="20"/>
                <w:szCs w:val="20"/>
              </w:rPr>
              <w:t xml:space="preserve">for </w:t>
            </w:r>
            <w:r w:rsidRPr="009E6484">
              <w:rPr>
                <w:rFonts w:cs="Arial"/>
                <w:sz w:val="20"/>
                <w:szCs w:val="20"/>
              </w:rPr>
              <w:t>southern portion of NP</w:t>
            </w:r>
          </w:p>
        </w:tc>
      </w:tr>
      <w:tr w:rsidR="009F4F18" w14:paraId="1F28EB10" w14:textId="77777777" w:rsidTr="00C110B1">
        <w:trPr>
          <w:trHeight w:val="300"/>
        </w:trPr>
        <w:tc>
          <w:tcPr>
            <w:tcW w:w="1544" w:type="pct"/>
            <w:vAlign w:val="center"/>
          </w:tcPr>
          <w:p w14:paraId="14CFBA38" w14:textId="113F0E31" w:rsidR="009F4F18" w:rsidRPr="18784C7B" w:rsidRDefault="009F4F18" w:rsidP="009F4F18">
            <w:pPr>
              <w:rPr>
                <w:rFonts w:cs="Arial"/>
                <w:i/>
                <w:iCs/>
                <w:sz w:val="20"/>
                <w:szCs w:val="20"/>
              </w:rPr>
            </w:pPr>
            <w:r w:rsidRPr="00F03C44">
              <w:rPr>
                <w:rFonts w:cs="Arial"/>
                <w:i/>
                <w:iCs/>
                <w:sz w:val="20"/>
                <w:szCs w:val="20"/>
              </w:rPr>
              <w:t>Persoonia biglandulosa</w:t>
            </w:r>
          </w:p>
        </w:tc>
        <w:tc>
          <w:tcPr>
            <w:tcW w:w="1126" w:type="pct"/>
            <w:vAlign w:val="center"/>
          </w:tcPr>
          <w:p w14:paraId="0027A3E8" w14:textId="157DB621" w:rsidR="009F4F18" w:rsidRPr="18784C7B" w:rsidRDefault="009F4F18" w:rsidP="009F4F18">
            <w:pPr>
              <w:rPr>
                <w:rFonts w:cs="Arial"/>
                <w:sz w:val="20"/>
                <w:szCs w:val="20"/>
              </w:rPr>
            </w:pPr>
            <w:r>
              <w:rPr>
                <w:rFonts w:cs="Arial"/>
                <w:sz w:val="20"/>
                <w:szCs w:val="20"/>
              </w:rPr>
              <w:t>Nanda Reserve, FL9</w:t>
            </w:r>
          </w:p>
        </w:tc>
        <w:tc>
          <w:tcPr>
            <w:tcW w:w="1036" w:type="pct"/>
            <w:vAlign w:val="center"/>
          </w:tcPr>
          <w:p w14:paraId="0BC7992E" w14:textId="2FEEB6D6" w:rsidR="009F4F18" w:rsidRPr="18784C7B" w:rsidRDefault="00D121C1" w:rsidP="009F4F18">
            <w:pPr>
              <w:rPr>
                <w:rFonts w:cs="Arial"/>
                <w:sz w:val="20"/>
                <w:szCs w:val="20"/>
              </w:rPr>
            </w:pPr>
            <w:r>
              <w:rPr>
                <w:rFonts w:cs="Arial"/>
                <w:sz w:val="20"/>
                <w:szCs w:val="20"/>
              </w:rPr>
              <w:t>40-</w:t>
            </w:r>
            <w:r w:rsidR="009F4F18">
              <w:rPr>
                <w:rFonts w:cs="Arial"/>
                <w:sz w:val="20"/>
                <w:szCs w:val="20"/>
              </w:rPr>
              <w:t>60 km</w:t>
            </w:r>
          </w:p>
        </w:tc>
        <w:tc>
          <w:tcPr>
            <w:tcW w:w="1294" w:type="pct"/>
          </w:tcPr>
          <w:p w14:paraId="034C3F66" w14:textId="1BD63DE3" w:rsidR="009F4F18" w:rsidRPr="62ABC1D7" w:rsidRDefault="009F4F18" w:rsidP="009F4F18">
            <w:pPr>
              <w:rPr>
                <w:rFonts w:cs="Arial"/>
                <w:sz w:val="20"/>
                <w:szCs w:val="20"/>
              </w:rPr>
            </w:pPr>
            <w:r w:rsidRPr="00265C02">
              <w:rPr>
                <w:rFonts w:cs="Arial"/>
                <w:sz w:val="20"/>
                <w:szCs w:val="20"/>
              </w:rPr>
              <w:t xml:space="preserve">New record for northern part of Reserve; </w:t>
            </w:r>
            <w:r w:rsidR="00ED3CD4">
              <w:rPr>
                <w:rFonts w:cs="Arial"/>
                <w:sz w:val="20"/>
                <w:szCs w:val="20"/>
              </w:rPr>
              <w:t xml:space="preserve">northern and western </w:t>
            </w:r>
            <w:r w:rsidRPr="00265C02">
              <w:rPr>
                <w:rFonts w:cs="Arial"/>
                <w:sz w:val="20"/>
                <w:szCs w:val="20"/>
              </w:rPr>
              <w:t>range extension</w:t>
            </w:r>
          </w:p>
        </w:tc>
      </w:tr>
      <w:tr w:rsidR="009F4F18" w14:paraId="48A4E549" w14:textId="77777777" w:rsidTr="00C110B1">
        <w:trPr>
          <w:trHeight w:val="300"/>
        </w:trPr>
        <w:tc>
          <w:tcPr>
            <w:tcW w:w="1544" w:type="pct"/>
            <w:vAlign w:val="center"/>
          </w:tcPr>
          <w:p w14:paraId="48765F4E" w14:textId="581A33A8" w:rsidR="009F4F18" w:rsidRPr="18784C7B" w:rsidRDefault="009F4F18" w:rsidP="009F4F18">
            <w:pPr>
              <w:rPr>
                <w:rFonts w:cs="Arial"/>
                <w:i/>
                <w:iCs/>
                <w:sz w:val="20"/>
                <w:szCs w:val="20"/>
              </w:rPr>
            </w:pPr>
            <w:r w:rsidRPr="004F6B5B">
              <w:rPr>
                <w:rFonts w:cs="Arial"/>
                <w:i/>
                <w:iCs/>
                <w:sz w:val="20"/>
                <w:szCs w:val="20"/>
              </w:rPr>
              <w:lastRenderedPageBreak/>
              <w:t>Persoonia brachystylis</w:t>
            </w:r>
          </w:p>
        </w:tc>
        <w:tc>
          <w:tcPr>
            <w:tcW w:w="1126" w:type="pct"/>
            <w:vAlign w:val="center"/>
          </w:tcPr>
          <w:p w14:paraId="00330DB4" w14:textId="38F45E63" w:rsidR="009F4F18" w:rsidRPr="18784C7B" w:rsidRDefault="009F4F18" w:rsidP="009F4F18">
            <w:pPr>
              <w:rPr>
                <w:rFonts w:cs="Arial"/>
                <w:sz w:val="20"/>
                <w:szCs w:val="20"/>
              </w:rPr>
            </w:pPr>
            <w:r>
              <w:rPr>
                <w:rFonts w:cs="Arial"/>
                <w:sz w:val="20"/>
                <w:szCs w:val="20"/>
              </w:rPr>
              <w:t>Kalbarri National Park, Emu Track</w:t>
            </w:r>
          </w:p>
        </w:tc>
        <w:tc>
          <w:tcPr>
            <w:tcW w:w="1036" w:type="pct"/>
            <w:vAlign w:val="center"/>
          </w:tcPr>
          <w:p w14:paraId="41A1681D" w14:textId="15951D31" w:rsidR="009F4F18" w:rsidRPr="18784C7B" w:rsidRDefault="009F4F18" w:rsidP="009F4F18">
            <w:pPr>
              <w:rPr>
                <w:rFonts w:cs="Arial"/>
                <w:sz w:val="20"/>
                <w:szCs w:val="20"/>
              </w:rPr>
            </w:pPr>
            <w:r>
              <w:rPr>
                <w:rFonts w:cs="Arial"/>
                <w:sz w:val="20"/>
                <w:szCs w:val="20"/>
              </w:rPr>
              <w:t>&gt;10 km</w:t>
            </w:r>
          </w:p>
        </w:tc>
        <w:tc>
          <w:tcPr>
            <w:tcW w:w="1294" w:type="pct"/>
          </w:tcPr>
          <w:p w14:paraId="68240371" w14:textId="6CF14BD1" w:rsidR="009F4F18" w:rsidRPr="62ABC1D7" w:rsidRDefault="009F4F18" w:rsidP="009F4F18">
            <w:pPr>
              <w:rPr>
                <w:rFonts w:cs="Arial"/>
                <w:sz w:val="20"/>
                <w:szCs w:val="20"/>
              </w:rPr>
            </w:pPr>
            <w:r w:rsidRPr="000A1743">
              <w:rPr>
                <w:rFonts w:cs="Arial"/>
                <w:sz w:val="20"/>
                <w:szCs w:val="20"/>
              </w:rPr>
              <w:t xml:space="preserve">Significant </w:t>
            </w:r>
            <w:proofErr w:type="gramStart"/>
            <w:r w:rsidRPr="000A1743">
              <w:rPr>
                <w:rFonts w:cs="Arial"/>
                <w:sz w:val="20"/>
                <w:szCs w:val="20"/>
              </w:rPr>
              <w:t>gap</w:t>
            </w:r>
            <w:proofErr w:type="gramEnd"/>
            <w:r w:rsidRPr="000A1743">
              <w:rPr>
                <w:rFonts w:cs="Arial"/>
                <w:sz w:val="20"/>
                <w:szCs w:val="20"/>
              </w:rPr>
              <w:t xml:space="preserve"> fill for NP</w:t>
            </w:r>
          </w:p>
        </w:tc>
      </w:tr>
      <w:tr w:rsidR="009F4F18" w14:paraId="58022F84" w14:textId="77777777" w:rsidTr="00C110B1">
        <w:trPr>
          <w:trHeight w:val="300"/>
        </w:trPr>
        <w:tc>
          <w:tcPr>
            <w:tcW w:w="1544" w:type="pct"/>
            <w:vAlign w:val="center"/>
          </w:tcPr>
          <w:p w14:paraId="6E0D5F4B" w14:textId="68DE80A2" w:rsidR="009F4F18" w:rsidRPr="004F6B5B" w:rsidRDefault="009F4F18" w:rsidP="009F4F18">
            <w:pPr>
              <w:rPr>
                <w:rFonts w:cs="Arial"/>
                <w:i/>
                <w:iCs/>
                <w:sz w:val="20"/>
                <w:szCs w:val="20"/>
              </w:rPr>
            </w:pPr>
            <w:r w:rsidRPr="002D40D2">
              <w:rPr>
                <w:rFonts w:cs="Arial"/>
                <w:i/>
                <w:iCs/>
                <w:sz w:val="20"/>
                <w:szCs w:val="20"/>
              </w:rPr>
              <w:t>Persoonia stricta</w:t>
            </w:r>
          </w:p>
        </w:tc>
        <w:tc>
          <w:tcPr>
            <w:tcW w:w="1126" w:type="pct"/>
            <w:vAlign w:val="center"/>
          </w:tcPr>
          <w:p w14:paraId="120DBA75" w14:textId="1AF9EAEF" w:rsidR="009F4F18" w:rsidRDefault="009F4F18" w:rsidP="009F4F18">
            <w:pPr>
              <w:rPr>
                <w:rFonts w:cs="Arial"/>
                <w:sz w:val="20"/>
                <w:szCs w:val="20"/>
              </w:rPr>
            </w:pPr>
            <w:r>
              <w:rPr>
                <w:rFonts w:cs="Arial"/>
                <w:sz w:val="20"/>
                <w:szCs w:val="20"/>
              </w:rPr>
              <w:t>Eurardy Reserve, eastern block</w:t>
            </w:r>
          </w:p>
        </w:tc>
        <w:tc>
          <w:tcPr>
            <w:tcW w:w="1036" w:type="pct"/>
            <w:vAlign w:val="center"/>
          </w:tcPr>
          <w:p w14:paraId="33B6D7DF" w14:textId="77777777" w:rsidR="009F4F18" w:rsidRDefault="009F4F18" w:rsidP="009F4F18">
            <w:pPr>
              <w:rPr>
                <w:rFonts w:cs="Arial"/>
                <w:sz w:val="20"/>
                <w:szCs w:val="20"/>
              </w:rPr>
            </w:pPr>
          </w:p>
        </w:tc>
        <w:tc>
          <w:tcPr>
            <w:tcW w:w="1294" w:type="pct"/>
          </w:tcPr>
          <w:p w14:paraId="088456CA" w14:textId="07A4AB59" w:rsidR="009F4F18" w:rsidRPr="000A1743" w:rsidRDefault="009F4F18" w:rsidP="009F4F18">
            <w:pPr>
              <w:rPr>
                <w:rFonts w:cs="Arial"/>
                <w:sz w:val="20"/>
                <w:szCs w:val="20"/>
              </w:rPr>
            </w:pPr>
            <w:r w:rsidRPr="006E6B93">
              <w:rPr>
                <w:rFonts w:cs="Arial"/>
                <w:sz w:val="20"/>
                <w:szCs w:val="20"/>
              </w:rPr>
              <w:t>New record for eastern part of Reserve</w:t>
            </w:r>
          </w:p>
        </w:tc>
      </w:tr>
      <w:tr w:rsidR="009F4F18" w14:paraId="27BF1995" w14:textId="77777777" w:rsidTr="00C110B1">
        <w:trPr>
          <w:trHeight w:val="300"/>
        </w:trPr>
        <w:tc>
          <w:tcPr>
            <w:tcW w:w="1544" w:type="pct"/>
            <w:vAlign w:val="center"/>
          </w:tcPr>
          <w:p w14:paraId="568A0B40" w14:textId="2A1F3DD7" w:rsidR="009F4F18" w:rsidRPr="002D40D2" w:rsidRDefault="009F4F18" w:rsidP="009F4F18">
            <w:pPr>
              <w:rPr>
                <w:rFonts w:cs="Arial"/>
                <w:i/>
                <w:iCs/>
                <w:sz w:val="20"/>
                <w:szCs w:val="20"/>
              </w:rPr>
            </w:pPr>
            <w:r w:rsidRPr="00224FD0">
              <w:rPr>
                <w:rFonts w:cs="Arial"/>
                <w:i/>
                <w:iCs/>
                <w:sz w:val="20"/>
                <w:szCs w:val="20"/>
              </w:rPr>
              <w:t>Petropile semifurcata</w:t>
            </w:r>
          </w:p>
        </w:tc>
        <w:tc>
          <w:tcPr>
            <w:tcW w:w="1126" w:type="pct"/>
            <w:vAlign w:val="center"/>
          </w:tcPr>
          <w:p w14:paraId="08DE83E0" w14:textId="41FE858A" w:rsidR="009F4F18" w:rsidRDefault="009F4F18" w:rsidP="009F4F18">
            <w:pPr>
              <w:rPr>
                <w:rFonts w:cs="Arial"/>
                <w:sz w:val="20"/>
                <w:szCs w:val="20"/>
              </w:rPr>
            </w:pPr>
            <w:r w:rsidRPr="00C95177">
              <w:rPr>
                <w:rFonts w:cs="Arial"/>
                <w:sz w:val="20"/>
                <w:szCs w:val="20"/>
              </w:rPr>
              <w:t>Kalbarri National Park, Junga Track</w:t>
            </w:r>
          </w:p>
        </w:tc>
        <w:tc>
          <w:tcPr>
            <w:tcW w:w="1036" w:type="pct"/>
            <w:vAlign w:val="center"/>
          </w:tcPr>
          <w:p w14:paraId="5B75D1E2" w14:textId="222D1240" w:rsidR="009F4F18" w:rsidRPr="00C95177" w:rsidRDefault="009F4F18" w:rsidP="009F4F18">
            <w:pPr>
              <w:rPr>
                <w:rFonts w:cs="Arial"/>
                <w:sz w:val="20"/>
                <w:szCs w:val="20"/>
              </w:rPr>
            </w:pPr>
            <w:r>
              <w:rPr>
                <w:rFonts w:cs="Arial"/>
                <w:sz w:val="20"/>
                <w:szCs w:val="20"/>
              </w:rPr>
              <w:t>&gt;10 km</w:t>
            </w:r>
          </w:p>
        </w:tc>
        <w:tc>
          <w:tcPr>
            <w:tcW w:w="1294" w:type="pct"/>
          </w:tcPr>
          <w:p w14:paraId="5201BD11" w14:textId="0E5FAE0C" w:rsidR="009F4F18" w:rsidRPr="006E6B93" w:rsidRDefault="009F4F18" w:rsidP="009F4F18">
            <w:pPr>
              <w:rPr>
                <w:rFonts w:cs="Arial"/>
                <w:sz w:val="20"/>
                <w:szCs w:val="20"/>
              </w:rPr>
            </w:pPr>
            <w:r w:rsidRPr="00C95177">
              <w:rPr>
                <w:rFonts w:cs="Arial"/>
                <w:sz w:val="20"/>
                <w:szCs w:val="20"/>
              </w:rPr>
              <w:t>Gap fill for southern portion of NP</w:t>
            </w:r>
          </w:p>
        </w:tc>
      </w:tr>
      <w:tr w:rsidR="009F4F18" w14:paraId="21163299" w14:textId="77777777" w:rsidTr="00C110B1">
        <w:trPr>
          <w:trHeight w:val="300"/>
        </w:trPr>
        <w:tc>
          <w:tcPr>
            <w:tcW w:w="1544" w:type="pct"/>
            <w:vAlign w:val="center"/>
          </w:tcPr>
          <w:p w14:paraId="41AB3AC4" w14:textId="6B9FD792" w:rsidR="009F4F18" w:rsidRPr="0063268A" w:rsidRDefault="009F4F18" w:rsidP="009F4F18">
            <w:pPr>
              <w:rPr>
                <w:rFonts w:cs="Arial"/>
                <w:i/>
                <w:iCs/>
                <w:sz w:val="20"/>
                <w:szCs w:val="20"/>
              </w:rPr>
            </w:pPr>
            <w:r w:rsidRPr="00980EA3">
              <w:rPr>
                <w:rFonts w:cs="Arial"/>
                <w:i/>
                <w:iCs/>
                <w:sz w:val="20"/>
                <w:szCs w:val="20"/>
              </w:rPr>
              <w:t xml:space="preserve">Podolepis aristata </w:t>
            </w:r>
            <w:r w:rsidRPr="00980EA3">
              <w:rPr>
                <w:rFonts w:cs="Arial"/>
                <w:sz w:val="20"/>
                <w:szCs w:val="20"/>
              </w:rPr>
              <w:t>subsp.</w:t>
            </w:r>
            <w:r w:rsidRPr="00980EA3">
              <w:rPr>
                <w:rFonts w:cs="Arial"/>
                <w:i/>
                <w:iCs/>
                <w:sz w:val="20"/>
                <w:szCs w:val="20"/>
              </w:rPr>
              <w:t xml:space="preserve"> aristata</w:t>
            </w:r>
          </w:p>
        </w:tc>
        <w:tc>
          <w:tcPr>
            <w:tcW w:w="1126" w:type="pct"/>
            <w:vAlign w:val="center"/>
          </w:tcPr>
          <w:p w14:paraId="60FA4DE3" w14:textId="02232342" w:rsidR="009F4F18" w:rsidRPr="6FB7E547" w:rsidRDefault="009F4F18" w:rsidP="009F4F18">
            <w:pPr>
              <w:rPr>
                <w:rFonts w:cs="Arial"/>
                <w:sz w:val="20"/>
                <w:szCs w:val="20"/>
              </w:rPr>
            </w:pPr>
            <w:r>
              <w:rPr>
                <w:rFonts w:cs="Arial"/>
                <w:sz w:val="20"/>
                <w:szCs w:val="20"/>
              </w:rPr>
              <w:t>Kalbarri National Park, Little Z Track | Eurardy Reserve, western block</w:t>
            </w:r>
          </w:p>
        </w:tc>
        <w:tc>
          <w:tcPr>
            <w:tcW w:w="1036" w:type="pct"/>
            <w:vAlign w:val="center"/>
          </w:tcPr>
          <w:p w14:paraId="7D8AF1C0" w14:textId="45F7AA16" w:rsidR="009F4F18" w:rsidRDefault="009F4F18" w:rsidP="009F4F18">
            <w:pPr>
              <w:rPr>
                <w:rFonts w:cs="Arial"/>
                <w:sz w:val="20"/>
                <w:szCs w:val="20"/>
              </w:rPr>
            </w:pPr>
            <w:r>
              <w:rPr>
                <w:rFonts w:cs="Arial"/>
                <w:sz w:val="20"/>
                <w:szCs w:val="20"/>
              </w:rPr>
              <w:t>10 km</w:t>
            </w:r>
          </w:p>
        </w:tc>
        <w:tc>
          <w:tcPr>
            <w:tcW w:w="1294" w:type="pct"/>
          </w:tcPr>
          <w:p w14:paraId="56694F5B" w14:textId="2AA5AC51" w:rsidR="009F4F18" w:rsidRDefault="009F4F18" w:rsidP="009F4F18">
            <w:pPr>
              <w:rPr>
                <w:rFonts w:cs="Arial"/>
                <w:sz w:val="20"/>
                <w:szCs w:val="20"/>
              </w:rPr>
            </w:pPr>
            <w:r>
              <w:rPr>
                <w:rFonts w:cs="Arial"/>
                <w:sz w:val="20"/>
                <w:szCs w:val="20"/>
              </w:rPr>
              <w:t xml:space="preserve">Significant </w:t>
            </w:r>
            <w:proofErr w:type="gramStart"/>
            <w:r>
              <w:rPr>
                <w:rFonts w:cs="Arial"/>
                <w:sz w:val="20"/>
                <w:szCs w:val="20"/>
              </w:rPr>
              <w:t>gap</w:t>
            </w:r>
            <w:proofErr w:type="gramEnd"/>
            <w:r>
              <w:rPr>
                <w:rFonts w:cs="Arial"/>
                <w:sz w:val="20"/>
                <w:szCs w:val="20"/>
              </w:rPr>
              <w:t xml:space="preserve"> fill for NP | New record for western part of Reserve</w:t>
            </w:r>
          </w:p>
        </w:tc>
      </w:tr>
      <w:tr w:rsidR="009F4F18" w14:paraId="3F757458" w14:textId="77777777" w:rsidTr="00C110B1">
        <w:trPr>
          <w:trHeight w:val="300"/>
        </w:trPr>
        <w:tc>
          <w:tcPr>
            <w:tcW w:w="1544" w:type="pct"/>
            <w:vAlign w:val="center"/>
          </w:tcPr>
          <w:p w14:paraId="607C3EBF" w14:textId="577FD429" w:rsidR="009F4F18" w:rsidRPr="002D40D2" w:rsidRDefault="009F4F18" w:rsidP="009F4F18">
            <w:pPr>
              <w:rPr>
                <w:rFonts w:cs="Arial"/>
                <w:i/>
                <w:iCs/>
                <w:sz w:val="20"/>
                <w:szCs w:val="20"/>
              </w:rPr>
            </w:pPr>
            <w:r w:rsidRPr="0063268A">
              <w:rPr>
                <w:rFonts w:cs="Arial"/>
                <w:i/>
                <w:iCs/>
                <w:sz w:val="20"/>
                <w:szCs w:val="20"/>
              </w:rPr>
              <w:t>Poranthera drummondii</w:t>
            </w:r>
          </w:p>
        </w:tc>
        <w:tc>
          <w:tcPr>
            <w:tcW w:w="1126" w:type="pct"/>
            <w:vAlign w:val="center"/>
          </w:tcPr>
          <w:p w14:paraId="19800FB6" w14:textId="170DE12C" w:rsidR="009F4F18" w:rsidRDefault="009F4F18" w:rsidP="009F4F18">
            <w:pPr>
              <w:rPr>
                <w:rFonts w:cs="Arial"/>
                <w:sz w:val="20"/>
                <w:szCs w:val="20"/>
              </w:rPr>
            </w:pPr>
            <w:r w:rsidRPr="6FB7E547">
              <w:rPr>
                <w:rFonts w:cs="Arial"/>
                <w:sz w:val="20"/>
                <w:szCs w:val="20"/>
              </w:rPr>
              <w:t>Kalbarri National Park</w:t>
            </w:r>
            <w:r>
              <w:rPr>
                <w:rFonts w:cs="Arial"/>
                <w:sz w:val="20"/>
                <w:szCs w:val="20"/>
              </w:rPr>
              <w:t>, Bettie Track</w:t>
            </w:r>
          </w:p>
        </w:tc>
        <w:tc>
          <w:tcPr>
            <w:tcW w:w="1036" w:type="pct"/>
            <w:vAlign w:val="center"/>
          </w:tcPr>
          <w:p w14:paraId="60E7894A" w14:textId="77777777" w:rsidR="009F4F18" w:rsidRDefault="009F4F18" w:rsidP="009F4F18">
            <w:pPr>
              <w:rPr>
                <w:rFonts w:cs="Arial"/>
                <w:sz w:val="20"/>
                <w:szCs w:val="20"/>
              </w:rPr>
            </w:pPr>
          </w:p>
        </w:tc>
        <w:tc>
          <w:tcPr>
            <w:tcW w:w="1294" w:type="pct"/>
          </w:tcPr>
          <w:p w14:paraId="2D8AC35C" w14:textId="4BC916E3" w:rsidR="009F4F18" w:rsidRPr="006E6B93" w:rsidRDefault="009F4F18" w:rsidP="009F4F18">
            <w:pPr>
              <w:rPr>
                <w:rFonts w:cs="Arial"/>
                <w:sz w:val="20"/>
                <w:szCs w:val="20"/>
              </w:rPr>
            </w:pPr>
            <w:r>
              <w:rPr>
                <w:rFonts w:cs="Arial"/>
                <w:sz w:val="20"/>
                <w:szCs w:val="20"/>
              </w:rPr>
              <w:t>New record for NP</w:t>
            </w:r>
          </w:p>
        </w:tc>
      </w:tr>
      <w:tr w:rsidR="009F4F18" w14:paraId="56A6B978" w14:textId="77777777" w:rsidTr="00C110B1">
        <w:trPr>
          <w:trHeight w:val="300"/>
        </w:trPr>
        <w:tc>
          <w:tcPr>
            <w:tcW w:w="1544" w:type="pct"/>
            <w:vAlign w:val="center"/>
          </w:tcPr>
          <w:p w14:paraId="565B83A7" w14:textId="4FEDF73F" w:rsidR="009F4F18" w:rsidRPr="002D40D2" w:rsidRDefault="009F4F18" w:rsidP="009F4F18">
            <w:pPr>
              <w:rPr>
                <w:rFonts w:cs="Arial"/>
                <w:i/>
                <w:iCs/>
                <w:sz w:val="20"/>
                <w:szCs w:val="20"/>
              </w:rPr>
            </w:pPr>
            <w:r w:rsidRPr="00FB3FD4">
              <w:rPr>
                <w:rFonts w:cs="Arial"/>
                <w:i/>
                <w:iCs/>
                <w:sz w:val="20"/>
                <w:szCs w:val="20"/>
              </w:rPr>
              <w:t>Pterochaeta paniculata</w:t>
            </w:r>
          </w:p>
        </w:tc>
        <w:tc>
          <w:tcPr>
            <w:tcW w:w="1126" w:type="pct"/>
            <w:vAlign w:val="center"/>
          </w:tcPr>
          <w:p w14:paraId="0FD68080" w14:textId="367C48D3" w:rsidR="009F4F18" w:rsidRDefault="009F4F18" w:rsidP="009F4F18">
            <w:pPr>
              <w:rPr>
                <w:rFonts w:cs="Arial"/>
                <w:sz w:val="20"/>
                <w:szCs w:val="20"/>
              </w:rPr>
            </w:pPr>
            <w:r w:rsidRPr="6FB7E547">
              <w:rPr>
                <w:rFonts w:cs="Arial"/>
                <w:sz w:val="20"/>
                <w:szCs w:val="20"/>
              </w:rPr>
              <w:t>Kalbarri National Park</w:t>
            </w:r>
            <w:r>
              <w:rPr>
                <w:rFonts w:cs="Arial"/>
                <w:sz w:val="20"/>
                <w:szCs w:val="20"/>
              </w:rPr>
              <w:t>, Bettie Track</w:t>
            </w:r>
          </w:p>
        </w:tc>
        <w:tc>
          <w:tcPr>
            <w:tcW w:w="1036" w:type="pct"/>
            <w:vAlign w:val="center"/>
          </w:tcPr>
          <w:p w14:paraId="330C7861" w14:textId="77777777" w:rsidR="009F4F18" w:rsidRDefault="009F4F18" w:rsidP="009F4F18">
            <w:pPr>
              <w:rPr>
                <w:rFonts w:cs="Arial"/>
                <w:sz w:val="20"/>
                <w:szCs w:val="20"/>
              </w:rPr>
            </w:pPr>
          </w:p>
        </w:tc>
        <w:tc>
          <w:tcPr>
            <w:tcW w:w="1294" w:type="pct"/>
          </w:tcPr>
          <w:p w14:paraId="0072FED4" w14:textId="1167A5A2" w:rsidR="009F4F18" w:rsidRPr="006E6B93" w:rsidRDefault="009F4F18" w:rsidP="009F4F18">
            <w:pPr>
              <w:rPr>
                <w:rFonts w:cs="Arial"/>
                <w:sz w:val="20"/>
                <w:szCs w:val="20"/>
              </w:rPr>
            </w:pPr>
            <w:r>
              <w:rPr>
                <w:rFonts w:cs="Arial"/>
                <w:sz w:val="20"/>
                <w:szCs w:val="20"/>
              </w:rPr>
              <w:t>New record for NP</w:t>
            </w:r>
          </w:p>
        </w:tc>
      </w:tr>
      <w:tr w:rsidR="009F4F18" w14:paraId="4978EE02" w14:textId="77777777" w:rsidTr="00C110B1">
        <w:trPr>
          <w:trHeight w:val="300"/>
        </w:trPr>
        <w:tc>
          <w:tcPr>
            <w:tcW w:w="1544" w:type="pct"/>
            <w:vAlign w:val="center"/>
          </w:tcPr>
          <w:p w14:paraId="54BEF317" w14:textId="5C95F21B" w:rsidR="009F4F18" w:rsidRPr="00FB3FD4" w:rsidRDefault="009F4F18" w:rsidP="009F4F18">
            <w:pPr>
              <w:rPr>
                <w:rFonts w:cs="Arial"/>
                <w:i/>
                <w:iCs/>
                <w:sz w:val="20"/>
                <w:szCs w:val="20"/>
              </w:rPr>
            </w:pPr>
            <w:r w:rsidRPr="007D4376">
              <w:rPr>
                <w:rFonts w:cs="Arial"/>
                <w:i/>
                <w:iCs/>
                <w:sz w:val="20"/>
                <w:szCs w:val="20"/>
              </w:rPr>
              <w:t>Ptilotus divaricatus</w:t>
            </w:r>
          </w:p>
        </w:tc>
        <w:tc>
          <w:tcPr>
            <w:tcW w:w="1126" w:type="pct"/>
            <w:vAlign w:val="center"/>
          </w:tcPr>
          <w:p w14:paraId="3C809418" w14:textId="4DF53ECF" w:rsidR="009F4F18" w:rsidRPr="6FB7E547" w:rsidRDefault="009F4F18" w:rsidP="009F4F18">
            <w:pPr>
              <w:rPr>
                <w:rFonts w:cs="Arial"/>
                <w:sz w:val="20"/>
                <w:szCs w:val="20"/>
              </w:rPr>
            </w:pPr>
            <w:r>
              <w:rPr>
                <w:rFonts w:cs="Arial"/>
                <w:sz w:val="20"/>
                <w:szCs w:val="20"/>
              </w:rPr>
              <w:t>Nanda Reserve, FL9</w:t>
            </w:r>
          </w:p>
        </w:tc>
        <w:tc>
          <w:tcPr>
            <w:tcW w:w="1036" w:type="pct"/>
            <w:vAlign w:val="center"/>
          </w:tcPr>
          <w:p w14:paraId="2BBE3549" w14:textId="35B6789A" w:rsidR="009F4F18" w:rsidRDefault="009F4F18" w:rsidP="009F4F18">
            <w:pPr>
              <w:rPr>
                <w:rFonts w:cs="Arial"/>
                <w:sz w:val="20"/>
                <w:szCs w:val="20"/>
              </w:rPr>
            </w:pPr>
            <w:r>
              <w:rPr>
                <w:rFonts w:cs="Arial"/>
                <w:sz w:val="20"/>
                <w:szCs w:val="20"/>
              </w:rPr>
              <w:t>20 km</w:t>
            </w:r>
          </w:p>
        </w:tc>
        <w:tc>
          <w:tcPr>
            <w:tcW w:w="1294" w:type="pct"/>
          </w:tcPr>
          <w:p w14:paraId="3B0EFFD2" w14:textId="16E9B018" w:rsidR="009F4F18" w:rsidRDefault="009F4F18" w:rsidP="009F4F18">
            <w:pPr>
              <w:rPr>
                <w:rFonts w:cs="Arial"/>
                <w:sz w:val="20"/>
                <w:szCs w:val="20"/>
              </w:rPr>
            </w:pPr>
            <w:r w:rsidRPr="00884B6A">
              <w:rPr>
                <w:rFonts w:cs="Arial"/>
                <w:sz w:val="20"/>
                <w:szCs w:val="20"/>
              </w:rPr>
              <w:t>New record for northern part of Reserve; significant gap fill</w:t>
            </w:r>
          </w:p>
        </w:tc>
      </w:tr>
      <w:tr w:rsidR="009F4F18" w14:paraId="052EF7CC" w14:textId="77777777" w:rsidTr="00C110B1">
        <w:trPr>
          <w:trHeight w:val="300"/>
        </w:trPr>
        <w:tc>
          <w:tcPr>
            <w:tcW w:w="1544" w:type="pct"/>
            <w:vAlign w:val="center"/>
          </w:tcPr>
          <w:p w14:paraId="3ECEA7DA" w14:textId="0B1BEA34" w:rsidR="009F4F18" w:rsidRPr="00FB3FD4" w:rsidRDefault="009F4F18" w:rsidP="009F4F18">
            <w:pPr>
              <w:rPr>
                <w:rFonts w:cs="Arial"/>
                <w:i/>
                <w:iCs/>
                <w:sz w:val="20"/>
                <w:szCs w:val="20"/>
              </w:rPr>
            </w:pPr>
            <w:r w:rsidRPr="0035075F">
              <w:rPr>
                <w:rFonts w:cs="Arial"/>
                <w:i/>
                <w:iCs/>
                <w:sz w:val="20"/>
                <w:szCs w:val="20"/>
              </w:rPr>
              <w:t>Ptilotus obovatus</w:t>
            </w:r>
          </w:p>
        </w:tc>
        <w:tc>
          <w:tcPr>
            <w:tcW w:w="1126" w:type="pct"/>
            <w:vAlign w:val="center"/>
          </w:tcPr>
          <w:p w14:paraId="190A25B2" w14:textId="0499AC8A" w:rsidR="009F4F18" w:rsidRPr="6FB7E547" w:rsidRDefault="009F4F18" w:rsidP="009F4F18">
            <w:pPr>
              <w:rPr>
                <w:rFonts w:cs="Arial"/>
                <w:sz w:val="20"/>
                <w:szCs w:val="20"/>
              </w:rPr>
            </w:pPr>
            <w:r>
              <w:rPr>
                <w:rFonts w:cs="Arial"/>
                <w:sz w:val="20"/>
                <w:szCs w:val="20"/>
              </w:rPr>
              <w:t>Nanda Reserve, FL9</w:t>
            </w:r>
          </w:p>
        </w:tc>
        <w:tc>
          <w:tcPr>
            <w:tcW w:w="1036" w:type="pct"/>
            <w:vAlign w:val="center"/>
          </w:tcPr>
          <w:p w14:paraId="3554ECCA" w14:textId="77777777" w:rsidR="009F4F18" w:rsidRDefault="009F4F18" w:rsidP="009F4F18">
            <w:pPr>
              <w:rPr>
                <w:rFonts w:cs="Arial"/>
                <w:sz w:val="20"/>
                <w:szCs w:val="20"/>
              </w:rPr>
            </w:pPr>
          </w:p>
        </w:tc>
        <w:tc>
          <w:tcPr>
            <w:tcW w:w="1294" w:type="pct"/>
          </w:tcPr>
          <w:p w14:paraId="160CD408" w14:textId="79CCF7DB" w:rsidR="009F4F18" w:rsidRDefault="009F4F18" w:rsidP="009F4F18">
            <w:pPr>
              <w:rPr>
                <w:rFonts w:cs="Arial"/>
                <w:sz w:val="20"/>
                <w:szCs w:val="20"/>
              </w:rPr>
            </w:pPr>
            <w:r w:rsidRPr="00762D4A">
              <w:rPr>
                <w:rFonts w:cs="Arial"/>
                <w:sz w:val="20"/>
                <w:szCs w:val="20"/>
              </w:rPr>
              <w:t>New record for northern part of Reserve</w:t>
            </w:r>
          </w:p>
        </w:tc>
      </w:tr>
      <w:tr w:rsidR="009F4F18" w14:paraId="077ABA71" w14:textId="77777777" w:rsidTr="00C110B1">
        <w:trPr>
          <w:trHeight w:val="300"/>
        </w:trPr>
        <w:tc>
          <w:tcPr>
            <w:tcW w:w="1544" w:type="pct"/>
            <w:vAlign w:val="center"/>
          </w:tcPr>
          <w:p w14:paraId="5335DFFC" w14:textId="5F0C0BF7" w:rsidR="009F4F18" w:rsidRPr="00FB3FD4" w:rsidRDefault="009F4F18" w:rsidP="009F4F18">
            <w:pPr>
              <w:rPr>
                <w:rFonts w:cs="Arial"/>
                <w:i/>
                <w:iCs/>
                <w:sz w:val="20"/>
                <w:szCs w:val="20"/>
              </w:rPr>
            </w:pPr>
            <w:r w:rsidRPr="00490299">
              <w:rPr>
                <w:rFonts w:cs="Arial"/>
                <w:i/>
                <w:iCs/>
                <w:sz w:val="20"/>
                <w:szCs w:val="20"/>
              </w:rPr>
              <w:t>Ptilotus polystachyus</w:t>
            </w:r>
          </w:p>
        </w:tc>
        <w:tc>
          <w:tcPr>
            <w:tcW w:w="1126" w:type="pct"/>
            <w:vAlign w:val="center"/>
          </w:tcPr>
          <w:p w14:paraId="54DE9658" w14:textId="7B5CFAC8" w:rsidR="009F4F18" w:rsidRPr="6FB7E547" w:rsidRDefault="009F4F18" w:rsidP="009F4F18">
            <w:pPr>
              <w:rPr>
                <w:rFonts w:cs="Arial"/>
                <w:sz w:val="20"/>
                <w:szCs w:val="20"/>
              </w:rPr>
            </w:pPr>
            <w:r>
              <w:rPr>
                <w:rFonts w:cs="Arial"/>
                <w:sz w:val="20"/>
                <w:szCs w:val="20"/>
              </w:rPr>
              <w:t>Nanda Reserve, FL9</w:t>
            </w:r>
          </w:p>
        </w:tc>
        <w:tc>
          <w:tcPr>
            <w:tcW w:w="1036" w:type="pct"/>
            <w:vAlign w:val="center"/>
          </w:tcPr>
          <w:p w14:paraId="7A3A98F7" w14:textId="17584937" w:rsidR="009F4F18" w:rsidRDefault="009F4F18" w:rsidP="009F4F18">
            <w:pPr>
              <w:rPr>
                <w:rFonts w:cs="Arial"/>
                <w:sz w:val="20"/>
                <w:szCs w:val="20"/>
              </w:rPr>
            </w:pPr>
            <w:r>
              <w:rPr>
                <w:rFonts w:cs="Arial"/>
                <w:sz w:val="20"/>
                <w:szCs w:val="20"/>
              </w:rPr>
              <w:t>35 km</w:t>
            </w:r>
          </w:p>
        </w:tc>
        <w:tc>
          <w:tcPr>
            <w:tcW w:w="1294" w:type="pct"/>
          </w:tcPr>
          <w:p w14:paraId="350B2442" w14:textId="47F03D9F" w:rsidR="009F4F18" w:rsidRDefault="009F4F18" w:rsidP="009F4F18">
            <w:pPr>
              <w:rPr>
                <w:rFonts w:cs="Arial"/>
                <w:sz w:val="20"/>
                <w:szCs w:val="20"/>
              </w:rPr>
            </w:pPr>
            <w:r>
              <w:rPr>
                <w:rFonts w:cs="Arial"/>
                <w:sz w:val="20"/>
                <w:szCs w:val="20"/>
              </w:rPr>
              <w:t>Significant gap fill; new record for northern part of Reserve</w:t>
            </w:r>
          </w:p>
        </w:tc>
      </w:tr>
      <w:tr w:rsidR="009F4F18" w14:paraId="579A6D18" w14:textId="77777777" w:rsidTr="00C110B1">
        <w:trPr>
          <w:trHeight w:val="300"/>
        </w:trPr>
        <w:tc>
          <w:tcPr>
            <w:tcW w:w="1544" w:type="pct"/>
            <w:vAlign w:val="center"/>
          </w:tcPr>
          <w:p w14:paraId="799A363B" w14:textId="6BEFD6FD" w:rsidR="009F4F18" w:rsidRPr="00490299" w:rsidRDefault="009F4F18" w:rsidP="009F4F18">
            <w:pPr>
              <w:rPr>
                <w:rFonts w:cs="Arial"/>
                <w:i/>
                <w:iCs/>
                <w:sz w:val="20"/>
                <w:szCs w:val="20"/>
              </w:rPr>
            </w:pPr>
            <w:r w:rsidRPr="002B43C4">
              <w:rPr>
                <w:rFonts w:cs="Arial"/>
                <w:i/>
                <w:iCs/>
                <w:sz w:val="20"/>
                <w:szCs w:val="20"/>
              </w:rPr>
              <w:t>Quoya oldfieldii</w:t>
            </w:r>
          </w:p>
        </w:tc>
        <w:tc>
          <w:tcPr>
            <w:tcW w:w="1126" w:type="pct"/>
            <w:vAlign w:val="center"/>
          </w:tcPr>
          <w:p w14:paraId="2C1F7929" w14:textId="0D9F6702" w:rsidR="009F4F18" w:rsidRDefault="009F4F18" w:rsidP="009F4F18">
            <w:pPr>
              <w:rPr>
                <w:rFonts w:cs="Arial"/>
                <w:sz w:val="20"/>
                <w:szCs w:val="20"/>
              </w:rPr>
            </w:pPr>
            <w:r>
              <w:rPr>
                <w:rFonts w:cs="Arial"/>
                <w:sz w:val="20"/>
                <w:szCs w:val="20"/>
              </w:rPr>
              <w:t>Eurardy Reserve, eastern block</w:t>
            </w:r>
          </w:p>
        </w:tc>
        <w:tc>
          <w:tcPr>
            <w:tcW w:w="1036" w:type="pct"/>
            <w:vAlign w:val="center"/>
          </w:tcPr>
          <w:p w14:paraId="4E77D9F5" w14:textId="77777777" w:rsidR="009F4F18" w:rsidRDefault="009F4F18" w:rsidP="009F4F18">
            <w:pPr>
              <w:rPr>
                <w:rFonts w:cs="Arial"/>
                <w:sz w:val="20"/>
                <w:szCs w:val="20"/>
              </w:rPr>
            </w:pPr>
          </w:p>
        </w:tc>
        <w:tc>
          <w:tcPr>
            <w:tcW w:w="1294" w:type="pct"/>
          </w:tcPr>
          <w:p w14:paraId="66F17174" w14:textId="20AC9DE3" w:rsidR="009F4F18" w:rsidRDefault="009F4F18" w:rsidP="009F4F18">
            <w:pPr>
              <w:rPr>
                <w:rFonts w:cs="Arial"/>
                <w:sz w:val="20"/>
                <w:szCs w:val="20"/>
              </w:rPr>
            </w:pPr>
            <w:r w:rsidRPr="00D938E7">
              <w:rPr>
                <w:rFonts w:cs="Arial"/>
                <w:sz w:val="20"/>
                <w:szCs w:val="20"/>
              </w:rPr>
              <w:t>New record for eastern part of Reserve</w:t>
            </w:r>
          </w:p>
        </w:tc>
      </w:tr>
      <w:tr w:rsidR="009F4F18" w14:paraId="6E83109D" w14:textId="77777777" w:rsidTr="00C110B1">
        <w:trPr>
          <w:trHeight w:val="300"/>
        </w:trPr>
        <w:tc>
          <w:tcPr>
            <w:tcW w:w="1544" w:type="pct"/>
            <w:vAlign w:val="center"/>
          </w:tcPr>
          <w:p w14:paraId="47AE15C6" w14:textId="5624EFC9" w:rsidR="009F4F18" w:rsidRPr="00490299" w:rsidRDefault="009F4F18" w:rsidP="009F4F18">
            <w:pPr>
              <w:rPr>
                <w:rFonts w:cs="Arial"/>
                <w:i/>
                <w:iCs/>
                <w:sz w:val="20"/>
                <w:szCs w:val="20"/>
              </w:rPr>
            </w:pPr>
            <w:r w:rsidRPr="009A76DF">
              <w:rPr>
                <w:rFonts w:cs="Arial"/>
                <w:i/>
                <w:iCs/>
                <w:sz w:val="20"/>
                <w:szCs w:val="20"/>
              </w:rPr>
              <w:t>Reichardia tingitana</w:t>
            </w:r>
          </w:p>
        </w:tc>
        <w:tc>
          <w:tcPr>
            <w:tcW w:w="1126" w:type="pct"/>
            <w:vAlign w:val="center"/>
          </w:tcPr>
          <w:p w14:paraId="7C861934" w14:textId="666D3963" w:rsidR="009F4F18" w:rsidRDefault="009F4F18" w:rsidP="009F4F18">
            <w:pPr>
              <w:rPr>
                <w:rFonts w:cs="Arial"/>
                <w:sz w:val="20"/>
                <w:szCs w:val="20"/>
              </w:rPr>
            </w:pPr>
            <w:r>
              <w:rPr>
                <w:rFonts w:cs="Arial"/>
                <w:sz w:val="20"/>
                <w:szCs w:val="20"/>
              </w:rPr>
              <w:t>Nanda Reserve, FL8</w:t>
            </w:r>
          </w:p>
        </w:tc>
        <w:tc>
          <w:tcPr>
            <w:tcW w:w="1036" w:type="pct"/>
            <w:vAlign w:val="center"/>
          </w:tcPr>
          <w:p w14:paraId="3F81DCA6" w14:textId="2A89004B" w:rsidR="009F4F18" w:rsidRDefault="009F4F18" w:rsidP="009F4F18">
            <w:pPr>
              <w:rPr>
                <w:rFonts w:cs="Arial"/>
                <w:sz w:val="20"/>
                <w:szCs w:val="20"/>
              </w:rPr>
            </w:pPr>
            <w:r>
              <w:rPr>
                <w:rFonts w:cs="Arial"/>
                <w:sz w:val="20"/>
                <w:szCs w:val="20"/>
              </w:rPr>
              <w:t>55 km</w:t>
            </w:r>
          </w:p>
        </w:tc>
        <w:tc>
          <w:tcPr>
            <w:tcW w:w="1294" w:type="pct"/>
          </w:tcPr>
          <w:p w14:paraId="73FA9069" w14:textId="0AB22A69" w:rsidR="009F4F18" w:rsidRDefault="009F4F18" w:rsidP="009F4F18">
            <w:pPr>
              <w:rPr>
                <w:rFonts w:cs="Arial"/>
                <w:sz w:val="20"/>
                <w:szCs w:val="20"/>
              </w:rPr>
            </w:pPr>
            <w:r w:rsidRPr="009A76DF">
              <w:rPr>
                <w:rFonts w:cs="Arial"/>
                <w:sz w:val="20"/>
                <w:szCs w:val="20"/>
              </w:rPr>
              <w:t>New record for northern part of Reserve; significant gap fill</w:t>
            </w:r>
          </w:p>
        </w:tc>
      </w:tr>
      <w:tr w:rsidR="009F4F18" w14:paraId="0563E106" w14:textId="77777777" w:rsidTr="00C110B1">
        <w:trPr>
          <w:trHeight w:val="300"/>
        </w:trPr>
        <w:tc>
          <w:tcPr>
            <w:tcW w:w="1544" w:type="pct"/>
            <w:vAlign w:val="center"/>
          </w:tcPr>
          <w:p w14:paraId="371AA688" w14:textId="514F4BEC" w:rsidR="009F4F18" w:rsidRPr="009A76DF" w:rsidRDefault="009F4F18" w:rsidP="009F4F18">
            <w:pPr>
              <w:rPr>
                <w:rFonts w:cs="Arial"/>
                <w:i/>
                <w:iCs/>
                <w:sz w:val="20"/>
                <w:szCs w:val="20"/>
              </w:rPr>
            </w:pPr>
            <w:r w:rsidRPr="002269A0">
              <w:rPr>
                <w:rFonts w:cs="Arial"/>
                <w:i/>
                <w:iCs/>
                <w:sz w:val="20"/>
                <w:szCs w:val="20"/>
              </w:rPr>
              <w:t>Salsola australis</w:t>
            </w:r>
          </w:p>
        </w:tc>
        <w:tc>
          <w:tcPr>
            <w:tcW w:w="1126" w:type="pct"/>
            <w:vAlign w:val="center"/>
          </w:tcPr>
          <w:p w14:paraId="147388F3" w14:textId="04BD0923" w:rsidR="009F4F18" w:rsidRDefault="009F4F18" w:rsidP="009F4F18">
            <w:pPr>
              <w:rPr>
                <w:rFonts w:cs="Arial"/>
                <w:sz w:val="20"/>
                <w:szCs w:val="20"/>
              </w:rPr>
            </w:pPr>
            <w:r>
              <w:rPr>
                <w:rFonts w:cs="Arial"/>
                <w:sz w:val="20"/>
                <w:szCs w:val="20"/>
              </w:rPr>
              <w:t>Nanda Reserve, FL9</w:t>
            </w:r>
          </w:p>
        </w:tc>
        <w:tc>
          <w:tcPr>
            <w:tcW w:w="1036" w:type="pct"/>
            <w:vAlign w:val="center"/>
          </w:tcPr>
          <w:p w14:paraId="2F598814" w14:textId="6419D670" w:rsidR="009F4F18" w:rsidRDefault="009F4F18" w:rsidP="009F4F18">
            <w:pPr>
              <w:rPr>
                <w:rFonts w:cs="Arial"/>
                <w:sz w:val="20"/>
                <w:szCs w:val="20"/>
              </w:rPr>
            </w:pPr>
            <w:r>
              <w:rPr>
                <w:rFonts w:cs="Arial"/>
                <w:sz w:val="20"/>
                <w:szCs w:val="20"/>
              </w:rPr>
              <w:t>30 km</w:t>
            </w:r>
          </w:p>
        </w:tc>
        <w:tc>
          <w:tcPr>
            <w:tcW w:w="1294" w:type="pct"/>
          </w:tcPr>
          <w:p w14:paraId="18C62AC7" w14:textId="64FA57CA" w:rsidR="009F4F18" w:rsidRPr="009A76DF" w:rsidRDefault="009F4F18" w:rsidP="009F4F18">
            <w:pPr>
              <w:rPr>
                <w:rFonts w:cs="Arial"/>
                <w:sz w:val="20"/>
                <w:szCs w:val="20"/>
              </w:rPr>
            </w:pPr>
            <w:r w:rsidRPr="00484400">
              <w:rPr>
                <w:rFonts w:cs="Arial"/>
                <w:sz w:val="20"/>
                <w:szCs w:val="20"/>
              </w:rPr>
              <w:t>New record for northern part of Reserve; significant gap fill</w:t>
            </w:r>
          </w:p>
        </w:tc>
      </w:tr>
      <w:tr w:rsidR="009F4F18" w14:paraId="2B7DB2DC" w14:textId="77777777" w:rsidTr="00C110B1">
        <w:trPr>
          <w:trHeight w:val="300"/>
        </w:trPr>
        <w:tc>
          <w:tcPr>
            <w:tcW w:w="1544" w:type="pct"/>
            <w:vAlign w:val="center"/>
          </w:tcPr>
          <w:p w14:paraId="66C72442" w14:textId="6F1E4A32" w:rsidR="009F4F18" w:rsidRPr="009A76DF" w:rsidRDefault="009F4F18" w:rsidP="009F4F18">
            <w:pPr>
              <w:rPr>
                <w:rFonts w:cs="Arial"/>
                <w:i/>
                <w:iCs/>
                <w:sz w:val="20"/>
                <w:szCs w:val="20"/>
              </w:rPr>
            </w:pPr>
            <w:r w:rsidRPr="00C7203F">
              <w:rPr>
                <w:rFonts w:cs="Arial"/>
                <w:i/>
                <w:iCs/>
                <w:sz w:val="20"/>
                <w:szCs w:val="20"/>
              </w:rPr>
              <w:t>Scholtzia obovata</w:t>
            </w:r>
          </w:p>
        </w:tc>
        <w:tc>
          <w:tcPr>
            <w:tcW w:w="1126" w:type="pct"/>
            <w:vAlign w:val="center"/>
          </w:tcPr>
          <w:p w14:paraId="00C6F350" w14:textId="71A17211" w:rsidR="009F4F18" w:rsidRDefault="009F4F18" w:rsidP="009F4F18">
            <w:pPr>
              <w:rPr>
                <w:rFonts w:cs="Arial"/>
                <w:sz w:val="20"/>
                <w:szCs w:val="20"/>
              </w:rPr>
            </w:pPr>
            <w:r w:rsidRPr="6FB7E547">
              <w:rPr>
                <w:rFonts w:cs="Arial"/>
                <w:sz w:val="20"/>
                <w:szCs w:val="20"/>
              </w:rPr>
              <w:t>Kalbarri National Park</w:t>
            </w:r>
            <w:r>
              <w:rPr>
                <w:rFonts w:cs="Arial"/>
                <w:sz w:val="20"/>
                <w:szCs w:val="20"/>
              </w:rPr>
              <w:t>, Junga Track</w:t>
            </w:r>
          </w:p>
        </w:tc>
        <w:tc>
          <w:tcPr>
            <w:tcW w:w="1036" w:type="pct"/>
            <w:vAlign w:val="center"/>
          </w:tcPr>
          <w:p w14:paraId="6B70F6C9" w14:textId="080AC460" w:rsidR="009F4F18" w:rsidRDefault="009F4F18" w:rsidP="009F4F18">
            <w:pPr>
              <w:rPr>
                <w:rFonts w:cs="Arial"/>
                <w:sz w:val="20"/>
                <w:szCs w:val="20"/>
              </w:rPr>
            </w:pPr>
            <w:r>
              <w:rPr>
                <w:rFonts w:cs="Arial"/>
                <w:sz w:val="20"/>
                <w:szCs w:val="20"/>
              </w:rPr>
              <w:t>&gt;10 km</w:t>
            </w:r>
          </w:p>
        </w:tc>
        <w:tc>
          <w:tcPr>
            <w:tcW w:w="1294" w:type="pct"/>
          </w:tcPr>
          <w:p w14:paraId="67B87C19" w14:textId="59A1F075" w:rsidR="009F4F18" w:rsidRPr="009A76DF" w:rsidRDefault="009F4F18" w:rsidP="009F4F18">
            <w:pPr>
              <w:rPr>
                <w:rFonts w:cs="Arial"/>
                <w:sz w:val="20"/>
                <w:szCs w:val="20"/>
              </w:rPr>
            </w:pPr>
            <w:r>
              <w:rPr>
                <w:rFonts w:cs="Arial"/>
                <w:sz w:val="20"/>
                <w:szCs w:val="20"/>
              </w:rPr>
              <w:t xml:space="preserve">Significant </w:t>
            </w:r>
            <w:proofErr w:type="gramStart"/>
            <w:r>
              <w:rPr>
                <w:rFonts w:cs="Arial"/>
                <w:sz w:val="20"/>
                <w:szCs w:val="20"/>
              </w:rPr>
              <w:t>gap</w:t>
            </w:r>
            <w:proofErr w:type="gramEnd"/>
            <w:r>
              <w:rPr>
                <w:rFonts w:cs="Arial"/>
                <w:sz w:val="20"/>
                <w:szCs w:val="20"/>
              </w:rPr>
              <w:t xml:space="preserve"> fill for southern part of NP</w:t>
            </w:r>
          </w:p>
        </w:tc>
      </w:tr>
      <w:tr w:rsidR="009F4F18" w14:paraId="1FB75FD5" w14:textId="77777777" w:rsidTr="00C110B1">
        <w:trPr>
          <w:trHeight w:val="300"/>
        </w:trPr>
        <w:tc>
          <w:tcPr>
            <w:tcW w:w="1544" w:type="pct"/>
            <w:vAlign w:val="center"/>
          </w:tcPr>
          <w:p w14:paraId="38B8380A" w14:textId="77A62FFD" w:rsidR="009F4F18" w:rsidRDefault="009F4F18" w:rsidP="009F4F18">
            <w:pPr>
              <w:rPr>
                <w:rFonts w:cs="Arial"/>
                <w:i/>
                <w:iCs/>
                <w:sz w:val="20"/>
                <w:szCs w:val="20"/>
              </w:rPr>
            </w:pPr>
            <w:r w:rsidRPr="6FB7E547">
              <w:rPr>
                <w:rFonts w:cs="Arial"/>
                <w:i/>
                <w:iCs/>
                <w:sz w:val="20"/>
                <w:szCs w:val="20"/>
              </w:rPr>
              <w:t>Siloxerus humifusus</w:t>
            </w:r>
          </w:p>
        </w:tc>
        <w:tc>
          <w:tcPr>
            <w:tcW w:w="1126" w:type="pct"/>
            <w:vAlign w:val="center"/>
          </w:tcPr>
          <w:p w14:paraId="247BC685" w14:textId="3BFD640D" w:rsidR="009F4F18" w:rsidRDefault="009F4F18" w:rsidP="009F4F18">
            <w:pPr>
              <w:rPr>
                <w:rFonts w:cs="Arial"/>
                <w:sz w:val="20"/>
                <w:szCs w:val="20"/>
              </w:rPr>
            </w:pPr>
            <w:r w:rsidRPr="6FB7E547">
              <w:rPr>
                <w:rFonts w:cs="Arial"/>
                <w:sz w:val="20"/>
                <w:szCs w:val="20"/>
              </w:rPr>
              <w:t>Kalbarri National Park</w:t>
            </w:r>
          </w:p>
        </w:tc>
        <w:tc>
          <w:tcPr>
            <w:tcW w:w="1036" w:type="pct"/>
            <w:vAlign w:val="center"/>
          </w:tcPr>
          <w:p w14:paraId="0B744EA1" w14:textId="5E70A271" w:rsidR="009F4F18" w:rsidRDefault="009F4F18" w:rsidP="009F4F18">
            <w:pPr>
              <w:rPr>
                <w:rFonts w:cs="Arial"/>
                <w:sz w:val="20"/>
                <w:szCs w:val="20"/>
              </w:rPr>
            </w:pPr>
            <w:r w:rsidRPr="6FB7E547">
              <w:rPr>
                <w:rFonts w:cs="Arial"/>
                <w:sz w:val="20"/>
                <w:szCs w:val="20"/>
              </w:rPr>
              <w:t>99</w:t>
            </w:r>
            <w:r>
              <w:rPr>
                <w:rFonts w:cs="Arial"/>
                <w:sz w:val="20"/>
                <w:szCs w:val="20"/>
              </w:rPr>
              <w:t xml:space="preserve"> km</w:t>
            </w:r>
          </w:p>
        </w:tc>
        <w:tc>
          <w:tcPr>
            <w:tcW w:w="1294" w:type="pct"/>
          </w:tcPr>
          <w:p w14:paraId="65CCEA8F" w14:textId="4E4AC814" w:rsidR="009F4F18" w:rsidRDefault="009F4F18" w:rsidP="009F4F18">
            <w:pPr>
              <w:rPr>
                <w:rFonts w:cs="Arial"/>
                <w:sz w:val="20"/>
                <w:szCs w:val="20"/>
              </w:rPr>
            </w:pPr>
            <w:r w:rsidRPr="62ABC1D7">
              <w:rPr>
                <w:rFonts w:cs="Arial"/>
                <w:sz w:val="20"/>
                <w:szCs w:val="20"/>
              </w:rPr>
              <w:t>Northern range extension</w:t>
            </w:r>
          </w:p>
        </w:tc>
      </w:tr>
      <w:tr w:rsidR="009F4F18" w14:paraId="79DEEF78" w14:textId="77777777" w:rsidTr="00C110B1">
        <w:trPr>
          <w:trHeight w:val="300"/>
        </w:trPr>
        <w:tc>
          <w:tcPr>
            <w:tcW w:w="1544" w:type="pct"/>
            <w:vAlign w:val="center"/>
          </w:tcPr>
          <w:p w14:paraId="71DC7711" w14:textId="752F5C17" w:rsidR="009F4F18" w:rsidRPr="6FB7E547" w:rsidRDefault="009F4F18" w:rsidP="009F4F18">
            <w:pPr>
              <w:rPr>
                <w:rFonts w:cs="Arial"/>
                <w:i/>
                <w:iCs/>
                <w:sz w:val="20"/>
                <w:szCs w:val="20"/>
              </w:rPr>
            </w:pPr>
            <w:r w:rsidRPr="002C1E2C">
              <w:rPr>
                <w:rFonts w:cs="Arial"/>
                <w:i/>
                <w:iCs/>
                <w:sz w:val="20"/>
                <w:szCs w:val="20"/>
              </w:rPr>
              <w:t xml:space="preserve">Solanum orbiculatum </w:t>
            </w:r>
            <w:r w:rsidRPr="002C1E2C">
              <w:rPr>
                <w:rFonts w:cs="Arial"/>
                <w:sz w:val="20"/>
                <w:szCs w:val="20"/>
              </w:rPr>
              <w:t>subsp.</w:t>
            </w:r>
            <w:r w:rsidRPr="002C1E2C">
              <w:rPr>
                <w:rFonts w:cs="Arial"/>
                <w:i/>
                <w:iCs/>
                <w:sz w:val="20"/>
                <w:szCs w:val="20"/>
              </w:rPr>
              <w:t xml:space="preserve"> orbiculatum</w:t>
            </w:r>
          </w:p>
        </w:tc>
        <w:tc>
          <w:tcPr>
            <w:tcW w:w="1126" w:type="pct"/>
            <w:vAlign w:val="center"/>
          </w:tcPr>
          <w:p w14:paraId="31D0AEA7" w14:textId="68EDA7D9" w:rsidR="009F4F18" w:rsidRPr="6FB7E547" w:rsidRDefault="009F4F18" w:rsidP="009F4F18">
            <w:pPr>
              <w:rPr>
                <w:rFonts w:cs="Arial"/>
                <w:sz w:val="20"/>
                <w:szCs w:val="20"/>
              </w:rPr>
            </w:pPr>
            <w:r>
              <w:rPr>
                <w:rFonts w:cs="Arial"/>
                <w:sz w:val="20"/>
                <w:szCs w:val="20"/>
              </w:rPr>
              <w:t>Nanda Reserve, FL9</w:t>
            </w:r>
          </w:p>
        </w:tc>
        <w:tc>
          <w:tcPr>
            <w:tcW w:w="1036" w:type="pct"/>
            <w:vAlign w:val="center"/>
          </w:tcPr>
          <w:p w14:paraId="2DC910AA" w14:textId="77777777" w:rsidR="009F4F18" w:rsidRPr="6FB7E547" w:rsidRDefault="009F4F18" w:rsidP="009F4F18">
            <w:pPr>
              <w:rPr>
                <w:rFonts w:cs="Arial"/>
                <w:sz w:val="20"/>
                <w:szCs w:val="20"/>
              </w:rPr>
            </w:pPr>
          </w:p>
        </w:tc>
        <w:tc>
          <w:tcPr>
            <w:tcW w:w="1294" w:type="pct"/>
          </w:tcPr>
          <w:p w14:paraId="159114FD" w14:textId="37A07732" w:rsidR="009F4F18" w:rsidRPr="62ABC1D7" w:rsidRDefault="009F4F18" w:rsidP="009F4F18">
            <w:pPr>
              <w:rPr>
                <w:rFonts w:cs="Arial"/>
                <w:sz w:val="20"/>
                <w:szCs w:val="20"/>
              </w:rPr>
            </w:pPr>
            <w:r w:rsidRPr="005B514E">
              <w:rPr>
                <w:rFonts w:cs="Arial"/>
                <w:sz w:val="20"/>
                <w:szCs w:val="20"/>
              </w:rPr>
              <w:t>New record for northern part of Reserve</w:t>
            </w:r>
          </w:p>
        </w:tc>
      </w:tr>
      <w:tr w:rsidR="009F4F18" w14:paraId="23E30244" w14:textId="77777777" w:rsidTr="00C110B1">
        <w:trPr>
          <w:trHeight w:val="300"/>
        </w:trPr>
        <w:tc>
          <w:tcPr>
            <w:tcW w:w="1544" w:type="pct"/>
            <w:vAlign w:val="center"/>
          </w:tcPr>
          <w:p w14:paraId="2F676B9E" w14:textId="18F228E9" w:rsidR="009F4F18" w:rsidRDefault="009F4F18" w:rsidP="009F4F18">
            <w:pPr>
              <w:rPr>
                <w:rFonts w:cs="Arial"/>
                <w:i/>
                <w:iCs/>
                <w:sz w:val="20"/>
                <w:szCs w:val="20"/>
              </w:rPr>
            </w:pPr>
            <w:r w:rsidRPr="6FB7E547">
              <w:rPr>
                <w:rFonts w:cs="Arial"/>
                <w:i/>
                <w:iCs/>
                <w:sz w:val="20"/>
                <w:szCs w:val="20"/>
              </w:rPr>
              <w:t>Sphaerolobium gracile</w:t>
            </w:r>
          </w:p>
        </w:tc>
        <w:tc>
          <w:tcPr>
            <w:tcW w:w="1126" w:type="pct"/>
            <w:vAlign w:val="center"/>
          </w:tcPr>
          <w:p w14:paraId="3DF54A16" w14:textId="43FD10A4" w:rsidR="009F4F18" w:rsidRDefault="0265316B" w:rsidP="009F4F18">
            <w:pPr>
              <w:rPr>
                <w:rFonts w:cs="Arial"/>
                <w:sz w:val="20"/>
                <w:szCs w:val="20"/>
              </w:rPr>
            </w:pPr>
            <w:r w:rsidRPr="31D5A2B2">
              <w:rPr>
                <w:rFonts w:cs="Arial"/>
                <w:sz w:val="20"/>
                <w:szCs w:val="20"/>
              </w:rPr>
              <w:t>Kalbarri National Park</w:t>
            </w:r>
            <w:r w:rsidR="08D030DE" w:rsidRPr="09B13E2C">
              <w:rPr>
                <w:rFonts w:cs="Arial"/>
                <w:sz w:val="20"/>
                <w:szCs w:val="20"/>
              </w:rPr>
              <w:t xml:space="preserve">, </w:t>
            </w:r>
            <w:r w:rsidR="009F4F18" w:rsidRPr="6FB7E547">
              <w:rPr>
                <w:rFonts w:cs="Arial"/>
                <w:sz w:val="20"/>
                <w:szCs w:val="20"/>
              </w:rPr>
              <w:t xml:space="preserve">FL5 </w:t>
            </w:r>
            <w:r w:rsidR="009F4F18">
              <w:rPr>
                <w:rFonts w:cs="Arial"/>
                <w:sz w:val="20"/>
                <w:szCs w:val="20"/>
              </w:rPr>
              <w:t xml:space="preserve">| </w:t>
            </w:r>
            <w:r w:rsidR="009F4F18" w:rsidRPr="18784C7B">
              <w:rPr>
                <w:rFonts w:cs="Arial"/>
                <w:sz w:val="20"/>
                <w:szCs w:val="20"/>
              </w:rPr>
              <w:t>Nanda Reserve</w:t>
            </w:r>
            <w:r w:rsidR="009F4F18">
              <w:rPr>
                <w:rFonts w:cs="Arial"/>
                <w:sz w:val="20"/>
                <w:szCs w:val="20"/>
              </w:rPr>
              <w:t xml:space="preserve">, </w:t>
            </w:r>
            <w:r w:rsidR="009F4F18" w:rsidRPr="18784C7B">
              <w:rPr>
                <w:rFonts w:cs="Arial"/>
                <w:sz w:val="20"/>
                <w:szCs w:val="20"/>
              </w:rPr>
              <w:t>FL8</w:t>
            </w:r>
          </w:p>
        </w:tc>
        <w:tc>
          <w:tcPr>
            <w:tcW w:w="1036" w:type="pct"/>
            <w:vAlign w:val="center"/>
          </w:tcPr>
          <w:p w14:paraId="619B8F38" w14:textId="0ED7C254" w:rsidR="009F4F18" w:rsidRDefault="009F4F18" w:rsidP="009F4F18">
            <w:pPr>
              <w:rPr>
                <w:rFonts w:cs="Arial"/>
                <w:sz w:val="20"/>
                <w:szCs w:val="20"/>
              </w:rPr>
            </w:pPr>
            <w:r w:rsidRPr="6FB7E547">
              <w:rPr>
                <w:rFonts w:cs="Arial"/>
                <w:sz w:val="20"/>
                <w:szCs w:val="20"/>
              </w:rPr>
              <w:t>20</w:t>
            </w:r>
            <w:r>
              <w:rPr>
                <w:rFonts w:cs="Arial"/>
                <w:sz w:val="20"/>
                <w:szCs w:val="20"/>
              </w:rPr>
              <w:t xml:space="preserve"> km</w:t>
            </w:r>
          </w:p>
        </w:tc>
        <w:tc>
          <w:tcPr>
            <w:tcW w:w="1294" w:type="pct"/>
          </w:tcPr>
          <w:p w14:paraId="2FB91780" w14:textId="0746F5E1" w:rsidR="009F4F18" w:rsidRDefault="009F4F18" w:rsidP="009F4F18">
            <w:pPr>
              <w:rPr>
                <w:rFonts w:cs="Arial"/>
                <w:sz w:val="20"/>
                <w:szCs w:val="20"/>
              </w:rPr>
            </w:pPr>
            <w:r w:rsidRPr="62ABC1D7">
              <w:rPr>
                <w:rFonts w:cs="Arial"/>
                <w:sz w:val="20"/>
                <w:szCs w:val="20"/>
              </w:rPr>
              <w:t>Small northern range extension</w:t>
            </w:r>
          </w:p>
        </w:tc>
      </w:tr>
      <w:tr w:rsidR="009F4F18" w14:paraId="628C6700" w14:textId="77777777" w:rsidTr="00C110B1">
        <w:trPr>
          <w:trHeight w:val="300"/>
        </w:trPr>
        <w:tc>
          <w:tcPr>
            <w:tcW w:w="1544" w:type="pct"/>
            <w:vAlign w:val="center"/>
          </w:tcPr>
          <w:p w14:paraId="34D7B2F8" w14:textId="1E189522" w:rsidR="009F4F18" w:rsidRPr="6FB7E547" w:rsidRDefault="009F4F18" w:rsidP="009F4F18">
            <w:pPr>
              <w:rPr>
                <w:rFonts w:cs="Arial"/>
                <w:i/>
                <w:iCs/>
                <w:sz w:val="20"/>
                <w:szCs w:val="20"/>
              </w:rPr>
            </w:pPr>
            <w:r w:rsidRPr="00B976F1">
              <w:rPr>
                <w:rFonts w:cs="Arial"/>
                <w:i/>
                <w:iCs/>
                <w:sz w:val="20"/>
                <w:szCs w:val="20"/>
              </w:rPr>
              <w:t>Stackhousia dielsii</w:t>
            </w:r>
          </w:p>
        </w:tc>
        <w:tc>
          <w:tcPr>
            <w:tcW w:w="1126" w:type="pct"/>
            <w:vAlign w:val="center"/>
          </w:tcPr>
          <w:p w14:paraId="51F9A145" w14:textId="5A594040" w:rsidR="009F4F18" w:rsidRDefault="009F4F18" w:rsidP="009F4F18">
            <w:pPr>
              <w:rPr>
                <w:rFonts w:cs="Arial"/>
                <w:sz w:val="20"/>
                <w:szCs w:val="20"/>
              </w:rPr>
            </w:pPr>
            <w:r w:rsidRPr="6FB7E547">
              <w:rPr>
                <w:rFonts w:cs="Arial"/>
                <w:sz w:val="20"/>
                <w:szCs w:val="20"/>
              </w:rPr>
              <w:t>Kalbarri National Park</w:t>
            </w:r>
            <w:r>
              <w:rPr>
                <w:rFonts w:cs="Arial"/>
                <w:sz w:val="20"/>
                <w:szCs w:val="20"/>
              </w:rPr>
              <w:t>, Junga Track</w:t>
            </w:r>
          </w:p>
        </w:tc>
        <w:tc>
          <w:tcPr>
            <w:tcW w:w="1036" w:type="pct"/>
            <w:vAlign w:val="center"/>
          </w:tcPr>
          <w:p w14:paraId="70ACB159" w14:textId="3B20EC2A" w:rsidR="009F4F18" w:rsidRPr="6FB7E547" w:rsidRDefault="009F4F18" w:rsidP="009F4F18">
            <w:pPr>
              <w:rPr>
                <w:rFonts w:cs="Arial"/>
                <w:sz w:val="20"/>
                <w:szCs w:val="20"/>
              </w:rPr>
            </w:pPr>
            <w:r>
              <w:rPr>
                <w:rFonts w:cs="Arial"/>
                <w:sz w:val="20"/>
                <w:szCs w:val="20"/>
              </w:rPr>
              <w:t>&gt;10 km</w:t>
            </w:r>
          </w:p>
        </w:tc>
        <w:tc>
          <w:tcPr>
            <w:tcW w:w="1294" w:type="pct"/>
          </w:tcPr>
          <w:p w14:paraId="2C1CA901" w14:textId="08F6E01F" w:rsidR="009F4F18" w:rsidRPr="62ABC1D7" w:rsidRDefault="009F4F18" w:rsidP="009F4F18">
            <w:pPr>
              <w:rPr>
                <w:rFonts w:cs="Arial"/>
                <w:sz w:val="20"/>
                <w:szCs w:val="20"/>
              </w:rPr>
            </w:pPr>
            <w:r w:rsidRPr="002A25F7">
              <w:rPr>
                <w:rFonts w:cs="Arial"/>
                <w:sz w:val="20"/>
                <w:szCs w:val="20"/>
              </w:rPr>
              <w:t>Significant gap fill, southern portion of NP</w:t>
            </w:r>
          </w:p>
        </w:tc>
      </w:tr>
      <w:tr w:rsidR="009F4F18" w14:paraId="4C0D215B" w14:textId="77777777" w:rsidTr="00C110B1">
        <w:trPr>
          <w:trHeight w:val="300"/>
        </w:trPr>
        <w:tc>
          <w:tcPr>
            <w:tcW w:w="1544" w:type="pct"/>
            <w:vAlign w:val="center"/>
          </w:tcPr>
          <w:p w14:paraId="00444CB6" w14:textId="11A0D4B7" w:rsidR="009F4F18" w:rsidRPr="6FB7E547" w:rsidRDefault="009F4F18" w:rsidP="009F4F18">
            <w:pPr>
              <w:rPr>
                <w:rFonts w:cs="Arial"/>
                <w:i/>
                <w:iCs/>
                <w:sz w:val="20"/>
                <w:szCs w:val="20"/>
              </w:rPr>
            </w:pPr>
            <w:r w:rsidRPr="00365BC3">
              <w:rPr>
                <w:rFonts w:cs="Arial"/>
                <w:i/>
                <w:iCs/>
                <w:sz w:val="20"/>
                <w:szCs w:val="20"/>
              </w:rPr>
              <w:t>Stenanthemum complicatum</w:t>
            </w:r>
          </w:p>
        </w:tc>
        <w:tc>
          <w:tcPr>
            <w:tcW w:w="1126" w:type="pct"/>
            <w:vAlign w:val="center"/>
          </w:tcPr>
          <w:p w14:paraId="573F90A6" w14:textId="374A4404" w:rsidR="009F4F18" w:rsidRDefault="009F4F18" w:rsidP="009F4F18">
            <w:pPr>
              <w:rPr>
                <w:rFonts w:cs="Arial"/>
                <w:sz w:val="20"/>
                <w:szCs w:val="20"/>
              </w:rPr>
            </w:pPr>
            <w:r>
              <w:rPr>
                <w:rFonts w:cs="Arial"/>
                <w:sz w:val="20"/>
                <w:szCs w:val="20"/>
              </w:rPr>
              <w:t>Eurardy Reserve, eastern block</w:t>
            </w:r>
          </w:p>
        </w:tc>
        <w:tc>
          <w:tcPr>
            <w:tcW w:w="1036" w:type="pct"/>
            <w:vAlign w:val="center"/>
          </w:tcPr>
          <w:p w14:paraId="3C9D026E" w14:textId="77777777" w:rsidR="009F4F18" w:rsidRPr="6FB7E547" w:rsidRDefault="009F4F18" w:rsidP="009F4F18">
            <w:pPr>
              <w:rPr>
                <w:rFonts w:cs="Arial"/>
                <w:sz w:val="20"/>
                <w:szCs w:val="20"/>
              </w:rPr>
            </w:pPr>
          </w:p>
        </w:tc>
        <w:tc>
          <w:tcPr>
            <w:tcW w:w="1294" w:type="pct"/>
          </w:tcPr>
          <w:p w14:paraId="6E72FAD1" w14:textId="0200BEF6" w:rsidR="009F4F18" w:rsidRPr="62ABC1D7" w:rsidRDefault="009F4F18" w:rsidP="009F4F18">
            <w:pPr>
              <w:rPr>
                <w:rFonts w:cs="Arial"/>
                <w:sz w:val="20"/>
                <w:szCs w:val="20"/>
              </w:rPr>
            </w:pPr>
            <w:r w:rsidRPr="00F97A8E">
              <w:rPr>
                <w:rFonts w:cs="Arial"/>
                <w:sz w:val="20"/>
                <w:szCs w:val="20"/>
              </w:rPr>
              <w:t>New record for eastern part of Reserve</w:t>
            </w:r>
          </w:p>
        </w:tc>
      </w:tr>
      <w:tr w:rsidR="009F4F18" w14:paraId="225AF9A1" w14:textId="77777777" w:rsidTr="00C110B1">
        <w:trPr>
          <w:trHeight w:val="300"/>
        </w:trPr>
        <w:tc>
          <w:tcPr>
            <w:tcW w:w="1544" w:type="pct"/>
            <w:vAlign w:val="center"/>
          </w:tcPr>
          <w:p w14:paraId="6A018E22" w14:textId="353F8278" w:rsidR="009F4F18" w:rsidRPr="6FB7E547" w:rsidRDefault="009F4F18" w:rsidP="009F4F18">
            <w:pPr>
              <w:rPr>
                <w:rFonts w:cs="Arial"/>
                <w:i/>
                <w:iCs/>
                <w:sz w:val="20"/>
                <w:szCs w:val="20"/>
              </w:rPr>
            </w:pPr>
            <w:r w:rsidRPr="000E2FF5">
              <w:rPr>
                <w:rFonts w:cs="Arial"/>
                <w:i/>
                <w:iCs/>
                <w:sz w:val="20"/>
                <w:szCs w:val="20"/>
              </w:rPr>
              <w:lastRenderedPageBreak/>
              <w:t>Stylidium burbidgeanum</w:t>
            </w:r>
          </w:p>
        </w:tc>
        <w:tc>
          <w:tcPr>
            <w:tcW w:w="1126" w:type="pct"/>
            <w:vAlign w:val="center"/>
          </w:tcPr>
          <w:p w14:paraId="58B6AA95" w14:textId="035462C1" w:rsidR="009F4F18" w:rsidRDefault="009F4F18" w:rsidP="009F4F18">
            <w:pPr>
              <w:rPr>
                <w:rFonts w:cs="Arial"/>
                <w:sz w:val="20"/>
                <w:szCs w:val="20"/>
              </w:rPr>
            </w:pPr>
            <w:r>
              <w:rPr>
                <w:rFonts w:cs="Arial"/>
                <w:sz w:val="20"/>
                <w:szCs w:val="20"/>
              </w:rPr>
              <w:t>Kalbarri National Park, Junga Track</w:t>
            </w:r>
          </w:p>
        </w:tc>
        <w:tc>
          <w:tcPr>
            <w:tcW w:w="1036" w:type="pct"/>
            <w:vAlign w:val="center"/>
          </w:tcPr>
          <w:p w14:paraId="72BAF61C" w14:textId="77777777" w:rsidR="009F4F18" w:rsidRPr="6FB7E547" w:rsidRDefault="009F4F18" w:rsidP="009F4F18">
            <w:pPr>
              <w:rPr>
                <w:rFonts w:cs="Arial"/>
                <w:sz w:val="20"/>
                <w:szCs w:val="20"/>
              </w:rPr>
            </w:pPr>
          </w:p>
        </w:tc>
        <w:tc>
          <w:tcPr>
            <w:tcW w:w="1294" w:type="pct"/>
          </w:tcPr>
          <w:p w14:paraId="0980842A" w14:textId="71AA9198" w:rsidR="009F4F18" w:rsidRPr="62ABC1D7" w:rsidRDefault="009F4F18" w:rsidP="009F4F18">
            <w:pPr>
              <w:rPr>
                <w:rFonts w:cs="Arial"/>
                <w:sz w:val="20"/>
                <w:szCs w:val="20"/>
              </w:rPr>
            </w:pPr>
            <w:r w:rsidRPr="00617ED6">
              <w:rPr>
                <w:rFonts w:cs="Arial"/>
                <w:sz w:val="20"/>
                <w:szCs w:val="20"/>
              </w:rPr>
              <w:t>Only one other population of this species recorded from NP</w:t>
            </w:r>
          </w:p>
        </w:tc>
      </w:tr>
      <w:tr w:rsidR="009F4F18" w14:paraId="424E22C8" w14:textId="77777777" w:rsidTr="00C110B1">
        <w:trPr>
          <w:trHeight w:val="300"/>
        </w:trPr>
        <w:tc>
          <w:tcPr>
            <w:tcW w:w="1544" w:type="pct"/>
            <w:vAlign w:val="center"/>
          </w:tcPr>
          <w:p w14:paraId="3F3AEEF4" w14:textId="34D4CFA9" w:rsidR="009F4F18" w:rsidRDefault="009F4F18" w:rsidP="009F4F18">
            <w:pPr>
              <w:rPr>
                <w:rFonts w:cs="Arial"/>
                <w:i/>
                <w:sz w:val="20"/>
                <w:szCs w:val="20"/>
              </w:rPr>
            </w:pPr>
            <w:r w:rsidRPr="0642CEE3">
              <w:rPr>
                <w:rFonts w:cs="Arial"/>
                <w:i/>
                <w:sz w:val="20"/>
                <w:szCs w:val="20"/>
              </w:rPr>
              <w:t>Stylidium calcaratum</w:t>
            </w:r>
          </w:p>
        </w:tc>
        <w:tc>
          <w:tcPr>
            <w:tcW w:w="1126" w:type="pct"/>
            <w:vAlign w:val="center"/>
          </w:tcPr>
          <w:p w14:paraId="119D1E97" w14:textId="56635262" w:rsidR="009F4F18" w:rsidRDefault="020FAAE8" w:rsidP="009F4F18">
            <w:pPr>
              <w:rPr>
                <w:rFonts w:cs="Arial"/>
                <w:sz w:val="20"/>
                <w:szCs w:val="20"/>
              </w:rPr>
            </w:pPr>
            <w:r w:rsidRPr="6555686B">
              <w:rPr>
                <w:rFonts w:cs="Arial"/>
                <w:sz w:val="20"/>
                <w:szCs w:val="20"/>
              </w:rPr>
              <w:t xml:space="preserve">Kalbarri National </w:t>
            </w:r>
            <w:r w:rsidRPr="72D4783B">
              <w:rPr>
                <w:rFonts w:cs="Arial"/>
                <w:sz w:val="20"/>
                <w:szCs w:val="20"/>
              </w:rPr>
              <w:t>Park</w:t>
            </w:r>
            <w:r w:rsidR="08D030DE" w:rsidRPr="6555686B">
              <w:rPr>
                <w:rFonts w:cs="Arial"/>
                <w:sz w:val="20"/>
                <w:szCs w:val="20"/>
              </w:rPr>
              <w:t>, FL5</w:t>
            </w:r>
          </w:p>
        </w:tc>
        <w:tc>
          <w:tcPr>
            <w:tcW w:w="1036" w:type="pct"/>
            <w:vAlign w:val="center"/>
          </w:tcPr>
          <w:p w14:paraId="7EAFEC28" w14:textId="02EE0A9C" w:rsidR="009F4F18" w:rsidRDefault="009A7171" w:rsidP="009F4F18">
            <w:pPr>
              <w:rPr>
                <w:rFonts w:cs="Arial"/>
                <w:sz w:val="20"/>
                <w:szCs w:val="20"/>
              </w:rPr>
            </w:pPr>
            <w:r w:rsidRPr="009A7171">
              <w:rPr>
                <w:rFonts w:cs="Arial"/>
                <w:sz w:val="20"/>
                <w:szCs w:val="20"/>
              </w:rPr>
              <w:t>&gt;</w:t>
            </w:r>
            <w:r w:rsidR="00AE0FA9">
              <w:rPr>
                <w:rFonts w:cs="Arial"/>
                <w:sz w:val="20"/>
                <w:szCs w:val="20"/>
              </w:rPr>
              <w:t xml:space="preserve">115 </w:t>
            </w:r>
            <w:r w:rsidR="009F4F18">
              <w:rPr>
                <w:rFonts w:cs="Arial"/>
                <w:sz w:val="20"/>
                <w:szCs w:val="20"/>
              </w:rPr>
              <w:t>km</w:t>
            </w:r>
          </w:p>
        </w:tc>
        <w:tc>
          <w:tcPr>
            <w:tcW w:w="1294" w:type="pct"/>
          </w:tcPr>
          <w:p w14:paraId="6E4E9157" w14:textId="61676F5C" w:rsidR="009F4F18" w:rsidRDefault="00D4592E" w:rsidP="009F4F18">
            <w:pPr>
              <w:rPr>
                <w:rFonts w:cs="Arial"/>
                <w:sz w:val="20"/>
                <w:szCs w:val="20"/>
              </w:rPr>
            </w:pPr>
            <w:r>
              <w:rPr>
                <w:rFonts w:cs="Arial"/>
                <w:sz w:val="20"/>
                <w:szCs w:val="20"/>
              </w:rPr>
              <w:t>Possible s</w:t>
            </w:r>
            <w:r w:rsidR="00F54591">
              <w:rPr>
                <w:rFonts w:cs="Arial"/>
                <w:sz w:val="20"/>
                <w:szCs w:val="20"/>
              </w:rPr>
              <w:t>ignificant gap infil</w:t>
            </w:r>
            <w:r w:rsidR="002A3FDF">
              <w:rPr>
                <w:rFonts w:cs="Arial"/>
                <w:sz w:val="20"/>
                <w:szCs w:val="20"/>
              </w:rPr>
              <w:t>l</w:t>
            </w:r>
            <w:r>
              <w:rPr>
                <w:rFonts w:cs="Arial"/>
                <w:sz w:val="20"/>
                <w:szCs w:val="20"/>
              </w:rPr>
              <w:t xml:space="preserve">, but taxonomy </w:t>
            </w:r>
            <w:r w:rsidR="00DE33BA">
              <w:rPr>
                <w:rFonts w:cs="Arial"/>
                <w:sz w:val="20"/>
                <w:szCs w:val="20"/>
              </w:rPr>
              <w:t>problematic</w:t>
            </w:r>
          </w:p>
        </w:tc>
      </w:tr>
      <w:tr w:rsidR="009F4F18" w14:paraId="1F864134" w14:textId="77777777" w:rsidTr="00C110B1">
        <w:trPr>
          <w:trHeight w:val="300"/>
        </w:trPr>
        <w:tc>
          <w:tcPr>
            <w:tcW w:w="1544" w:type="pct"/>
            <w:vAlign w:val="center"/>
          </w:tcPr>
          <w:p w14:paraId="4BC39BBE" w14:textId="22616876" w:rsidR="009F4F18" w:rsidRDefault="009F4F18" w:rsidP="009F4F18">
            <w:pPr>
              <w:rPr>
                <w:rFonts w:cs="Arial"/>
                <w:i/>
                <w:sz w:val="20"/>
                <w:szCs w:val="20"/>
              </w:rPr>
            </w:pPr>
            <w:r w:rsidRPr="0642CEE3">
              <w:rPr>
                <w:rFonts w:cs="Arial"/>
                <w:i/>
                <w:sz w:val="20"/>
                <w:szCs w:val="20"/>
              </w:rPr>
              <w:t>Stylidium despectum</w:t>
            </w:r>
          </w:p>
        </w:tc>
        <w:tc>
          <w:tcPr>
            <w:tcW w:w="1126" w:type="pct"/>
            <w:vAlign w:val="center"/>
          </w:tcPr>
          <w:p w14:paraId="1111E2FA" w14:textId="4912B38B" w:rsidR="009F4F18" w:rsidRDefault="09E9F086" w:rsidP="009F4F18">
            <w:pPr>
              <w:rPr>
                <w:rFonts w:cs="Arial"/>
                <w:sz w:val="20"/>
                <w:szCs w:val="20"/>
              </w:rPr>
            </w:pPr>
            <w:r w:rsidRPr="34732E15">
              <w:rPr>
                <w:rFonts w:cs="Arial"/>
                <w:sz w:val="20"/>
                <w:szCs w:val="20"/>
              </w:rPr>
              <w:t xml:space="preserve">Kalbarri National </w:t>
            </w:r>
            <w:r w:rsidRPr="211370B8">
              <w:rPr>
                <w:rFonts w:cs="Arial"/>
                <w:sz w:val="20"/>
                <w:szCs w:val="20"/>
              </w:rPr>
              <w:t>Park</w:t>
            </w:r>
            <w:r w:rsidR="3942D7B1" w:rsidRPr="34732E15">
              <w:rPr>
                <w:rFonts w:cs="Arial"/>
                <w:sz w:val="20"/>
                <w:szCs w:val="20"/>
              </w:rPr>
              <w:t>, FL5</w:t>
            </w:r>
          </w:p>
        </w:tc>
        <w:tc>
          <w:tcPr>
            <w:tcW w:w="1036" w:type="pct"/>
            <w:vAlign w:val="center"/>
          </w:tcPr>
          <w:p w14:paraId="4926BB50" w14:textId="3B2129C0" w:rsidR="009F4F18" w:rsidRDefault="009F4F18" w:rsidP="009F4F18">
            <w:pPr>
              <w:rPr>
                <w:rFonts w:cs="Arial"/>
                <w:sz w:val="20"/>
                <w:szCs w:val="20"/>
              </w:rPr>
            </w:pPr>
            <w:r>
              <w:rPr>
                <w:rFonts w:cs="Arial"/>
                <w:sz w:val="20"/>
                <w:szCs w:val="20"/>
              </w:rPr>
              <w:t>Approx.</w:t>
            </w:r>
            <w:r w:rsidRPr="18784C7B">
              <w:rPr>
                <w:rFonts w:cs="Arial"/>
                <w:sz w:val="20"/>
                <w:szCs w:val="20"/>
              </w:rPr>
              <w:t>110</w:t>
            </w:r>
            <w:r>
              <w:rPr>
                <w:rFonts w:cs="Arial"/>
                <w:sz w:val="20"/>
                <w:szCs w:val="20"/>
              </w:rPr>
              <w:t xml:space="preserve"> km</w:t>
            </w:r>
          </w:p>
        </w:tc>
        <w:tc>
          <w:tcPr>
            <w:tcW w:w="1294" w:type="pct"/>
          </w:tcPr>
          <w:p w14:paraId="32390F6F" w14:textId="51EC35C0" w:rsidR="009F4F18" w:rsidRDefault="009F4F18" w:rsidP="003D3CC6">
            <w:pPr>
              <w:rPr>
                <w:rFonts w:cs="Arial"/>
                <w:sz w:val="20"/>
                <w:szCs w:val="20"/>
              </w:rPr>
            </w:pPr>
            <w:r w:rsidRPr="62ABC1D7">
              <w:rPr>
                <w:rFonts w:cs="Arial"/>
                <w:sz w:val="20"/>
                <w:szCs w:val="20"/>
              </w:rPr>
              <w:t>Northern range extension</w:t>
            </w:r>
          </w:p>
        </w:tc>
      </w:tr>
      <w:tr w:rsidR="009F4F18" w14:paraId="152334AB" w14:textId="77777777" w:rsidTr="00C110B1">
        <w:trPr>
          <w:trHeight w:val="300"/>
        </w:trPr>
        <w:tc>
          <w:tcPr>
            <w:tcW w:w="1544" w:type="pct"/>
            <w:vAlign w:val="center"/>
          </w:tcPr>
          <w:p w14:paraId="5C658A06" w14:textId="2CAB27E6" w:rsidR="009F4F18" w:rsidRPr="00E90276" w:rsidRDefault="009F4F18" w:rsidP="009F4F18">
            <w:pPr>
              <w:rPr>
                <w:rFonts w:cs="Arial"/>
                <w:i/>
                <w:iCs/>
                <w:sz w:val="20"/>
                <w:szCs w:val="20"/>
              </w:rPr>
            </w:pPr>
            <w:r w:rsidRPr="00E90276">
              <w:rPr>
                <w:rFonts w:cs="Arial"/>
                <w:i/>
                <w:iCs/>
                <w:sz w:val="20"/>
                <w:szCs w:val="20"/>
              </w:rPr>
              <w:t>Trachymene</w:t>
            </w:r>
            <w:r>
              <w:rPr>
                <w:rFonts w:cs="Arial"/>
                <w:i/>
                <w:iCs/>
                <w:sz w:val="20"/>
                <w:szCs w:val="20"/>
              </w:rPr>
              <w:t xml:space="preserve"> </w:t>
            </w:r>
            <w:r w:rsidRPr="00FC19B4">
              <w:rPr>
                <w:rFonts w:cs="Arial"/>
                <w:i/>
                <w:iCs/>
                <w:sz w:val="20"/>
                <w:szCs w:val="20"/>
              </w:rPr>
              <w:t>coerulea</w:t>
            </w:r>
            <w:r>
              <w:rPr>
                <w:rFonts w:cs="Arial"/>
                <w:i/>
                <w:iCs/>
                <w:sz w:val="20"/>
                <w:szCs w:val="20"/>
              </w:rPr>
              <w:t xml:space="preserve"> </w:t>
            </w:r>
            <w:r w:rsidRPr="00FC19B4">
              <w:rPr>
                <w:rFonts w:cs="Arial"/>
                <w:sz w:val="20"/>
                <w:szCs w:val="20"/>
              </w:rPr>
              <w:t>subsp.</w:t>
            </w:r>
            <w:r>
              <w:rPr>
                <w:rFonts w:cs="Arial"/>
                <w:sz w:val="20"/>
                <w:szCs w:val="20"/>
              </w:rPr>
              <w:t xml:space="preserve"> </w:t>
            </w:r>
            <w:r w:rsidRPr="00FC19B4">
              <w:rPr>
                <w:rFonts w:cs="Arial"/>
                <w:i/>
                <w:iCs/>
                <w:sz w:val="20"/>
                <w:szCs w:val="20"/>
              </w:rPr>
              <w:t>leucopetala</w:t>
            </w:r>
          </w:p>
        </w:tc>
        <w:tc>
          <w:tcPr>
            <w:tcW w:w="1126" w:type="pct"/>
            <w:vAlign w:val="center"/>
          </w:tcPr>
          <w:p w14:paraId="3E6CE491" w14:textId="566A94E3" w:rsidR="009F4F18" w:rsidRPr="18784C7B" w:rsidRDefault="009F4F18" w:rsidP="009F4F18">
            <w:pPr>
              <w:rPr>
                <w:rFonts w:cs="Arial"/>
                <w:sz w:val="20"/>
                <w:szCs w:val="20"/>
              </w:rPr>
            </w:pPr>
            <w:r w:rsidRPr="0831B839">
              <w:rPr>
                <w:rFonts w:cs="Arial"/>
                <w:sz w:val="20"/>
                <w:szCs w:val="20"/>
              </w:rPr>
              <w:t xml:space="preserve">Eurardy </w:t>
            </w:r>
            <w:r w:rsidR="00763B22" w:rsidRPr="0831B839">
              <w:rPr>
                <w:rFonts w:cs="Arial"/>
                <w:sz w:val="20"/>
                <w:szCs w:val="20"/>
              </w:rPr>
              <w:t>Reserve</w:t>
            </w:r>
            <w:r w:rsidR="4A3F8F91" w:rsidRPr="0831B839">
              <w:rPr>
                <w:rFonts w:cs="Arial"/>
                <w:sz w:val="20"/>
                <w:szCs w:val="20"/>
              </w:rPr>
              <w:t>, western block</w:t>
            </w:r>
          </w:p>
        </w:tc>
        <w:tc>
          <w:tcPr>
            <w:tcW w:w="1036" w:type="pct"/>
            <w:vAlign w:val="center"/>
          </w:tcPr>
          <w:p w14:paraId="72896717" w14:textId="7F29227C" w:rsidR="009F4F18" w:rsidRPr="18784C7B" w:rsidRDefault="009F4F18" w:rsidP="009F4F18">
            <w:pPr>
              <w:rPr>
                <w:rFonts w:cs="Arial"/>
                <w:sz w:val="20"/>
                <w:szCs w:val="20"/>
              </w:rPr>
            </w:pPr>
            <w:r>
              <w:rPr>
                <w:rFonts w:cs="Arial"/>
                <w:sz w:val="20"/>
                <w:szCs w:val="20"/>
              </w:rPr>
              <w:t>Approx. 19 km</w:t>
            </w:r>
          </w:p>
        </w:tc>
        <w:tc>
          <w:tcPr>
            <w:tcW w:w="1294" w:type="pct"/>
          </w:tcPr>
          <w:p w14:paraId="1C44C416" w14:textId="59935269" w:rsidR="009F4F18" w:rsidRPr="18784C7B" w:rsidRDefault="009F4F18" w:rsidP="009F4F18">
            <w:pPr>
              <w:rPr>
                <w:rFonts w:cs="Arial"/>
                <w:sz w:val="20"/>
                <w:szCs w:val="20"/>
              </w:rPr>
            </w:pPr>
            <w:r>
              <w:rPr>
                <w:rFonts w:cs="Arial"/>
                <w:sz w:val="20"/>
                <w:szCs w:val="20"/>
              </w:rPr>
              <w:t>New record for Eurardy</w:t>
            </w:r>
            <w:r w:rsidR="00EB3785">
              <w:rPr>
                <w:rFonts w:cs="Arial"/>
                <w:sz w:val="20"/>
                <w:szCs w:val="20"/>
              </w:rPr>
              <w:t>; n</w:t>
            </w:r>
            <w:r>
              <w:rPr>
                <w:rFonts w:cs="Arial"/>
                <w:sz w:val="20"/>
                <w:szCs w:val="20"/>
              </w:rPr>
              <w:t>orthern range extension</w:t>
            </w:r>
          </w:p>
        </w:tc>
      </w:tr>
      <w:tr w:rsidR="009F4F18" w14:paraId="4496D345" w14:textId="77777777" w:rsidTr="00C110B1">
        <w:trPr>
          <w:trHeight w:val="300"/>
        </w:trPr>
        <w:tc>
          <w:tcPr>
            <w:tcW w:w="1544" w:type="pct"/>
            <w:vAlign w:val="center"/>
          </w:tcPr>
          <w:p w14:paraId="03D6E87C" w14:textId="03991318" w:rsidR="009F4F18" w:rsidRPr="00E90276" w:rsidRDefault="009F4F18" w:rsidP="009F4F18">
            <w:pPr>
              <w:rPr>
                <w:rFonts w:cs="Arial"/>
                <w:i/>
                <w:iCs/>
                <w:sz w:val="20"/>
                <w:szCs w:val="20"/>
              </w:rPr>
            </w:pPr>
            <w:r w:rsidRPr="00280911">
              <w:rPr>
                <w:rFonts w:cs="Arial"/>
                <w:i/>
                <w:iCs/>
                <w:sz w:val="20"/>
                <w:szCs w:val="20"/>
              </w:rPr>
              <w:t>Trichodesma</w:t>
            </w:r>
            <w:r>
              <w:rPr>
                <w:rFonts w:cs="Arial"/>
                <w:i/>
                <w:iCs/>
                <w:sz w:val="20"/>
                <w:szCs w:val="20"/>
              </w:rPr>
              <w:t xml:space="preserve"> </w:t>
            </w:r>
            <w:r w:rsidRPr="00EB4475">
              <w:rPr>
                <w:rFonts w:cs="Arial"/>
                <w:i/>
                <w:iCs/>
                <w:sz w:val="20"/>
                <w:szCs w:val="20"/>
              </w:rPr>
              <w:t xml:space="preserve">zeylanicum </w:t>
            </w:r>
            <w:r w:rsidRPr="00EB4475">
              <w:rPr>
                <w:rFonts w:cs="Arial"/>
                <w:sz w:val="20"/>
                <w:szCs w:val="20"/>
              </w:rPr>
              <w:t>var.</w:t>
            </w:r>
            <w:r w:rsidRPr="00EB4475">
              <w:rPr>
                <w:rFonts w:cs="Arial"/>
                <w:i/>
                <w:iCs/>
                <w:sz w:val="20"/>
                <w:szCs w:val="20"/>
              </w:rPr>
              <w:t xml:space="preserve"> zeylanicum</w:t>
            </w:r>
          </w:p>
        </w:tc>
        <w:tc>
          <w:tcPr>
            <w:tcW w:w="1126" w:type="pct"/>
            <w:vAlign w:val="center"/>
          </w:tcPr>
          <w:p w14:paraId="66A18C79" w14:textId="44877879" w:rsidR="009F4F18" w:rsidRDefault="009F4F18" w:rsidP="009F4F18">
            <w:pPr>
              <w:rPr>
                <w:rFonts w:cs="Arial"/>
                <w:sz w:val="20"/>
                <w:szCs w:val="20"/>
              </w:rPr>
            </w:pPr>
            <w:r w:rsidRPr="00A157A1">
              <w:rPr>
                <w:rFonts w:cs="Arial"/>
                <w:sz w:val="20"/>
                <w:szCs w:val="20"/>
              </w:rPr>
              <w:t>Nanda Reserve</w:t>
            </w:r>
            <w:r w:rsidR="000A1467" w:rsidRPr="00A157A1">
              <w:rPr>
                <w:rFonts w:cs="Arial"/>
                <w:sz w:val="20"/>
                <w:szCs w:val="20"/>
              </w:rPr>
              <w:t>,</w:t>
            </w:r>
            <w:r w:rsidR="000A1467">
              <w:rPr>
                <w:rFonts w:cs="Arial"/>
                <w:sz w:val="20"/>
                <w:szCs w:val="20"/>
              </w:rPr>
              <w:t xml:space="preserve"> FL9</w:t>
            </w:r>
          </w:p>
        </w:tc>
        <w:tc>
          <w:tcPr>
            <w:tcW w:w="1036" w:type="pct"/>
            <w:vAlign w:val="center"/>
          </w:tcPr>
          <w:p w14:paraId="5E96FD55" w14:textId="77777777" w:rsidR="009F4F18" w:rsidRDefault="009F4F18" w:rsidP="009F4F18">
            <w:pPr>
              <w:rPr>
                <w:rFonts w:cs="Arial"/>
                <w:sz w:val="20"/>
                <w:szCs w:val="20"/>
              </w:rPr>
            </w:pPr>
          </w:p>
        </w:tc>
        <w:tc>
          <w:tcPr>
            <w:tcW w:w="1294" w:type="pct"/>
          </w:tcPr>
          <w:p w14:paraId="61819DFD" w14:textId="27721A91" w:rsidR="009F4F18" w:rsidRDefault="00E96C3F" w:rsidP="009F4F18">
            <w:pPr>
              <w:rPr>
                <w:rFonts w:cs="Arial"/>
                <w:sz w:val="20"/>
                <w:szCs w:val="20"/>
              </w:rPr>
            </w:pPr>
            <w:r>
              <w:rPr>
                <w:rFonts w:cs="Arial"/>
                <w:sz w:val="20"/>
                <w:szCs w:val="20"/>
              </w:rPr>
              <w:t>New record for</w:t>
            </w:r>
            <w:r w:rsidR="009F4F18">
              <w:rPr>
                <w:rFonts w:cs="Arial"/>
                <w:sz w:val="20"/>
                <w:szCs w:val="20"/>
              </w:rPr>
              <w:t xml:space="preserve"> Nanda Reserve</w:t>
            </w:r>
          </w:p>
        </w:tc>
      </w:tr>
      <w:tr w:rsidR="009F4F18" w14:paraId="005F142D" w14:textId="77777777" w:rsidTr="00C110B1">
        <w:trPr>
          <w:trHeight w:val="300"/>
        </w:trPr>
        <w:tc>
          <w:tcPr>
            <w:tcW w:w="1544" w:type="pct"/>
            <w:vAlign w:val="center"/>
          </w:tcPr>
          <w:p w14:paraId="4270BDA3" w14:textId="7EB86F2F" w:rsidR="009F4F18" w:rsidRPr="00280911" w:rsidRDefault="009F4F18" w:rsidP="009F4F18">
            <w:pPr>
              <w:rPr>
                <w:rFonts w:cs="Arial"/>
                <w:i/>
                <w:iCs/>
                <w:sz w:val="20"/>
                <w:szCs w:val="20"/>
              </w:rPr>
            </w:pPr>
            <w:r w:rsidRPr="00311C8B">
              <w:rPr>
                <w:rFonts w:cs="Arial"/>
                <w:i/>
                <w:iCs/>
                <w:sz w:val="20"/>
                <w:szCs w:val="20"/>
              </w:rPr>
              <w:t>Verticordia</w:t>
            </w:r>
            <w:r>
              <w:rPr>
                <w:rFonts w:cs="Arial"/>
                <w:i/>
                <w:iCs/>
                <w:sz w:val="20"/>
                <w:szCs w:val="20"/>
              </w:rPr>
              <w:t xml:space="preserve"> spicata</w:t>
            </w:r>
          </w:p>
        </w:tc>
        <w:tc>
          <w:tcPr>
            <w:tcW w:w="1126" w:type="pct"/>
            <w:vAlign w:val="center"/>
          </w:tcPr>
          <w:p w14:paraId="7A27FEF6" w14:textId="362B75EC" w:rsidR="009F4F18" w:rsidRDefault="009F4F18" w:rsidP="009F4F18">
            <w:pPr>
              <w:rPr>
                <w:rFonts w:cs="Arial"/>
                <w:sz w:val="20"/>
                <w:szCs w:val="20"/>
              </w:rPr>
            </w:pPr>
            <w:r>
              <w:rPr>
                <w:rFonts w:cs="Arial"/>
                <w:sz w:val="20"/>
                <w:szCs w:val="20"/>
              </w:rPr>
              <w:t>Eurardy Reserve, eastern block</w:t>
            </w:r>
          </w:p>
        </w:tc>
        <w:tc>
          <w:tcPr>
            <w:tcW w:w="1036" w:type="pct"/>
            <w:vAlign w:val="center"/>
          </w:tcPr>
          <w:p w14:paraId="6B6D2105" w14:textId="77777777" w:rsidR="009F4F18" w:rsidRDefault="009F4F18" w:rsidP="009F4F18">
            <w:pPr>
              <w:rPr>
                <w:rFonts w:cs="Arial"/>
                <w:sz w:val="20"/>
                <w:szCs w:val="20"/>
              </w:rPr>
            </w:pPr>
          </w:p>
        </w:tc>
        <w:tc>
          <w:tcPr>
            <w:tcW w:w="1294" w:type="pct"/>
          </w:tcPr>
          <w:p w14:paraId="5498AE2F" w14:textId="5F5102F9" w:rsidR="009F4F18" w:rsidRDefault="009F4F18" w:rsidP="009F4F18">
            <w:pPr>
              <w:rPr>
                <w:rFonts w:cs="Arial"/>
                <w:sz w:val="20"/>
                <w:szCs w:val="20"/>
              </w:rPr>
            </w:pPr>
            <w:r w:rsidRPr="002151FE">
              <w:rPr>
                <w:rFonts w:cs="Arial"/>
                <w:sz w:val="20"/>
                <w:szCs w:val="20"/>
              </w:rPr>
              <w:t>New record for eastern part of Reserve.</w:t>
            </w:r>
          </w:p>
        </w:tc>
      </w:tr>
      <w:tr w:rsidR="009F4F18" w14:paraId="031BD8CF" w14:textId="77777777" w:rsidTr="00C110B1">
        <w:trPr>
          <w:trHeight w:val="300"/>
        </w:trPr>
        <w:tc>
          <w:tcPr>
            <w:tcW w:w="1544" w:type="pct"/>
            <w:vAlign w:val="center"/>
          </w:tcPr>
          <w:p w14:paraId="6E08AF73" w14:textId="08C11D64" w:rsidR="009F4F18" w:rsidRPr="00E90276" w:rsidRDefault="009F4F18" w:rsidP="009F4F18">
            <w:pPr>
              <w:rPr>
                <w:rFonts w:cs="Arial"/>
                <w:i/>
                <w:iCs/>
                <w:sz w:val="20"/>
                <w:szCs w:val="20"/>
              </w:rPr>
            </w:pPr>
            <w:r w:rsidRPr="00632856">
              <w:rPr>
                <w:rFonts w:cs="Arial"/>
                <w:i/>
                <w:iCs/>
                <w:sz w:val="20"/>
                <w:szCs w:val="20"/>
              </w:rPr>
              <w:t>Verticordia</w:t>
            </w:r>
            <w:r>
              <w:rPr>
                <w:rFonts w:cs="Arial"/>
                <w:i/>
                <w:iCs/>
                <w:sz w:val="20"/>
                <w:szCs w:val="20"/>
              </w:rPr>
              <w:t xml:space="preserve"> </w:t>
            </w:r>
            <w:r w:rsidRPr="00632856">
              <w:rPr>
                <w:rFonts w:cs="Arial"/>
                <w:i/>
                <w:iCs/>
                <w:sz w:val="20"/>
                <w:szCs w:val="20"/>
              </w:rPr>
              <w:t>monadelpha</w:t>
            </w:r>
          </w:p>
        </w:tc>
        <w:tc>
          <w:tcPr>
            <w:tcW w:w="1126" w:type="pct"/>
            <w:vAlign w:val="center"/>
          </w:tcPr>
          <w:p w14:paraId="5E3FC6F6" w14:textId="4B311A60" w:rsidR="009F4F18" w:rsidRDefault="00763B22" w:rsidP="009F4F18">
            <w:pPr>
              <w:rPr>
                <w:rFonts w:cs="Arial"/>
                <w:sz w:val="20"/>
                <w:szCs w:val="20"/>
              </w:rPr>
            </w:pPr>
            <w:r w:rsidRPr="0831B839">
              <w:rPr>
                <w:rFonts w:cs="Arial"/>
                <w:sz w:val="20"/>
                <w:szCs w:val="20"/>
              </w:rPr>
              <w:t>Eurardy Reserve</w:t>
            </w:r>
            <w:r w:rsidR="178EA346" w:rsidRPr="0831B839">
              <w:rPr>
                <w:rFonts w:cs="Arial"/>
                <w:sz w:val="20"/>
                <w:szCs w:val="20"/>
              </w:rPr>
              <w:t>, western block</w:t>
            </w:r>
          </w:p>
        </w:tc>
        <w:tc>
          <w:tcPr>
            <w:tcW w:w="1036" w:type="pct"/>
            <w:vAlign w:val="center"/>
          </w:tcPr>
          <w:p w14:paraId="4FC0B2B1" w14:textId="77777777" w:rsidR="009F4F18" w:rsidRDefault="009F4F18" w:rsidP="009F4F18">
            <w:pPr>
              <w:rPr>
                <w:rFonts w:cs="Arial"/>
                <w:sz w:val="20"/>
                <w:szCs w:val="20"/>
              </w:rPr>
            </w:pPr>
          </w:p>
        </w:tc>
        <w:tc>
          <w:tcPr>
            <w:tcW w:w="1294" w:type="pct"/>
          </w:tcPr>
          <w:p w14:paraId="2E941CA6" w14:textId="21AC2DB8" w:rsidR="009F4F18" w:rsidRDefault="00E96C3F" w:rsidP="009F4F18">
            <w:pPr>
              <w:rPr>
                <w:rFonts w:cs="Arial"/>
                <w:sz w:val="20"/>
                <w:szCs w:val="20"/>
              </w:rPr>
            </w:pPr>
            <w:r>
              <w:rPr>
                <w:rFonts w:cs="Arial"/>
                <w:sz w:val="20"/>
                <w:szCs w:val="20"/>
              </w:rPr>
              <w:t>New record for</w:t>
            </w:r>
            <w:r w:rsidR="009F4F18">
              <w:rPr>
                <w:rFonts w:cs="Arial"/>
                <w:sz w:val="20"/>
                <w:szCs w:val="20"/>
              </w:rPr>
              <w:t xml:space="preserve"> Eurardy</w:t>
            </w:r>
          </w:p>
        </w:tc>
      </w:tr>
      <w:tr w:rsidR="009F4F18" w14:paraId="5D515761" w14:textId="77777777" w:rsidTr="00C110B1">
        <w:trPr>
          <w:trHeight w:val="300"/>
        </w:trPr>
        <w:tc>
          <w:tcPr>
            <w:tcW w:w="1544" w:type="pct"/>
            <w:vAlign w:val="center"/>
          </w:tcPr>
          <w:p w14:paraId="2EEE3352" w14:textId="373F5F9A" w:rsidR="009F4F18" w:rsidRPr="00632856" w:rsidRDefault="009F4F18" w:rsidP="009F4F18">
            <w:pPr>
              <w:rPr>
                <w:rFonts w:cs="Arial"/>
                <w:i/>
                <w:iCs/>
                <w:sz w:val="20"/>
                <w:szCs w:val="20"/>
              </w:rPr>
            </w:pPr>
            <w:r w:rsidRPr="00410667">
              <w:rPr>
                <w:rFonts w:cs="Arial"/>
                <w:i/>
                <w:iCs/>
                <w:sz w:val="20"/>
                <w:szCs w:val="20"/>
              </w:rPr>
              <w:t xml:space="preserve">Waitzia acuminata </w:t>
            </w:r>
            <w:r w:rsidRPr="00410667">
              <w:rPr>
                <w:rFonts w:cs="Arial"/>
                <w:sz w:val="20"/>
                <w:szCs w:val="20"/>
              </w:rPr>
              <w:t>var.</w:t>
            </w:r>
            <w:r w:rsidRPr="00410667">
              <w:rPr>
                <w:rFonts w:cs="Arial"/>
                <w:i/>
                <w:iCs/>
                <w:sz w:val="20"/>
                <w:szCs w:val="20"/>
              </w:rPr>
              <w:t xml:space="preserve"> acuminata</w:t>
            </w:r>
          </w:p>
        </w:tc>
        <w:tc>
          <w:tcPr>
            <w:tcW w:w="1126" w:type="pct"/>
            <w:vAlign w:val="center"/>
          </w:tcPr>
          <w:p w14:paraId="033395CD" w14:textId="71B7DC3D" w:rsidR="009F4F18" w:rsidRDefault="009F4F18" w:rsidP="009F4F18">
            <w:pPr>
              <w:rPr>
                <w:rFonts w:cs="Arial"/>
                <w:sz w:val="20"/>
                <w:szCs w:val="20"/>
              </w:rPr>
            </w:pPr>
            <w:r>
              <w:rPr>
                <w:rFonts w:cs="Arial"/>
                <w:sz w:val="20"/>
                <w:szCs w:val="20"/>
              </w:rPr>
              <w:t>Eurardy Reserve, eastern block</w:t>
            </w:r>
          </w:p>
        </w:tc>
        <w:tc>
          <w:tcPr>
            <w:tcW w:w="1036" w:type="pct"/>
            <w:vAlign w:val="center"/>
          </w:tcPr>
          <w:p w14:paraId="6D06981C" w14:textId="77777777" w:rsidR="009F4F18" w:rsidRDefault="009F4F18" w:rsidP="009F4F18">
            <w:pPr>
              <w:rPr>
                <w:rFonts w:cs="Arial"/>
                <w:sz w:val="20"/>
                <w:szCs w:val="20"/>
              </w:rPr>
            </w:pPr>
          </w:p>
        </w:tc>
        <w:tc>
          <w:tcPr>
            <w:tcW w:w="1294" w:type="pct"/>
          </w:tcPr>
          <w:p w14:paraId="310664AF" w14:textId="73D2B302" w:rsidR="009F4F18" w:rsidRDefault="009F4F18" w:rsidP="009F4F18">
            <w:pPr>
              <w:rPr>
                <w:rFonts w:cs="Arial"/>
                <w:sz w:val="20"/>
                <w:szCs w:val="20"/>
              </w:rPr>
            </w:pPr>
            <w:r w:rsidRPr="0018775E">
              <w:rPr>
                <w:rFonts w:cs="Arial"/>
                <w:sz w:val="20"/>
                <w:szCs w:val="20"/>
              </w:rPr>
              <w:t>New record for eastern part of Reserve.</w:t>
            </w:r>
          </w:p>
        </w:tc>
      </w:tr>
      <w:tr w:rsidR="009F4F18" w14:paraId="0F50653B" w14:textId="77777777" w:rsidTr="00C110B1">
        <w:trPr>
          <w:trHeight w:val="300"/>
        </w:trPr>
        <w:tc>
          <w:tcPr>
            <w:tcW w:w="1544" w:type="pct"/>
            <w:vAlign w:val="center"/>
          </w:tcPr>
          <w:p w14:paraId="6537DE74" w14:textId="1543555D" w:rsidR="009F4F18" w:rsidRPr="00632856" w:rsidRDefault="009F4F18" w:rsidP="009F4F18">
            <w:pPr>
              <w:rPr>
                <w:rFonts w:cs="Arial"/>
                <w:i/>
                <w:iCs/>
                <w:sz w:val="20"/>
                <w:szCs w:val="20"/>
              </w:rPr>
            </w:pPr>
            <w:r w:rsidRPr="00410667">
              <w:rPr>
                <w:rFonts w:cs="Arial"/>
                <w:i/>
                <w:iCs/>
                <w:sz w:val="20"/>
                <w:szCs w:val="20"/>
              </w:rPr>
              <w:t xml:space="preserve">Waitzia acuminata </w:t>
            </w:r>
            <w:r w:rsidRPr="00410667">
              <w:rPr>
                <w:rFonts w:cs="Arial"/>
                <w:sz w:val="20"/>
                <w:szCs w:val="20"/>
              </w:rPr>
              <w:t>var.</w:t>
            </w:r>
            <w:r w:rsidRPr="00410667">
              <w:rPr>
                <w:rFonts w:cs="Arial"/>
                <w:i/>
                <w:iCs/>
                <w:sz w:val="20"/>
                <w:szCs w:val="20"/>
              </w:rPr>
              <w:t xml:space="preserve"> albicans </w:t>
            </w:r>
          </w:p>
        </w:tc>
        <w:tc>
          <w:tcPr>
            <w:tcW w:w="1126" w:type="pct"/>
            <w:vAlign w:val="center"/>
          </w:tcPr>
          <w:p w14:paraId="2B5DEABF" w14:textId="0A0721F5" w:rsidR="009F4F18" w:rsidRDefault="009F4F18" w:rsidP="009F4F18">
            <w:pPr>
              <w:rPr>
                <w:rFonts w:cs="Arial"/>
                <w:sz w:val="20"/>
                <w:szCs w:val="20"/>
              </w:rPr>
            </w:pPr>
            <w:r>
              <w:rPr>
                <w:rFonts w:cs="Arial"/>
                <w:sz w:val="20"/>
                <w:szCs w:val="20"/>
              </w:rPr>
              <w:t>Nanda Reserve, FL8</w:t>
            </w:r>
          </w:p>
        </w:tc>
        <w:tc>
          <w:tcPr>
            <w:tcW w:w="1036" w:type="pct"/>
            <w:vAlign w:val="center"/>
          </w:tcPr>
          <w:p w14:paraId="4D037CB9" w14:textId="1580C59A" w:rsidR="009F4F18" w:rsidRPr="00ED638B" w:rsidRDefault="009F4F18" w:rsidP="009F4F18">
            <w:pPr>
              <w:rPr>
                <w:rFonts w:cs="Arial"/>
                <w:sz w:val="20"/>
                <w:szCs w:val="20"/>
              </w:rPr>
            </w:pPr>
            <w:r>
              <w:rPr>
                <w:rFonts w:cs="Arial"/>
                <w:sz w:val="20"/>
                <w:szCs w:val="20"/>
              </w:rPr>
              <w:t>&gt;</w:t>
            </w:r>
            <w:r w:rsidRPr="00ED638B">
              <w:rPr>
                <w:rFonts w:cs="Arial"/>
                <w:sz w:val="20"/>
                <w:szCs w:val="20"/>
              </w:rPr>
              <w:t>10 km</w:t>
            </w:r>
          </w:p>
        </w:tc>
        <w:tc>
          <w:tcPr>
            <w:tcW w:w="1294" w:type="pct"/>
          </w:tcPr>
          <w:p w14:paraId="19D4AF29" w14:textId="34D929F2" w:rsidR="009F4F18" w:rsidRDefault="009F4F18" w:rsidP="009F4F18">
            <w:pPr>
              <w:rPr>
                <w:rFonts w:cs="Arial"/>
                <w:sz w:val="20"/>
                <w:szCs w:val="20"/>
              </w:rPr>
            </w:pPr>
            <w:r w:rsidRPr="00ED638B">
              <w:rPr>
                <w:rFonts w:cs="Arial"/>
                <w:sz w:val="20"/>
                <w:szCs w:val="20"/>
              </w:rPr>
              <w:t>New record for northern part of Reserve; significant gap fill north</w:t>
            </w:r>
            <w:r>
              <w:rPr>
                <w:rFonts w:cs="Arial"/>
                <w:sz w:val="20"/>
                <w:szCs w:val="20"/>
              </w:rPr>
              <w:t xml:space="preserve"> part</w:t>
            </w:r>
            <w:r w:rsidRPr="00ED638B">
              <w:rPr>
                <w:rFonts w:cs="Arial"/>
                <w:sz w:val="20"/>
                <w:szCs w:val="20"/>
              </w:rPr>
              <w:t xml:space="preserve"> of range.</w:t>
            </w:r>
          </w:p>
        </w:tc>
      </w:tr>
      <w:tr w:rsidR="009F4F18" w14:paraId="7599B83C" w14:textId="77777777" w:rsidTr="00C110B1">
        <w:trPr>
          <w:trHeight w:val="300"/>
        </w:trPr>
        <w:tc>
          <w:tcPr>
            <w:tcW w:w="1544" w:type="pct"/>
            <w:vAlign w:val="center"/>
          </w:tcPr>
          <w:p w14:paraId="712F179A" w14:textId="36D81F1E" w:rsidR="009F4F18" w:rsidRPr="00632856" w:rsidRDefault="009F4F18" w:rsidP="009F4F18">
            <w:pPr>
              <w:rPr>
                <w:rFonts w:cs="Arial"/>
                <w:i/>
                <w:iCs/>
                <w:sz w:val="20"/>
                <w:szCs w:val="20"/>
              </w:rPr>
            </w:pPr>
            <w:r w:rsidRPr="007B3BF8">
              <w:rPr>
                <w:rFonts w:cs="Arial"/>
                <w:i/>
                <w:iCs/>
                <w:sz w:val="20"/>
                <w:szCs w:val="20"/>
              </w:rPr>
              <w:t>Xylomelum angustifolium</w:t>
            </w:r>
          </w:p>
        </w:tc>
        <w:tc>
          <w:tcPr>
            <w:tcW w:w="1126" w:type="pct"/>
            <w:vAlign w:val="center"/>
          </w:tcPr>
          <w:p w14:paraId="36A9542D" w14:textId="3B50A569" w:rsidR="009F4F18" w:rsidRDefault="009F4F18" w:rsidP="009F4F18">
            <w:pPr>
              <w:rPr>
                <w:rFonts w:cs="Arial"/>
                <w:sz w:val="20"/>
                <w:szCs w:val="20"/>
              </w:rPr>
            </w:pPr>
            <w:r>
              <w:rPr>
                <w:rFonts w:cs="Arial"/>
                <w:sz w:val="20"/>
                <w:szCs w:val="20"/>
              </w:rPr>
              <w:t>Nanda Reserve, FL8</w:t>
            </w:r>
          </w:p>
        </w:tc>
        <w:tc>
          <w:tcPr>
            <w:tcW w:w="1036" w:type="pct"/>
            <w:vAlign w:val="center"/>
          </w:tcPr>
          <w:p w14:paraId="190F051D" w14:textId="4926E098" w:rsidR="009F4F18" w:rsidRDefault="009F4F18" w:rsidP="009F4F18">
            <w:pPr>
              <w:rPr>
                <w:rFonts w:cs="Arial"/>
                <w:sz w:val="20"/>
                <w:szCs w:val="20"/>
              </w:rPr>
            </w:pPr>
            <w:r>
              <w:rPr>
                <w:rFonts w:cs="Arial"/>
                <w:sz w:val="20"/>
                <w:szCs w:val="20"/>
              </w:rPr>
              <w:t>&gt;10 km</w:t>
            </w:r>
          </w:p>
        </w:tc>
        <w:tc>
          <w:tcPr>
            <w:tcW w:w="1294" w:type="pct"/>
          </w:tcPr>
          <w:p w14:paraId="7043D6F0" w14:textId="07D591C1" w:rsidR="009F4F18" w:rsidRDefault="009F4F18" w:rsidP="009F4F18">
            <w:pPr>
              <w:rPr>
                <w:rFonts w:cs="Arial"/>
                <w:sz w:val="20"/>
                <w:szCs w:val="20"/>
              </w:rPr>
            </w:pPr>
            <w:r w:rsidRPr="00796628">
              <w:rPr>
                <w:rFonts w:cs="Arial"/>
                <w:sz w:val="20"/>
                <w:szCs w:val="20"/>
              </w:rPr>
              <w:t xml:space="preserve">New record for northern part of Reserve; significant gap </w:t>
            </w:r>
            <w:proofErr w:type="gramStart"/>
            <w:r w:rsidRPr="00796628">
              <w:rPr>
                <w:rFonts w:cs="Arial"/>
                <w:sz w:val="20"/>
                <w:szCs w:val="20"/>
              </w:rPr>
              <w:t>fill</w:t>
            </w:r>
            <w:proofErr w:type="gramEnd"/>
            <w:r w:rsidRPr="00796628">
              <w:rPr>
                <w:rFonts w:cs="Arial"/>
                <w:sz w:val="20"/>
                <w:szCs w:val="20"/>
              </w:rPr>
              <w:t xml:space="preserve"> </w:t>
            </w:r>
            <w:r>
              <w:rPr>
                <w:rFonts w:cs="Arial"/>
                <w:sz w:val="20"/>
                <w:szCs w:val="20"/>
              </w:rPr>
              <w:t xml:space="preserve">for </w:t>
            </w:r>
            <w:r w:rsidRPr="00796628">
              <w:rPr>
                <w:rFonts w:cs="Arial"/>
                <w:sz w:val="20"/>
                <w:szCs w:val="20"/>
              </w:rPr>
              <w:t xml:space="preserve">north </w:t>
            </w:r>
            <w:r>
              <w:rPr>
                <w:rFonts w:cs="Arial"/>
                <w:sz w:val="20"/>
                <w:szCs w:val="20"/>
              </w:rPr>
              <w:t>part of range</w:t>
            </w:r>
          </w:p>
        </w:tc>
      </w:tr>
    </w:tbl>
    <w:p w14:paraId="498C2929" w14:textId="77777777" w:rsidR="00250196" w:rsidRDefault="00250196" w:rsidP="00577DC0">
      <w:pPr>
        <w:autoSpaceDE w:val="0"/>
        <w:autoSpaceDN w:val="0"/>
        <w:adjustRightInd w:val="0"/>
        <w:rPr>
          <w:rFonts w:cs="Arial"/>
          <w:bCs/>
        </w:rPr>
      </w:pPr>
    </w:p>
    <w:p w14:paraId="44272640" w14:textId="5BFCAEFA" w:rsidR="002E5E47" w:rsidRDefault="00140F0A" w:rsidP="00577DC0">
      <w:pPr>
        <w:autoSpaceDE w:val="0"/>
        <w:autoSpaceDN w:val="0"/>
        <w:adjustRightInd w:val="0"/>
        <w:rPr>
          <w:rFonts w:cs="Arial"/>
          <w:bCs/>
        </w:rPr>
      </w:pPr>
      <w:r>
        <w:rPr>
          <w:noProof/>
        </w:rPr>
        <w:lastRenderedPageBreak/>
        <w:drawing>
          <wp:inline distT="0" distB="0" distL="0" distR="0" wp14:anchorId="49A768C4" wp14:editId="71EFDC54">
            <wp:extent cx="5676900" cy="3465706"/>
            <wp:effectExtent l="19050" t="19050" r="19050" b="20955"/>
            <wp:docPr id="188474416" name="Picture 1" descr="A plant growing in the sa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474416" name="Picture 1" descr="A plant growing in the sand&#10;&#10;AI-generated content may be incorrect."/>
                    <pic:cNvPicPr>
                      <a:picLocks noChangeAspect="1" noChangeArrowheads="1"/>
                    </pic:cNvPicPr>
                  </pic:nvPicPr>
                  <pic:blipFill rotWithShape="1">
                    <a:blip r:embed="rId118" cstate="print">
                      <a:extLst>
                        <a:ext uri="{28A0092B-C50C-407E-A947-70E740481C1C}">
                          <a14:useLocalDpi xmlns:a14="http://schemas.microsoft.com/office/drawing/2010/main" val="0"/>
                        </a:ext>
                      </a:extLst>
                    </a:blip>
                    <a:srcRect t="3866" b="14736"/>
                    <a:stretch/>
                  </pic:blipFill>
                  <pic:spPr bwMode="auto">
                    <a:xfrm>
                      <a:off x="0" y="0"/>
                      <a:ext cx="5681936" cy="3468780"/>
                    </a:xfrm>
                    <a:prstGeom prst="rect">
                      <a:avLst/>
                    </a:prstGeom>
                    <a:noFill/>
                    <a:ln w="1905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1BC1F2B6" w14:textId="72456ED6" w:rsidR="00866338" w:rsidRDefault="00866338" w:rsidP="00577DC0">
      <w:pPr>
        <w:autoSpaceDE w:val="0"/>
        <w:autoSpaceDN w:val="0"/>
        <w:adjustRightInd w:val="0"/>
        <w:rPr>
          <w:rFonts w:cs="Arial"/>
          <w:bCs/>
        </w:rPr>
      </w:pPr>
      <w:r w:rsidRPr="002E5E47">
        <w:rPr>
          <w:rFonts w:cs="Arial"/>
          <w:b/>
        </w:rPr>
        <w:t xml:space="preserve">Figure </w:t>
      </w:r>
      <w:r w:rsidR="00642438">
        <w:rPr>
          <w:rFonts w:cs="Arial"/>
          <w:b/>
        </w:rPr>
        <w:t>3</w:t>
      </w:r>
      <w:r>
        <w:rPr>
          <w:rFonts w:cs="Arial"/>
          <w:bCs/>
        </w:rPr>
        <w:t xml:space="preserve">. </w:t>
      </w:r>
      <w:r w:rsidR="00912ADB" w:rsidRPr="00F47170">
        <w:rPr>
          <w:rFonts w:cs="Arial"/>
          <w:i/>
          <w:iCs/>
          <w:sz w:val="20"/>
          <w:szCs w:val="20"/>
        </w:rPr>
        <w:t>Elatine macrocalyx</w:t>
      </w:r>
      <w:r w:rsidR="00912ADB" w:rsidRPr="00912ADB">
        <w:rPr>
          <w:rFonts w:cs="Arial"/>
          <w:sz w:val="20"/>
          <w:szCs w:val="20"/>
        </w:rPr>
        <w:t xml:space="preserve"> (SAJ</w:t>
      </w:r>
      <w:r w:rsidR="00C40D89">
        <w:rPr>
          <w:rFonts w:cs="Arial"/>
          <w:sz w:val="20"/>
          <w:szCs w:val="20"/>
        </w:rPr>
        <w:t>3</w:t>
      </w:r>
      <w:r w:rsidR="00230F3C">
        <w:rPr>
          <w:rFonts w:cs="Arial"/>
          <w:sz w:val="20"/>
          <w:szCs w:val="20"/>
        </w:rPr>
        <w:t>21</w:t>
      </w:r>
      <w:r w:rsidR="00C40D89">
        <w:rPr>
          <w:rFonts w:cs="Arial"/>
          <w:sz w:val="20"/>
          <w:szCs w:val="20"/>
        </w:rPr>
        <w:t>7)</w:t>
      </w:r>
      <w:r w:rsidR="002E5E47">
        <w:rPr>
          <w:rFonts w:cs="Arial"/>
          <w:sz w:val="20"/>
          <w:szCs w:val="20"/>
        </w:rPr>
        <w:t>, a s</w:t>
      </w:r>
      <w:r w:rsidR="00C40D89" w:rsidRPr="00C40D89">
        <w:rPr>
          <w:rFonts w:cs="Arial"/>
          <w:sz w:val="20"/>
          <w:szCs w:val="20"/>
        </w:rPr>
        <w:t>ignificant range extension north and west (&gt;300 km)</w:t>
      </w:r>
      <w:r w:rsidR="002E5E47">
        <w:rPr>
          <w:rFonts w:cs="Arial"/>
          <w:sz w:val="20"/>
          <w:szCs w:val="20"/>
        </w:rPr>
        <w:t xml:space="preserve"> and</w:t>
      </w:r>
      <w:r w:rsidR="00C40D89" w:rsidRPr="00C40D89">
        <w:rPr>
          <w:rFonts w:cs="Arial"/>
          <w:sz w:val="20"/>
          <w:szCs w:val="20"/>
        </w:rPr>
        <w:t xml:space="preserve"> new record for </w:t>
      </w:r>
      <w:r w:rsidR="002E5E47">
        <w:rPr>
          <w:rFonts w:cs="Arial"/>
          <w:sz w:val="20"/>
          <w:szCs w:val="20"/>
        </w:rPr>
        <w:t>Kalbarri National Park</w:t>
      </w:r>
      <w:r w:rsidR="00C40D89" w:rsidRPr="00C40D89">
        <w:rPr>
          <w:rFonts w:cs="Arial"/>
          <w:sz w:val="20"/>
          <w:szCs w:val="20"/>
        </w:rPr>
        <w:t xml:space="preserve"> and</w:t>
      </w:r>
      <w:r w:rsidR="002E5E47">
        <w:rPr>
          <w:rFonts w:cs="Arial"/>
          <w:sz w:val="20"/>
          <w:szCs w:val="20"/>
        </w:rPr>
        <w:t xml:space="preserve"> the</w:t>
      </w:r>
      <w:r w:rsidR="00C40D89" w:rsidRPr="00C40D89">
        <w:rPr>
          <w:rFonts w:cs="Arial"/>
          <w:sz w:val="20"/>
          <w:szCs w:val="20"/>
        </w:rPr>
        <w:t xml:space="preserve"> IBRA region</w:t>
      </w:r>
      <w:r w:rsidR="00AD7CB2">
        <w:rPr>
          <w:rFonts w:cs="Arial"/>
          <w:sz w:val="20"/>
          <w:szCs w:val="20"/>
        </w:rPr>
        <w:t>.</w:t>
      </w:r>
      <w:r w:rsidR="004730EB">
        <w:rPr>
          <w:rFonts w:cs="Arial"/>
          <w:sz w:val="20"/>
          <w:szCs w:val="20"/>
        </w:rPr>
        <w:t xml:space="preserve"> (</w:t>
      </w:r>
      <w:r w:rsidR="004730EB" w:rsidRPr="00F22B6D">
        <w:rPr>
          <w:rFonts w:cs="Arial"/>
          <w:sz w:val="20"/>
          <w:szCs w:val="20"/>
        </w:rPr>
        <w:t>Image: S.A. James, DBCA</w:t>
      </w:r>
      <w:r w:rsidR="004730EB">
        <w:rPr>
          <w:rFonts w:cs="Arial"/>
          <w:sz w:val="20"/>
          <w:szCs w:val="20"/>
        </w:rPr>
        <w:t>)</w:t>
      </w:r>
    </w:p>
    <w:p w14:paraId="1FB62A01" w14:textId="4163E7FF" w:rsidR="00A92B1D" w:rsidRPr="00F04331" w:rsidRDefault="00F04331" w:rsidP="007618E8">
      <w:pPr>
        <w:pStyle w:val="Heading2"/>
      </w:pPr>
      <w:bookmarkStart w:id="21" w:name="_Toc227323795"/>
      <w:r>
        <w:t>3.6</w:t>
      </w:r>
      <w:r w:rsidR="00A92B1D" w:rsidRPr="00F04331">
        <w:tab/>
        <w:t>Genetic information</w:t>
      </w:r>
      <w:bookmarkEnd w:id="21"/>
    </w:p>
    <w:p w14:paraId="2B2CEB61" w14:textId="44516C5F" w:rsidR="00362734" w:rsidRDefault="00362734" w:rsidP="00362734">
      <w:pPr>
        <w:rPr>
          <w:rFonts w:cs="Arial"/>
          <w:bCs/>
        </w:rPr>
      </w:pPr>
      <w:r>
        <w:rPr>
          <w:rFonts w:cs="Arial"/>
          <w:bCs/>
        </w:rPr>
        <w:t>Samples of leaf tissues were taken from all viable vouchered collections</w:t>
      </w:r>
      <w:r w:rsidR="00F33A62">
        <w:rPr>
          <w:rFonts w:cs="Arial"/>
          <w:bCs/>
        </w:rPr>
        <w:t>, as indicated in Appendix 2</w:t>
      </w:r>
      <w:r>
        <w:rPr>
          <w:rFonts w:cs="Arial"/>
          <w:bCs/>
        </w:rPr>
        <w:t xml:space="preserve">. </w:t>
      </w:r>
      <w:r>
        <w:rPr>
          <w:rFonts w:cs="Arial"/>
        </w:rPr>
        <w:t>Fresh tissue</w:t>
      </w:r>
      <w:r>
        <w:rPr>
          <w:rFonts w:cs="Arial"/>
          <w:bCs/>
        </w:rPr>
        <w:t xml:space="preserve"> (30</w:t>
      </w:r>
      <w:r>
        <w:rPr>
          <w:rFonts w:cs="Arial"/>
        </w:rPr>
        <w:t xml:space="preserve">–100 mg) was placed </w:t>
      </w:r>
      <w:r>
        <w:rPr>
          <w:rFonts w:cs="Arial"/>
          <w:bCs/>
        </w:rPr>
        <w:t xml:space="preserve">in </w:t>
      </w:r>
      <w:r>
        <w:rPr>
          <w:rFonts w:cs="Arial"/>
        </w:rPr>
        <w:t>an acid</w:t>
      </w:r>
      <w:r>
        <w:rPr>
          <w:rFonts w:cs="Arial"/>
          <w:bCs/>
        </w:rPr>
        <w:t xml:space="preserve">-free tea </w:t>
      </w:r>
      <w:r>
        <w:rPr>
          <w:rFonts w:cs="Arial"/>
        </w:rPr>
        <w:t>bag within</w:t>
      </w:r>
      <w:r>
        <w:rPr>
          <w:rFonts w:cs="Arial"/>
          <w:bCs/>
        </w:rPr>
        <w:t xml:space="preserve"> </w:t>
      </w:r>
      <w:r w:rsidR="009E12D0">
        <w:rPr>
          <w:rFonts w:cs="Arial"/>
          <w:bCs/>
        </w:rPr>
        <w:t xml:space="preserve">excess </w:t>
      </w:r>
      <w:r>
        <w:rPr>
          <w:rFonts w:cs="Arial"/>
          <w:bCs/>
        </w:rPr>
        <w:t>silica gel for dehydration. Tissues have been lodged with the Western Australian Herbarium</w:t>
      </w:r>
      <w:r w:rsidR="00AC09AB">
        <w:rPr>
          <w:rFonts w:cs="Arial"/>
          <w:bCs/>
        </w:rPr>
        <w:t xml:space="preserve"> and stored at -20C</w:t>
      </w:r>
      <w:r>
        <w:rPr>
          <w:rFonts w:cs="Arial"/>
          <w:bCs/>
        </w:rPr>
        <w:t>, linked to voucher specimens, and available for analysis upon request.</w:t>
      </w:r>
    </w:p>
    <w:p w14:paraId="4E801120" w14:textId="69EDFE8B" w:rsidR="009E12D0" w:rsidRDefault="009E12D0" w:rsidP="00362734">
      <w:pPr>
        <w:rPr>
          <w:rFonts w:cs="Arial"/>
          <w:bCs/>
        </w:rPr>
      </w:pPr>
      <w:r>
        <w:rPr>
          <w:rFonts w:cs="Arial"/>
          <w:bCs/>
        </w:rPr>
        <w:t xml:space="preserve">No other genetic analysis has been </w:t>
      </w:r>
      <w:r w:rsidRPr="5D54B474">
        <w:rPr>
          <w:rFonts w:cs="Arial"/>
        </w:rPr>
        <w:t>undertake</w:t>
      </w:r>
      <w:r w:rsidR="521FD30B" w:rsidRPr="5D54B474">
        <w:rPr>
          <w:rFonts w:cs="Arial"/>
        </w:rPr>
        <w:t>n</w:t>
      </w:r>
      <w:r>
        <w:rPr>
          <w:rFonts w:cs="Arial"/>
          <w:bCs/>
        </w:rPr>
        <w:t>.</w:t>
      </w:r>
    </w:p>
    <w:p w14:paraId="498C292C" w14:textId="77777777" w:rsidR="00BC1145" w:rsidRDefault="0024637A" w:rsidP="00BC1145">
      <w:pPr>
        <w:pStyle w:val="Heading1"/>
      </w:pPr>
      <w:bookmarkStart w:id="22" w:name="_Toc227323796"/>
      <w:r>
        <w:t>4.</w:t>
      </w:r>
      <w:r>
        <w:tab/>
      </w:r>
      <w:r w:rsidR="00AC6550">
        <w:t>Information</w:t>
      </w:r>
      <w:r w:rsidR="00E861D1">
        <w:t xml:space="preserve"> on species l</w:t>
      </w:r>
      <w:r w:rsidR="00BC1145">
        <w:t>ists</w:t>
      </w:r>
      <w:bookmarkEnd w:id="22"/>
    </w:p>
    <w:p w14:paraId="498C2930" w14:textId="0A1028B8" w:rsidR="00166625" w:rsidRDefault="00A26A4F" w:rsidP="00BC1145">
      <w:pPr>
        <w:rPr>
          <w:rFonts w:cs="Arial"/>
          <w:kern w:val="32"/>
        </w:rPr>
      </w:pPr>
      <w:r w:rsidRPr="00A26A4F">
        <w:rPr>
          <w:rFonts w:cs="Arial"/>
          <w:bCs/>
          <w:iCs/>
          <w:kern w:val="32"/>
        </w:rPr>
        <w:t xml:space="preserve">A complete flora species list, consisting of the </w:t>
      </w:r>
      <w:r>
        <w:rPr>
          <w:rFonts w:cs="Arial"/>
          <w:bCs/>
          <w:iCs/>
          <w:kern w:val="32"/>
        </w:rPr>
        <w:t>32</w:t>
      </w:r>
      <w:r w:rsidR="005638F4">
        <w:rPr>
          <w:rFonts w:cs="Arial"/>
          <w:bCs/>
          <w:iCs/>
          <w:kern w:val="32"/>
        </w:rPr>
        <w:t>6</w:t>
      </w:r>
      <w:r w:rsidRPr="00A26A4F">
        <w:rPr>
          <w:rFonts w:cs="Arial"/>
          <w:bCs/>
          <w:iCs/>
          <w:kern w:val="32"/>
        </w:rPr>
        <w:t xml:space="preserve"> vascular plant taxa, comprising </w:t>
      </w:r>
      <w:r>
        <w:rPr>
          <w:rFonts w:cs="Arial"/>
          <w:bCs/>
          <w:iCs/>
          <w:kern w:val="32"/>
        </w:rPr>
        <w:t>61</w:t>
      </w:r>
      <w:r w:rsidRPr="00A26A4F">
        <w:rPr>
          <w:rFonts w:cs="Arial"/>
          <w:bCs/>
          <w:iCs/>
          <w:kern w:val="32"/>
        </w:rPr>
        <w:t xml:space="preserve"> families, recorded during the </w:t>
      </w:r>
      <w:r>
        <w:rPr>
          <w:rFonts w:cs="Arial"/>
          <w:bCs/>
          <w:iCs/>
          <w:kern w:val="32"/>
        </w:rPr>
        <w:t>Nanda</w:t>
      </w:r>
      <w:r w:rsidRPr="00A26A4F">
        <w:rPr>
          <w:rFonts w:cs="Arial"/>
          <w:bCs/>
          <w:iCs/>
          <w:kern w:val="32"/>
        </w:rPr>
        <w:t xml:space="preserve"> </w:t>
      </w:r>
      <w:r w:rsidR="00083968">
        <w:rPr>
          <w:rFonts w:cs="Arial"/>
          <w:bCs/>
          <w:iCs/>
          <w:kern w:val="32"/>
        </w:rPr>
        <w:t xml:space="preserve">Country </w:t>
      </w:r>
      <w:r w:rsidRPr="00A26A4F">
        <w:rPr>
          <w:rFonts w:cs="Arial"/>
          <w:bCs/>
          <w:iCs/>
          <w:kern w:val="32"/>
        </w:rPr>
        <w:t>Bush Blitz is provided in Appendix 1. Due to the timing of rainfall in the region and the survey, many taxa had just completed flowering</w:t>
      </w:r>
      <w:r w:rsidR="00A41913">
        <w:rPr>
          <w:rFonts w:cs="Arial"/>
          <w:bCs/>
          <w:iCs/>
          <w:kern w:val="32"/>
        </w:rPr>
        <w:t xml:space="preserve">; others had an extended or delayed flowering due to the late </w:t>
      </w:r>
      <w:r w:rsidR="00920F74">
        <w:rPr>
          <w:rFonts w:cs="Arial"/>
          <w:bCs/>
          <w:iCs/>
          <w:kern w:val="32"/>
        </w:rPr>
        <w:t>season rainfall</w:t>
      </w:r>
      <w:r w:rsidRPr="00A26A4F">
        <w:rPr>
          <w:rFonts w:cs="Arial"/>
          <w:bCs/>
          <w:iCs/>
          <w:kern w:val="32"/>
        </w:rPr>
        <w:t xml:space="preserve">. The timing of the expedition resulted in </w:t>
      </w:r>
      <w:r w:rsidR="00920F74">
        <w:rPr>
          <w:rFonts w:cs="Arial"/>
          <w:bCs/>
          <w:iCs/>
          <w:kern w:val="32"/>
        </w:rPr>
        <w:t>no</w:t>
      </w:r>
      <w:r w:rsidRPr="00A26A4F">
        <w:rPr>
          <w:rFonts w:cs="Arial"/>
          <w:bCs/>
          <w:iCs/>
          <w:kern w:val="32"/>
        </w:rPr>
        <w:t xml:space="preserve"> collections of fungi.</w:t>
      </w:r>
    </w:p>
    <w:p w14:paraId="498C2931" w14:textId="77777777" w:rsidR="00207F8D" w:rsidRPr="00207F8D" w:rsidRDefault="00207F8D" w:rsidP="00207F8D">
      <w:pPr>
        <w:pStyle w:val="Heading1"/>
      </w:pPr>
      <w:bookmarkStart w:id="23" w:name="_Toc227323797"/>
      <w:r>
        <w:t>5.</w:t>
      </w:r>
      <w:r>
        <w:tab/>
        <w:t>Information for land managers</w:t>
      </w:r>
      <w:bookmarkEnd w:id="23"/>
    </w:p>
    <w:p w14:paraId="319EB943" w14:textId="1FB6D4D6" w:rsidR="00FF2CD6" w:rsidRDefault="00640EF8" w:rsidP="00ED0F7E">
      <w:pPr>
        <w:autoSpaceDE w:val="0"/>
        <w:autoSpaceDN w:val="0"/>
        <w:adjustRightInd w:val="0"/>
        <w:rPr>
          <w:rFonts w:cs="Arial"/>
          <w:bCs/>
          <w:iCs/>
          <w:color w:val="000000" w:themeColor="text1"/>
        </w:rPr>
      </w:pPr>
      <w:r>
        <w:rPr>
          <w:rFonts w:cs="Arial"/>
          <w:bCs/>
          <w:iCs/>
          <w:color w:val="000000" w:themeColor="text1"/>
        </w:rPr>
        <w:t xml:space="preserve">Many areas within the survey sites were noted to be reacting to </w:t>
      </w:r>
      <w:r w:rsidR="000346C9">
        <w:rPr>
          <w:rFonts w:cs="Arial"/>
          <w:bCs/>
          <w:iCs/>
          <w:color w:val="000000" w:themeColor="text1"/>
        </w:rPr>
        <w:t>recent dro</w:t>
      </w:r>
      <w:r w:rsidR="0073041D">
        <w:rPr>
          <w:rFonts w:cs="Arial"/>
          <w:bCs/>
          <w:iCs/>
          <w:color w:val="000000" w:themeColor="text1"/>
        </w:rPr>
        <w:t>u</w:t>
      </w:r>
      <w:r w:rsidR="000346C9">
        <w:rPr>
          <w:rFonts w:cs="Arial"/>
          <w:bCs/>
          <w:iCs/>
          <w:color w:val="000000" w:themeColor="text1"/>
        </w:rPr>
        <w:t xml:space="preserve">ght in the same way as fire, with </w:t>
      </w:r>
      <w:r w:rsidR="00682FE3">
        <w:rPr>
          <w:rFonts w:cs="Arial"/>
          <w:bCs/>
          <w:iCs/>
          <w:color w:val="000000" w:themeColor="text1"/>
        </w:rPr>
        <w:t xml:space="preserve">abundant </w:t>
      </w:r>
      <w:r w:rsidR="000346C9">
        <w:rPr>
          <w:rFonts w:cs="Arial"/>
          <w:bCs/>
          <w:iCs/>
          <w:color w:val="000000" w:themeColor="text1"/>
        </w:rPr>
        <w:t>seed releas</w:t>
      </w:r>
      <w:r w:rsidR="0073041D">
        <w:rPr>
          <w:rFonts w:cs="Arial"/>
          <w:bCs/>
          <w:iCs/>
          <w:color w:val="000000" w:themeColor="text1"/>
        </w:rPr>
        <w:t>e</w:t>
      </w:r>
      <w:r w:rsidR="00682FE3">
        <w:rPr>
          <w:rFonts w:cs="Arial"/>
          <w:bCs/>
          <w:iCs/>
          <w:color w:val="000000" w:themeColor="text1"/>
        </w:rPr>
        <w:t xml:space="preserve"> and seedling</w:t>
      </w:r>
      <w:r w:rsidR="00132385">
        <w:rPr>
          <w:rFonts w:cs="Arial"/>
          <w:bCs/>
          <w:iCs/>
          <w:color w:val="000000" w:themeColor="text1"/>
        </w:rPr>
        <w:t xml:space="preserve"> germination. </w:t>
      </w:r>
      <w:r w:rsidR="00FF2CD6">
        <w:rPr>
          <w:rFonts w:cs="Arial"/>
          <w:bCs/>
          <w:iCs/>
          <w:color w:val="000000" w:themeColor="text1"/>
        </w:rPr>
        <w:t>Seedling density</w:t>
      </w:r>
      <w:r w:rsidR="00514D33">
        <w:rPr>
          <w:rFonts w:cs="Arial"/>
          <w:bCs/>
          <w:iCs/>
          <w:color w:val="000000" w:themeColor="text1"/>
        </w:rPr>
        <w:t xml:space="preserve"> was significant in all areas due to the recent rainfall, and reaction to stress events, such as fire and </w:t>
      </w:r>
      <w:r w:rsidR="00302E07">
        <w:rPr>
          <w:rFonts w:cs="Arial"/>
          <w:bCs/>
          <w:iCs/>
          <w:color w:val="000000" w:themeColor="text1"/>
        </w:rPr>
        <w:t>rainfall.</w:t>
      </w:r>
      <w:r w:rsidR="0073041D">
        <w:rPr>
          <w:rFonts w:cs="Arial"/>
          <w:bCs/>
          <w:iCs/>
          <w:color w:val="000000" w:themeColor="text1"/>
        </w:rPr>
        <w:t xml:space="preserve"> </w:t>
      </w:r>
      <w:r w:rsidR="00132385">
        <w:rPr>
          <w:rFonts w:cs="Arial"/>
          <w:bCs/>
          <w:iCs/>
          <w:color w:val="000000" w:themeColor="text1"/>
        </w:rPr>
        <w:t xml:space="preserve">Consideration </w:t>
      </w:r>
      <w:r w:rsidR="0077282C">
        <w:rPr>
          <w:rFonts w:cs="Arial"/>
          <w:bCs/>
          <w:iCs/>
          <w:color w:val="000000" w:themeColor="text1"/>
        </w:rPr>
        <w:t>is recommended for modifying fire regimes in these areas to avoid the loss of potential multi-year cohorts, particularly after this recent drought period</w:t>
      </w:r>
      <w:r w:rsidR="000E6681">
        <w:rPr>
          <w:rFonts w:cs="Arial"/>
          <w:bCs/>
          <w:iCs/>
          <w:color w:val="000000" w:themeColor="text1"/>
        </w:rPr>
        <w:t>.</w:t>
      </w:r>
    </w:p>
    <w:p w14:paraId="505AA02F" w14:textId="2E26F33B" w:rsidR="00325FE1" w:rsidRPr="00D63952" w:rsidRDefault="00F86903" w:rsidP="00ED0F7E">
      <w:pPr>
        <w:autoSpaceDE w:val="0"/>
        <w:autoSpaceDN w:val="0"/>
        <w:adjustRightInd w:val="0"/>
        <w:rPr>
          <w:rFonts w:cs="Arial"/>
          <w:bCs/>
          <w:color w:val="000000" w:themeColor="text1"/>
          <w:szCs w:val="22"/>
        </w:rPr>
      </w:pPr>
      <w:r>
        <w:rPr>
          <w:rFonts w:cs="Arial"/>
          <w:bCs/>
          <w:iCs/>
          <w:color w:val="000000" w:themeColor="text1"/>
        </w:rPr>
        <w:t xml:space="preserve">Several areas, </w:t>
      </w:r>
      <w:r w:rsidR="000E6681">
        <w:rPr>
          <w:rFonts w:cs="Arial"/>
          <w:bCs/>
          <w:iCs/>
          <w:color w:val="000000" w:themeColor="text1"/>
        </w:rPr>
        <w:t>notably</w:t>
      </w:r>
      <w:r>
        <w:rPr>
          <w:rFonts w:cs="Arial"/>
          <w:bCs/>
          <w:iCs/>
          <w:color w:val="000000" w:themeColor="text1"/>
        </w:rPr>
        <w:t xml:space="preserve"> Meanarra Hill</w:t>
      </w:r>
      <w:r w:rsidR="00FB3EEE">
        <w:rPr>
          <w:rFonts w:cs="Arial"/>
          <w:bCs/>
          <w:iCs/>
          <w:color w:val="000000" w:themeColor="text1"/>
        </w:rPr>
        <w:t xml:space="preserve">, </w:t>
      </w:r>
      <w:r>
        <w:rPr>
          <w:rFonts w:cs="Arial"/>
          <w:bCs/>
          <w:iCs/>
          <w:color w:val="000000" w:themeColor="text1"/>
        </w:rPr>
        <w:t>were severely impacted by weed</w:t>
      </w:r>
      <w:r w:rsidR="00D63952">
        <w:rPr>
          <w:rFonts w:cs="Arial"/>
          <w:bCs/>
          <w:iCs/>
          <w:color w:val="000000" w:themeColor="text1"/>
        </w:rPr>
        <w:t xml:space="preserve"> species</w:t>
      </w:r>
      <w:r>
        <w:rPr>
          <w:rFonts w:cs="Arial"/>
          <w:bCs/>
          <w:iCs/>
          <w:color w:val="000000" w:themeColor="text1"/>
        </w:rPr>
        <w:t xml:space="preserve">, due to the impact of </w:t>
      </w:r>
      <w:r w:rsidR="00297D26">
        <w:rPr>
          <w:rFonts w:cs="Arial"/>
          <w:bCs/>
          <w:iCs/>
          <w:color w:val="000000" w:themeColor="text1"/>
        </w:rPr>
        <w:t>feral animals (e.g. goats, observed at the site).</w:t>
      </w:r>
      <w:r w:rsidR="00D63952">
        <w:rPr>
          <w:rFonts w:cs="Arial"/>
          <w:bCs/>
          <w:iCs/>
          <w:color w:val="000000" w:themeColor="text1"/>
        </w:rPr>
        <w:t xml:space="preserve"> </w:t>
      </w:r>
      <w:r w:rsidR="00691C1B" w:rsidRPr="00D63952">
        <w:rPr>
          <w:rFonts w:cs="Arial"/>
          <w:szCs w:val="22"/>
        </w:rPr>
        <w:t>Maltese Cockspu</w:t>
      </w:r>
      <w:r w:rsidR="00D63952">
        <w:rPr>
          <w:rFonts w:cs="Arial"/>
          <w:szCs w:val="22"/>
        </w:rPr>
        <w:t>r</w:t>
      </w:r>
      <w:r w:rsidR="00691C1B" w:rsidRPr="00D63952">
        <w:rPr>
          <w:rFonts w:cs="Arial"/>
          <w:szCs w:val="22"/>
        </w:rPr>
        <w:t xml:space="preserve"> (</w:t>
      </w:r>
      <w:r w:rsidR="00325FE1" w:rsidRPr="00D63952">
        <w:rPr>
          <w:rFonts w:cs="Arial"/>
          <w:i/>
          <w:iCs/>
          <w:szCs w:val="22"/>
        </w:rPr>
        <w:t>Centaurea melitensis</w:t>
      </w:r>
      <w:r w:rsidR="00691C1B" w:rsidRPr="00D63952">
        <w:rPr>
          <w:rFonts w:cs="Arial"/>
          <w:szCs w:val="22"/>
        </w:rPr>
        <w:t xml:space="preserve"> L.)</w:t>
      </w:r>
      <w:r w:rsidR="00D27E8A" w:rsidRPr="00D63952">
        <w:rPr>
          <w:rFonts w:cs="Arial"/>
          <w:szCs w:val="22"/>
        </w:rPr>
        <w:t xml:space="preserve"> in particular</w:t>
      </w:r>
      <w:r w:rsidR="005F0BB2" w:rsidRPr="00D63952">
        <w:rPr>
          <w:rFonts w:cs="Arial"/>
          <w:szCs w:val="22"/>
        </w:rPr>
        <w:t>, was found to be</w:t>
      </w:r>
      <w:r w:rsidR="00E2075C" w:rsidRPr="00D63952">
        <w:rPr>
          <w:rFonts w:cs="Arial"/>
          <w:szCs w:val="22"/>
        </w:rPr>
        <w:t xml:space="preserve"> widespread in areas of Kalbarri National Park. It</w:t>
      </w:r>
      <w:r w:rsidR="00D27E8A" w:rsidRPr="00D63952">
        <w:rPr>
          <w:rFonts w:cs="Arial"/>
          <w:szCs w:val="22"/>
        </w:rPr>
        <w:t xml:space="preserve"> re</w:t>
      </w:r>
      <w:r w:rsidR="001F642F" w:rsidRPr="00D63952">
        <w:rPr>
          <w:rFonts w:cs="Arial"/>
          <w:szCs w:val="22"/>
        </w:rPr>
        <w:t>produces by seed</w:t>
      </w:r>
      <w:r w:rsidR="00911929" w:rsidRPr="00D63952">
        <w:rPr>
          <w:rFonts w:cs="Arial"/>
          <w:szCs w:val="22"/>
        </w:rPr>
        <w:t>, with</w:t>
      </w:r>
      <w:r w:rsidR="001F642F" w:rsidRPr="00D63952">
        <w:rPr>
          <w:rFonts w:cs="Arial"/>
          <w:szCs w:val="22"/>
        </w:rPr>
        <w:t xml:space="preserve"> the </w:t>
      </w:r>
      <w:r w:rsidR="000B6627" w:rsidRPr="00D63952">
        <w:rPr>
          <w:rFonts w:cs="Arial"/>
          <w:szCs w:val="22"/>
        </w:rPr>
        <w:t xml:space="preserve">spines on the flower head </w:t>
      </w:r>
      <w:r w:rsidR="00356C82" w:rsidRPr="00D63952">
        <w:rPr>
          <w:rFonts w:cs="Arial"/>
          <w:szCs w:val="22"/>
        </w:rPr>
        <w:t>allowing for easy and rapid</w:t>
      </w:r>
      <w:r w:rsidR="00911929" w:rsidRPr="00D63952">
        <w:rPr>
          <w:rFonts w:cs="Arial"/>
          <w:szCs w:val="22"/>
        </w:rPr>
        <w:t xml:space="preserve"> </w:t>
      </w:r>
      <w:r w:rsidR="000B6627" w:rsidRPr="00D63952">
        <w:rPr>
          <w:rFonts w:cs="Arial"/>
          <w:szCs w:val="22"/>
        </w:rPr>
        <w:t>transportation by feral animals, birds and humans</w:t>
      </w:r>
      <w:r w:rsidR="00BB312E" w:rsidRPr="00D63952">
        <w:rPr>
          <w:rFonts w:cs="Arial"/>
          <w:szCs w:val="22"/>
        </w:rPr>
        <w:t>.</w:t>
      </w:r>
      <w:r w:rsidR="00391DD5" w:rsidRPr="00D63952">
        <w:rPr>
          <w:rFonts w:cs="Arial"/>
          <w:szCs w:val="22"/>
        </w:rPr>
        <w:t xml:space="preserve"> </w:t>
      </w:r>
      <w:r w:rsidR="00BB312E" w:rsidRPr="00D63952">
        <w:rPr>
          <w:rFonts w:cs="Arial"/>
          <w:szCs w:val="22"/>
        </w:rPr>
        <w:t xml:space="preserve">Removal methods such as hand-pulling </w:t>
      </w:r>
      <w:r w:rsidR="0032055C" w:rsidRPr="00D63952">
        <w:rPr>
          <w:rFonts w:cs="Arial"/>
          <w:szCs w:val="22"/>
        </w:rPr>
        <w:lastRenderedPageBreak/>
        <w:t>(with appropriate PPE) could</w:t>
      </w:r>
      <w:r w:rsidR="00BB312E" w:rsidRPr="00D63952">
        <w:rPr>
          <w:rFonts w:cs="Arial"/>
          <w:szCs w:val="22"/>
        </w:rPr>
        <w:t xml:space="preserve"> reduce and possibly eliminate the infestation</w:t>
      </w:r>
      <w:r w:rsidR="00770B3A">
        <w:rPr>
          <w:rFonts w:cs="Arial"/>
          <w:szCs w:val="22"/>
        </w:rPr>
        <w:t xml:space="preserve">, particularly </w:t>
      </w:r>
      <w:r w:rsidR="006C6562">
        <w:rPr>
          <w:rFonts w:cs="Arial"/>
          <w:szCs w:val="22"/>
        </w:rPr>
        <w:t>with small infestations</w:t>
      </w:r>
      <w:r w:rsidR="00356C82" w:rsidRPr="00D63952">
        <w:rPr>
          <w:rFonts w:cs="Arial"/>
          <w:szCs w:val="22"/>
        </w:rPr>
        <w:t xml:space="preserve">, </w:t>
      </w:r>
      <w:r w:rsidR="00E36FFE" w:rsidRPr="00D63952">
        <w:rPr>
          <w:rFonts w:cs="Arial"/>
          <w:szCs w:val="22"/>
        </w:rPr>
        <w:t xml:space="preserve">ensuring </w:t>
      </w:r>
      <w:r w:rsidR="00BB312E" w:rsidRPr="00D63952">
        <w:rPr>
          <w:rFonts w:cs="Arial"/>
          <w:szCs w:val="22"/>
        </w:rPr>
        <w:t>as much of the taproot as possible</w:t>
      </w:r>
      <w:r w:rsidR="00E36FFE" w:rsidRPr="00D63952">
        <w:rPr>
          <w:rFonts w:cs="Arial"/>
          <w:szCs w:val="22"/>
        </w:rPr>
        <w:t xml:space="preserve"> is removed</w:t>
      </w:r>
      <w:r w:rsidR="00A57B7F" w:rsidRPr="00D63952">
        <w:rPr>
          <w:rFonts w:cs="Arial"/>
          <w:szCs w:val="22"/>
        </w:rPr>
        <w:t xml:space="preserve"> and before flowering</w:t>
      </w:r>
      <w:r w:rsidR="00BB312E" w:rsidRPr="00D63952">
        <w:rPr>
          <w:rFonts w:cs="Arial"/>
          <w:szCs w:val="22"/>
        </w:rPr>
        <w:t xml:space="preserve">. Bag and dispose carefully of the pulled plants as the flowerheads can be self-fertilizing and can produce viable seed. Chemical </w:t>
      </w:r>
      <w:r w:rsidR="009B2BF0" w:rsidRPr="00D63952">
        <w:rPr>
          <w:rFonts w:cs="Arial"/>
          <w:szCs w:val="22"/>
        </w:rPr>
        <w:t xml:space="preserve">applications, prior to flowering, </w:t>
      </w:r>
      <w:r w:rsidR="00A57B7F" w:rsidRPr="00D63952">
        <w:rPr>
          <w:rFonts w:cs="Arial"/>
          <w:szCs w:val="22"/>
        </w:rPr>
        <w:t xml:space="preserve">may be more feasible in </w:t>
      </w:r>
      <w:r w:rsidR="00585E3A" w:rsidRPr="00D63952">
        <w:rPr>
          <w:rFonts w:cs="Arial"/>
          <w:szCs w:val="22"/>
        </w:rPr>
        <w:t>large infestations</w:t>
      </w:r>
      <w:r w:rsidR="00790E84" w:rsidRPr="00D63952">
        <w:rPr>
          <w:rFonts w:cs="Arial"/>
          <w:szCs w:val="22"/>
        </w:rPr>
        <w:t>, such as Meanarra Hill</w:t>
      </w:r>
      <w:r w:rsidR="00BB312E" w:rsidRPr="00D63952">
        <w:rPr>
          <w:rFonts w:cs="Arial"/>
          <w:szCs w:val="22"/>
        </w:rPr>
        <w:t xml:space="preserve">. </w:t>
      </w:r>
    </w:p>
    <w:p w14:paraId="3F7F0608" w14:textId="055976E1" w:rsidR="00DD3B1B" w:rsidRPr="00D63952" w:rsidRDefault="00DD3B1B" w:rsidP="00DD3B1B">
      <w:pPr>
        <w:autoSpaceDE w:val="0"/>
        <w:autoSpaceDN w:val="0"/>
        <w:adjustRightInd w:val="0"/>
        <w:rPr>
          <w:rFonts w:cs="Arial"/>
          <w:color w:val="000501"/>
          <w:shd w:val="clear" w:color="auto" w:fill="FDFDFD"/>
        </w:rPr>
      </w:pPr>
      <w:r w:rsidRPr="51AF658D">
        <w:rPr>
          <w:rFonts w:cs="Arial"/>
        </w:rPr>
        <w:t>Ruby Dock (</w:t>
      </w:r>
      <w:r w:rsidRPr="51AF658D">
        <w:rPr>
          <w:rFonts w:cs="Arial"/>
          <w:i/>
          <w:color w:val="000501"/>
          <w:shd w:val="clear" w:color="auto" w:fill="FDFDFD"/>
        </w:rPr>
        <w:t>Rumex</w:t>
      </w:r>
      <w:r w:rsidRPr="51AF658D">
        <w:rPr>
          <w:rFonts w:cs="Arial"/>
          <w:color w:val="000501"/>
          <w:shd w:val="clear" w:color="auto" w:fill="FDFDFD"/>
        </w:rPr>
        <w:t xml:space="preserve"> </w:t>
      </w:r>
      <w:r w:rsidRPr="51AF658D">
        <w:rPr>
          <w:rFonts w:cs="Arial"/>
          <w:i/>
          <w:color w:val="000501"/>
          <w:shd w:val="clear" w:color="auto" w:fill="FDFDFD"/>
        </w:rPr>
        <w:t>vesicarius</w:t>
      </w:r>
      <w:r w:rsidRPr="51AF658D">
        <w:rPr>
          <w:rFonts w:cs="Arial"/>
          <w:color w:val="000501"/>
          <w:shd w:val="clear" w:color="auto" w:fill="FDFDFD"/>
        </w:rPr>
        <w:t xml:space="preserve"> L.) is an environmental weed invading large areas of arid Australia </w:t>
      </w:r>
      <w:r w:rsidR="00571CA6" w:rsidRPr="51AF658D">
        <w:rPr>
          <w:rFonts w:cs="Arial"/>
          <w:color w:val="000501"/>
          <w:shd w:val="clear" w:color="auto" w:fill="FDFDFD"/>
        </w:rPr>
        <w:t xml:space="preserve">through wind dispersal of the seed </w:t>
      </w:r>
      <w:r w:rsidRPr="51AF658D">
        <w:rPr>
          <w:rFonts w:cs="Arial"/>
          <w:color w:val="000501"/>
          <w:shd w:val="clear" w:color="auto" w:fill="FDFDFD"/>
        </w:rPr>
        <w:t xml:space="preserve">(Anthony &amp; Dixon 2006). </w:t>
      </w:r>
      <w:r w:rsidR="00833ADC" w:rsidRPr="51AF658D">
        <w:rPr>
          <w:rFonts w:cs="Arial"/>
          <w:color w:val="000000" w:themeColor="text1"/>
        </w:rPr>
        <w:t xml:space="preserve">Due to location of the weed population, there is potential for further environmental impact to occur to other areas of the National Park. This weed species was located at </w:t>
      </w:r>
      <w:r w:rsidR="005264A6" w:rsidRPr="51AF658D">
        <w:rPr>
          <w:rFonts w:cs="Arial"/>
          <w:color w:val="000000" w:themeColor="text1"/>
        </w:rPr>
        <w:t xml:space="preserve">an </w:t>
      </w:r>
      <w:r w:rsidR="00833ADC" w:rsidRPr="51AF658D">
        <w:rPr>
          <w:rFonts w:cs="Arial"/>
          <w:color w:val="000000" w:themeColor="text1"/>
        </w:rPr>
        <w:t>easily accessible site along the coast</w:t>
      </w:r>
      <w:r w:rsidR="005264A6" w:rsidRPr="51AF658D">
        <w:rPr>
          <w:rFonts w:cs="Arial"/>
          <w:color w:val="000000" w:themeColor="text1"/>
        </w:rPr>
        <w:t>,</w:t>
      </w:r>
      <w:r w:rsidR="00833ADC" w:rsidRPr="51AF658D">
        <w:rPr>
          <w:rFonts w:cs="Arial"/>
          <w:color w:val="000000" w:themeColor="text1"/>
        </w:rPr>
        <w:t xml:space="preserve"> enabling regular management and monitoring to occur. Low impact management practices </w:t>
      </w:r>
      <w:r w:rsidR="0DDB2A91" w:rsidRPr="51AF658D">
        <w:rPr>
          <w:rFonts w:cs="Arial"/>
          <w:color w:val="000000" w:themeColor="text1"/>
        </w:rPr>
        <w:t>that</w:t>
      </w:r>
      <w:r w:rsidR="00833ADC" w:rsidRPr="51AF658D">
        <w:rPr>
          <w:rFonts w:cs="Arial"/>
          <w:color w:val="000000" w:themeColor="text1"/>
        </w:rPr>
        <w:t xml:space="preserve"> include hand weeding could be implemented while population numbers are low. </w:t>
      </w:r>
      <w:r w:rsidR="00781544" w:rsidRPr="51AF658D">
        <w:rPr>
          <w:rFonts w:cs="Arial"/>
          <w:color w:val="000000" w:themeColor="text1"/>
        </w:rPr>
        <w:t>I</w:t>
      </w:r>
      <w:r w:rsidR="00833ADC" w:rsidRPr="51AF658D">
        <w:rPr>
          <w:rFonts w:cs="Arial"/>
          <w:color w:val="000000" w:themeColor="text1"/>
        </w:rPr>
        <w:t xml:space="preserve">t is recommended </w:t>
      </w:r>
      <w:r w:rsidR="00781544" w:rsidRPr="51AF658D">
        <w:rPr>
          <w:rFonts w:cs="Arial"/>
          <w:color w:val="000000" w:themeColor="text1"/>
        </w:rPr>
        <w:t>that</w:t>
      </w:r>
      <w:r w:rsidR="00833ADC" w:rsidRPr="51AF658D">
        <w:rPr>
          <w:rFonts w:cs="Arial"/>
          <w:color w:val="000000" w:themeColor="text1"/>
        </w:rPr>
        <w:t xml:space="preserve"> regular monitoring events</w:t>
      </w:r>
      <w:r w:rsidR="00781544" w:rsidRPr="51AF658D">
        <w:rPr>
          <w:rFonts w:cs="Arial"/>
          <w:color w:val="000000" w:themeColor="text1"/>
        </w:rPr>
        <w:t xml:space="preserve"> be conducted</w:t>
      </w:r>
      <w:r w:rsidR="00833ADC" w:rsidRPr="51AF658D">
        <w:rPr>
          <w:rFonts w:cs="Arial"/>
          <w:color w:val="000000" w:themeColor="text1"/>
        </w:rPr>
        <w:t xml:space="preserve"> to ensure plants do not re-establish from the seed bank. </w:t>
      </w:r>
      <w:r w:rsidRPr="51AF658D">
        <w:rPr>
          <w:rFonts w:cs="Arial"/>
          <w:color w:val="000501"/>
          <w:shd w:val="clear" w:color="auto" w:fill="FDFDFD"/>
        </w:rPr>
        <w:t>As a disturbance opportunist, with rapid spread, t</w:t>
      </w:r>
      <w:r w:rsidR="00781544" w:rsidRPr="51AF658D">
        <w:rPr>
          <w:rFonts w:cs="Arial"/>
          <w:color w:val="000501"/>
          <w:shd w:val="clear" w:color="auto" w:fill="FDFDFD"/>
        </w:rPr>
        <w:t xml:space="preserve">imely </w:t>
      </w:r>
      <w:r w:rsidRPr="51AF658D">
        <w:rPr>
          <w:rFonts w:cs="Arial"/>
          <w:color w:val="000501"/>
          <w:shd w:val="clear" w:color="auto" w:fill="FDFDFD"/>
        </w:rPr>
        <w:t xml:space="preserve">identification of infestations and control of the weed </w:t>
      </w:r>
      <w:r w:rsidR="00501885" w:rsidRPr="51AF658D">
        <w:rPr>
          <w:rFonts w:cs="Arial"/>
          <w:color w:val="000501"/>
          <w:shd w:val="clear" w:color="auto" w:fill="FDFDFD"/>
        </w:rPr>
        <w:t xml:space="preserve">in surrounding </w:t>
      </w:r>
      <w:r w:rsidR="00781544" w:rsidRPr="51AF658D">
        <w:rPr>
          <w:rFonts w:cs="Arial"/>
          <w:color w:val="000501"/>
          <w:shd w:val="clear" w:color="auto" w:fill="FDFDFD"/>
        </w:rPr>
        <w:t xml:space="preserve">residential </w:t>
      </w:r>
      <w:r w:rsidR="00501885" w:rsidRPr="51AF658D">
        <w:rPr>
          <w:rFonts w:cs="Arial"/>
          <w:color w:val="000501"/>
          <w:shd w:val="clear" w:color="auto" w:fill="FDFDFD"/>
        </w:rPr>
        <w:t>areas</w:t>
      </w:r>
      <w:r w:rsidR="00AD42AD" w:rsidRPr="51AF658D">
        <w:rPr>
          <w:rFonts w:cs="Arial"/>
          <w:color w:val="000501"/>
          <w:shd w:val="clear" w:color="auto" w:fill="FDFDFD"/>
        </w:rPr>
        <w:t>,</w:t>
      </w:r>
      <w:r w:rsidR="00501885" w:rsidRPr="51AF658D">
        <w:rPr>
          <w:rFonts w:cs="Arial"/>
          <w:color w:val="000501"/>
          <w:shd w:val="clear" w:color="auto" w:fill="FDFDFD"/>
        </w:rPr>
        <w:t xml:space="preserve"> </w:t>
      </w:r>
      <w:r w:rsidRPr="51AF658D">
        <w:rPr>
          <w:rFonts w:cs="Arial"/>
          <w:color w:val="000501"/>
          <w:shd w:val="clear" w:color="auto" w:fill="FDFDFD"/>
        </w:rPr>
        <w:t>using chemical and manual removal and practicing good phytosanitary practices would be recommended</w:t>
      </w:r>
      <w:r w:rsidR="00833ADC" w:rsidRPr="51AF658D">
        <w:rPr>
          <w:rFonts w:cs="Arial"/>
          <w:color w:val="000501"/>
          <w:shd w:val="clear" w:color="auto" w:fill="FDFDFD"/>
        </w:rPr>
        <w:t>.</w:t>
      </w:r>
    </w:p>
    <w:p w14:paraId="50223FD4" w14:textId="77777777" w:rsidR="00414B37" w:rsidRPr="00A73887" w:rsidRDefault="00414B37" w:rsidP="00414B37">
      <w:pPr>
        <w:rPr>
          <w:rFonts w:cs="Arial"/>
          <w:bCs/>
        </w:rPr>
      </w:pPr>
      <w:r>
        <w:rPr>
          <w:rFonts w:cs="Arial"/>
          <w:bCs/>
        </w:rPr>
        <w:t>Given the large number of new records and significant gap fills within the Nanda Reserve areas, it is highly recommended that further targeted surveys be undertaken, particularly during times where unusual rainfall events have taken place, and post fire management events.</w:t>
      </w:r>
    </w:p>
    <w:p w14:paraId="53DD24A6" w14:textId="3E9890E3" w:rsidR="00A92B1D" w:rsidRDefault="00A92B1D" w:rsidP="00F04331">
      <w:pPr>
        <w:pStyle w:val="Heading1"/>
      </w:pPr>
      <w:bookmarkStart w:id="24" w:name="_Toc227323798"/>
      <w:r>
        <w:t>6.</w:t>
      </w:r>
      <w:r>
        <w:tab/>
        <w:t>Other significant findings</w:t>
      </w:r>
      <w:bookmarkEnd w:id="24"/>
    </w:p>
    <w:p w14:paraId="54F3ABA3" w14:textId="309B24E4" w:rsidR="00D63952" w:rsidRDefault="00D63952" w:rsidP="00D63952">
      <w:pPr>
        <w:rPr>
          <w:rFonts w:cs="Arial"/>
          <w:bCs/>
        </w:rPr>
      </w:pPr>
      <w:r>
        <w:rPr>
          <w:rFonts w:cs="Arial"/>
          <w:bCs/>
        </w:rPr>
        <w:t xml:space="preserve">Notable in the Nanda </w:t>
      </w:r>
      <w:r w:rsidR="00083968">
        <w:rPr>
          <w:rFonts w:cs="Arial"/>
          <w:bCs/>
        </w:rPr>
        <w:t xml:space="preserve">Country </w:t>
      </w:r>
      <w:r>
        <w:rPr>
          <w:rFonts w:cs="Arial"/>
          <w:bCs/>
        </w:rPr>
        <w:t xml:space="preserve">Bush Blitz </w:t>
      </w:r>
      <w:r w:rsidR="001850AF">
        <w:rPr>
          <w:rFonts w:cs="Arial"/>
          <w:bCs/>
        </w:rPr>
        <w:t xml:space="preserve">survey area was the diversity of </w:t>
      </w:r>
      <w:r w:rsidR="001850AF">
        <w:rPr>
          <w:rFonts w:cs="Arial"/>
          <w:bCs/>
          <w:i/>
          <w:iCs/>
        </w:rPr>
        <w:t xml:space="preserve">Verticordia </w:t>
      </w:r>
      <w:r w:rsidR="001850AF">
        <w:rPr>
          <w:rFonts w:cs="Arial"/>
          <w:bCs/>
        </w:rPr>
        <w:t xml:space="preserve">species, of which </w:t>
      </w:r>
      <w:r w:rsidR="00D247CB">
        <w:rPr>
          <w:rFonts w:cs="Arial"/>
          <w:bCs/>
        </w:rPr>
        <w:t>1</w:t>
      </w:r>
      <w:r w:rsidR="006E70AB">
        <w:rPr>
          <w:rFonts w:cs="Arial"/>
          <w:bCs/>
        </w:rPr>
        <w:t>1</w:t>
      </w:r>
      <w:r w:rsidR="00D247CB">
        <w:rPr>
          <w:rFonts w:cs="Arial"/>
          <w:bCs/>
        </w:rPr>
        <w:t xml:space="preserve"> species</w:t>
      </w:r>
      <w:r w:rsidR="00620252">
        <w:rPr>
          <w:rFonts w:cs="Arial"/>
          <w:bCs/>
        </w:rPr>
        <w:t xml:space="preserve"> </w:t>
      </w:r>
      <w:r w:rsidR="00D86FA9">
        <w:rPr>
          <w:rFonts w:cs="Arial"/>
          <w:bCs/>
        </w:rPr>
        <w:t>(14 taxa)</w:t>
      </w:r>
      <w:r w:rsidR="00D247CB">
        <w:rPr>
          <w:rFonts w:cs="Arial"/>
          <w:bCs/>
        </w:rPr>
        <w:t xml:space="preserve"> were </w:t>
      </w:r>
      <w:r w:rsidR="002406B9">
        <w:rPr>
          <w:rFonts w:cs="Arial"/>
          <w:bCs/>
        </w:rPr>
        <w:t>documented</w:t>
      </w:r>
      <w:r w:rsidR="002F24F7">
        <w:rPr>
          <w:rFonts w:cs="Arial"/>
          <w:bCs/>
        </w:rPr>
        <w:t xml:space="preserve">, and </w:t>
      </w:r>
      <w:r w:rsidR="0042701C">
        <w:rPr>
          <w:rFonts w:cs="Arial"/>
          <w:bCs/>
        </w:rPr>
        <w:t>four</w:t>
      </w:r>
      <w:r w:rsidR="002F24F7">
        <w:rPr>
          <w:rFonts w:cs="Arial"/>
          <w:bCs/>
        </w:rPr>
        <w:t xml:space="preserve"> taxa being conservation listed (Figure </w:t>
      </w:r>
      <w:r w:rsidR="005638F4">
        <w:rPr>
          <w:rFonts w:cs="Arial"/>
          <w:bCs/>
        </w:rPr>
        <w:t>4</w:t>
      </w:r>
      <w:r w:rsidR="002F24F7">
        <w:rPr>
          <w:rFonts w:cs="Arial"/>
          <w:bCs/>
        </w:rPr>
        <w:t>).</w:t>
      </w:r>
    </w:p>
    <w:p w14:paraId="799DCFB1" w14:textId="4FB49265" w:rsidR="002F24F7" w:rsidRDefault="00693D33" w:rsidP="00D63952">
      <w:pPr>
        <w:rPr>
          <w:rFonts w:cs="Arial"/>
          <w:bCs/>
        </w:rPr>
      </w:pPr>
      <w:r>
        <w:rPr>
          <w:rFonts w:cs="Arial"/>
          <w:bCs/>
          <w:noProof/>
        </w:rPr>
        <w:drawing>
          <wp:inline distT="0" distB="0" distL="0" distR="0" wp14:anchorId="5D60FB71" wp14:editId="481B43AE">
            <wp:extent cx="6294153" cy="3631046"/>
            <wp:effectExtent l="0" t="0" r="0" b="7620"/>
            <wp:docPr id="623439594" name="Picture 2" descr="A collage of different flow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3439594" name="Picture 2" descr="A collage of different flowers&#10;&#10;AI-generated content may be incorrect."/>
                    <pic:cNvPicPr/>
                  </pic:nvPicPr>
                  <pic:blipFill rotWithShape="1">
                    <a:blip r:embed="rId119">
                      <a:extLst>
                        <a:ext uri="{28A0092B-C50C-407E-A947-70E740481C1C}">
                          <a14:useLocalDpi xmlns:a14="http://schemas.microsoft.com/office/drawing/2010/main" val="0"/>
                        </a:ext>
                      </a:extLst>
                    </a:blip>
                    <a:srcRect l="7008" t="4547" r="11817" b="12200"/>
                    <a:stretch/>
                  </pic:blipFill>
                  <pic:spPr bwMode="auto">
                    <a:xfrm>
                      <a:off x="0" y="0"/>
                      <a:ext cx="6297107" cy="3632750"/>
                    </a:xfrm>
                    <a:prstGeom prst="rect">
                      <a:avLst/>
                    </a:prstGeom>
                    <a:ln>
                      <a:noFill/>
                    </a:ln>
                    <a:extLst>
                      <a:ext uri="{53640926-AAD7-44D8-BBD7-CCE9431645EC}">
                        <a14:shadowObscured xmlns:a14="http://schemas.microsoft.com/office/drawing/2010/main"/>
                      </a:ext>
                    </a:extLst>
                  </pic:spPr>
                </pic:pic>
              </a:graphicData>
            </a:graphic>
          </wp:inline>
        </w:drawing>
      </w:r>
    </w:p>
    <w:p w14:paraId="1B11785E" w14:textId="22CB46D5" w:rsidR="002F24F7" w:rsidRDefault="002F24F7" w:rsidP="00D63952">
      <w:pPr>
        <w:rPr>
          <w:rFonts w:cs="Arial"/>
          <w:bCs/>
          <w:i/>
          <w:iCs/>
        </w:rPr>
      </w:pPr>
      <w:r w:rsidRPr="001022C1">
        <w:rPr>
          <w:rFonts w:cs="Arial"/>
          <w:b/>
        </w:rPr>
        <w:t xml:space="preserve">Figure </w:t>
      </w:r>
      <w:r w:rsidR="005638F4">
        <w:rPr>
          <w:rFonts w:cs="Arial"/>
          <w:b/>
        </w:rPr>
        <w:t>4</w:t>
      </w:r>
      <w:r>
        <w:rPr>
          <w:rFonts w:cs="Arial"/>
          <w:bCs/>
        </w:rPr>
        <w:t xml:space="preserve">. A montage of </w:t>
      </w:r>
      <w:r w:rsidR="006E70AB">
        <w:rPr>
          <w:rFonts w:cs="Arial"/>
          <w:bCs/>
        </w:rPr>
        <w:t xml:space="preserve">the 11 </w:t>
      </w:r>
      <w:r>
        <w:rPr>
          <w:rFonts w:cs="Arial"/>
          <w:bCs/>
          <w:i/>
          <w:iCs/>
        </w:rPr>
        <w:t xml:space="preserve">Verticordia </w:t>
      </w:r>
      <w:r>
        <w:rPr>
          <w:rFonts w:cs="Arial"/>
          <w:bCs/>
        </w:rPr>
        <w:t xml:space="preserve">species documented during the Nanda </w:t>
      </w:r>
      <w:r w:rsidR="00083968">
        <w:rPr>
          <w:rFonts w:cs="Arial"/>
          <w:bCs/>
        </w:rPr>
        <w:t xml:space="preserve">Country </w:t>
      </w:r>
      <w:r>
        <w:rPr>
          <w:rFonts w:cs="Arial"/>
          <w:bCs/>
        </w:rPr>
        <w:t>Bush Blitz.</w:t>
      </w:r>
      <w:r w:rsidR="00701FA0">
        <w:rPr>
          <w:rFonts w:cs="Arial"/>
          <w:bCs/>
        </w:rPr>
        <w:t xml:space="preserve"> From left to right, top to bottom: </w:t>
      </w:r>
      <w:r w:rsidR="00DF6099" w:rsidRPr="00CF4A42">
        <w:rPr>
          <w:rFonts w:cs="Arial"/>
          <w:bCs/>
          <w:i/>
          <w:iCs/>
        </w:rPr>
        <w:t xml:space="preserve">V. </w:t>
      </w:r>
      <w:r w:rsidR="004209F3" w:rsidRPr="00CF4A42">
        <w:rPr>
          <w:rFonts w:cs="Arial"/>
          <w:bCs/>
          <w:i/>
          <w:iCs/>
        </w:rPr>
        <w:t>etheliana</w:t>
      </w:r>
      <w:r w:rsidR="004209F3">
        <w:rPr>
          <w:rFonts w:cs="Arial"/>
          <w:bCs/>
        </w:rPr>
        <w:t xml:space="preserve">, </w:t>
      </w:r>
      <w:r w:rsidR="00DE3158" w:rsidRPr="00DE3158">
        <w:rPr>
          <w:rFonts w:cs="Arial"/>
          <w:bCs/>
          <w:i/>
          <w:iCs/>
        </w:rPr>
        <w:t>V. capillaris</w:t>
      </w:r>
      <w:r w:rsidR="00341091">
        <w:rPr>
          <w:rFonts w:cs="Arial"/>
          <w:bCs/>
          <w:i/>
          <w:iCs/>
        </w:rPr>
        <w:t xml:space="preserve"> </w:t>
      </w:r>
      <w:r w:rsidR="00341091">
        <w:rPr>
          <w:rFonts w:cs="Arial"/>
          <w:bCs/>
        </w:rPr>
        <w:t>(P4)</w:t>
      </w:r>
      <w:r w:rsidR="00DE3158">
        <w:rPr>
          <w:rFonts w:cs="Arial"/>
          <w:bCs/>
        </w:rPr>
        <w:t xml:space="preserve">, </w:t>
      </w:r>
      <w:r w:rsidR="003F6184" w:rsidRPr="00CF4A42">
        <w:rPr>
          <w:rFonts w:cs="Arial"/>
          <w:bCs/>
          <w:i/>
          <w:iCs/>
        </w:rPr>
        <w:t>V. spicata</w:t>
      </w:r>
      <w:r w:rsidR="003F6184">
        <w:rPr>
          <w:rFonts w:cs="Arial"/>
          <w:bCs/>
        </w:rPr>
        <w:t>,</w:t>
      </w:r>
      <w:r w:rsidR="00416A1A">
        <w:rPr>
          <w:rFonts w:cs="Arial"/>
          <w:bCs/>
          <w:i/>
          <w:iCs/>
        </w:rPr>
        <w:t xml:space="preserve"> </w:t>
      </w:r>
      <w:r w:rsidR="00A04E93" w:rsidRPr="00CF4A42">
        <w:rPr>
          <w:rFonts w:cs="Arial"/>
          <w:bCs/>
          <w:i/>
          <w:iCs/>
        </w:rPr>
        <w:t>V. lepidophylla</w:t>
      </w:r>
      <w:r w:rsidR="00A04E93">
        <w:rPr>
          <w:rFonts w:cs="Arial"/>
          <w:bCs/>
        </w:rPr>
        <w:t>,</w:t>
      </w:r>
      <w:r w:rsidR="00030246">
        <w:rPr>
          <w:rFonts w:cs="Arial"/>
          <w:bCs/>
          <w:i/>
          <w:iCs/>
        </w:rPr>
        <w:t xml:space="preserve"> </w:t>
      </w:r>
      <w:r w:rsidR="0093181C">
        <w:rPr>
          <w:rFonts w:cs="Arial"/>
          <w:bCs/>
          <w:i/>
          <w:iCs/>
        </w:rPr>
        <w:t>V. oculata</w:t>
      </w:r>
      <w:r w:rsidR="005732D3">
        <w:rPr>
          <w:rFonts w:cs="Arial"/>
          <w:bCs/>
          <w:i/>
          <w:iCs/>
        </w:rPr>
        <w:t xml:space="preserve">, </w:t>
      </w:r>
      <w:r w:rsidR="00251442">
        <w:rPr>
          <w:rFonts w:cs="Arial"/>
          <w:bCs/>
          <w:i/>
          <w:iCs/>
        </w:rPr>
        <w:t xml:space="preserve">V. monodelpha, </w:t>
      </w:r>
      <w:r w:rsidR="0039030F">
        <w:rPr>
          <w:rFonts w:cs="Arial"/>
          <w:bCs/>
          <w:i/>
          <w:iCs/>
        </w:rPr>
        <w:t xml:space="preserve">V. </w:t>
      </w:r>
      <w:r w:rsidR="003E497D">
        <w:rPr>
          <w:rFonts w:cs="Arial"/>
          <w:bCs/>
          <w:i/>
          <w:iCs/>
        </w:rPr>
        <w:t>dic</w:t>
      </w:r>
      <w:r w:rsidR="00C93D6D">
        <w:rPr>
          <w:rFonts w:cs="Arial"/>
          <w:bCs/>
          <w:i/>
          <w:iCs/>
        </w:rPr>
        <w:t>h</w:t>
      </w:r>
      <w:r w:rsidR="003E497D">
        <w:rPr>
          <w:rFonts w:cs="Arial"/>
          <w:bCs/>
          <w:i/>
          <w:iCs/>
        </w:rPr>
        <w:t>roma</w:t>
      </w:r>
      <w:r w:rsidR="00C45B7D">
        <w:rPr>
          <w:rFonts w:cs="Arial"/>
          <w:bCs/>
          <w:i/>
          <w:iCs/>
        </w:rPr>
        <w:t xml:space="preserve"> var. dicroma</w:t>
      </w:r>
      <w:r w:rsidR="003E497D">
        <w:rPr>
          <w:rFonts w:cs="Arial"/>
          <w:bCs/>
          <w:i/>
          <w:iCs/>
        </w:rPr>
        <w:t xml:space="preserve">, </w:t>
      </w:r>
      <w:r w:rsidR="0039030F">
        <w:rPr>
          <w:rFonts w:cs="Arial"/>
          <w:bCs/>
          <w:i/>
          <w:iCs/>
        </w:rPr>
        <w:t xml:space="preserve">V. </w:t>
      </w:r>
      <w:r w:rsidR="00CF6923">
        <w:rPr>
          <w:rFonts w:cs="Arial"/>
          <w:bCs/>
          <w:i/>
          <w:iCs/>
        </w:rPr>
        <w:t>polytricha</w:t>
      </w:r>
      <w:r w:rsidR="00101074">
        <w:rPr>
          <w:rFonts w:cs="Arial"/>
          <w:bCs/>
          <w:i/>
          <w:iCs/>
        </w:rPr>
        <w:br/>
        <w:t xml:space="preserve">V. dichroma, V. cooloomia </w:t>
      </w:r>
      <w:r w:rsidR="00101074" w:rsidRPr="00470CB4">
        <w:rPr>
          <w:rFonts w:cs="Arial"/>
          <w:bCs/>
        </w:rPr>
        <w:t>(P3)</w:t>
      </w:r>
      <w:r w:rsidR="00C93D6D">
        <w:rPr>
          <w:rFonts w:cs="Arial"/>
          <w:bCs/>
        </w:rPr>
        <w:t xml:space="preserve">, </w:t>
      </w:r>
      <w:r w:rsidR="003E3B60" w:rsidRPr="003E3B60">
        <w:rPr>
          <w:rFonts w:cs="Arial"/>
          <w:bCs/>
          <w:i/>
          <w:iCs/>
        </w:rPr>
        <w:t>V. chrysantha</w:t>
      </w:r>
      <w:r w:rsidR="003E3B60">
        <w:rPr>
          <w:rFonts w:cs="Arial"/>
          <w:bCs/>
        </w:rPr>
        <w:t xml:space="preserve">, </w:t>
      </w:r>
      <w:r w:rsidR="00C93D6D" w:rsidRPr="003E3B60">
        <w:rPr>
          <w:rFonts w:cs="Arial"/>
          <w:bCs/>
          <w:i/>
          <w:iCs/>
        </w:rPr>
        <w:t>V. densiflora</w:t>
      </w:r>
      <w:r w:rsidR="00210077">
        <w:rPr>
          <w:rFonts w:cs="Arial"/>
          <w:bCs/>
          <w:i/>
          <w:iCs/>
        </w:rPr>
        <w:t>.</w:t>
      </w:r>
      <w:r w:rsidR="00DD74EB">
        <w:rPr>
          <w:rFonts w:cs="Arial"/>
          <w:bCs/>
          <w:i/>
          <w:iCs/>
        </w:rPr>
        <w:t xml:space="preserve"> </w:t>
      </w:r>
      <w:r w:rsidR="00DD74EB" w:rsidRPr="00DD74EB">
        <w:rPr>
          <w:rFonts w:cs="Arial"/>
          <w:bCs/>
        </w:rPr>
        <w:t xml:space="preserve">(Images: </w:t>
      </w:r>
      <w:r w:rsidR="004730EB">
        <w:rPr>
          <w:rFonts w:cs="Arial"/>
          <w:bCs/>
        </w:rPr>
        <w:t>DBCA</w:t>
      </w:r>
      <w:r w:rsidR="00DD74EB" w:rsidRPr="00DD74EB">
        <w:rPr>
          <w:rFonts w:cs="Arial"/>
          <w:bCs/>
        </w:rPr>
        <w:t>)</w:t>
      </w:r>
    </w:p>
    <w:p w14:paraId="498C2935" w14:textId="7E8BD3AB" w:rsidR="00207F8D" w:rsidRPr="00207F8D" w:rsidRDefault="00F04331" w:rsidP="00207F8D">
      <w:pPr>
        <w:pStyle w:val="Heading1"/>
      </w:pPr>
      <w:bookmarkStart w:id="25" w:name="_Toc227323799"/>
      <w:r>
        <w:lastRenderedPageBreak/>
        <w:t>7</w:t>
      </w:r>
      <w:r w:rsidR="0024637A">
        <w:t>.</w:t>
      </w:r>
      <w:r w:rsidR="0024637A">
        <w:tab/>
      </w:r>
      <w:r w:rsidR="00FA465F">
        <w:t>Conclusion</w:t>
      </w:r>
      <w:r w:rsidR="00100848">
        <w:t>s</w:t>
      </w:r>
      <w:bookmarkEnd w:id="25"/>
    </w:p>
    <w:p w14:paraId="70A7BAFB" w14:textId="34EBD1D0" w:rsidR="002C33BE" w:rsidRDefault="002C33BE" w:rsidP="002C33BE">
      <w:pPr>
        <w:autoSpaceDE w:val="0"/>
        <w:autoSpaceDN w:val="0"/>
        <w:adjustRightInd w:val="0"/>
        <w:rPr>
          <w:rFonts w:cs="Arial"/>
        </w:rPr>
      </w:pPr>
      <w:r w:rsidRPr="6FB7E547">
        <w:rPr>
          <w:rFonts w:cs="Arial"/>
        </w:rPr>
        <w:t xml:space="preserve">The Nanda Country </w:t>
      </w:r>
      <w:r w:rsidR="00365BD5">
        <w:rPr>
          <w:rFonts w:cs="Arial"/>
        </w:rPr>
        <w:t>(Kalbarri)</w:t>
      </w:r>
      <w:r w:rsidRPr="6FB7E547">
        <w:rPr>
          <w:rFonts w:cs="Arial"/>
        </w:rPr>
        <w:t xml:space="preserve"> Bush Blitz expedition has significantly added to botanical collections from the region and resulted in multiple range extensions, as well as new records for conservation listed taxa and weeds. </w:t>
      </w:r>
      <w:proofErr w:type="gramStart"/>
      <w:r w:rsidRPr="6FB7E547">
        <w:rPr>
          <w:rFonts w:cs="Arial"/>
        </w:rPr>
        <w:t>The majority of</w:t>
      </w:r>
      <w:proofErr w:type="gramEnd"/>
      <w:r w:rsidRPr="6FB7E547">
        <w:rPr>
          <w:rFonts w:cs="Arial"/>
        </w:rPr>
        <w:t xml:space="preserve"> collections have provided </w:t>
      </w:r>
      <w:r w:rsidR="00365BD5">
        <w:rPr>
          <w:rFonts w:cs="Arial"/>
        </w:rPr>
        <w:t xml:space="preserve">valuable </w:t>
      </w:r>
      <w:r w:rsidRPr="6FB7E547">
        <w:rPr>
          <w:rFonts w:cs="Arial"/>
        </w:rPr>
        <w:t>records to fill gaps within the already existing range</w:t>
      </w:r>
      <w:r w:rsidR="17F940F5" w:rsidRPr="6FB7E547">
        <w:rPr>
          <w:rFonts w:cs="Arial"/>
        </w:rPr>
        <w:t>s</w:t>
      </w:r>
      <w:r w:rsidRPr="6FB7E547">
        <w:rPr>
          <w:rFonts w:cs="Arial"/>
        </w:rPr>
        <w:t xml:space="preserve"> of taxa. </w:t>
      </w:r>
    </w:p>
    <w:p w14:paraId="6DBD1203" w14:textId="653DED10" w:rsidR="002C33BE" w:rsidRDefault="002C33BE" w:rsidP="002C33BE">
      <w:pPr>
        <w:autoSpaceDE w:val="0"/>
        <w:autoSpaceDN w:val="0"/>
        <w:adjustRightInd w:val="0"/>
        <w:rPr>
          <w:rFonts w:cs="Arial"/>
        </w:rPr>
      </w:pPr>
      <w:r w:rsidRPr="01879FF6">
        <w:rPr>
          <w:rStyle w:val="normaltextrun"/>
          <w:rFonts w:cs="Arial"/>
          <w:color w:val="000000"/>
          <w:shd w:val="clear" w:color="auto" w:fill="FFFFFF"/>
        </w:rPr>
        <w:t xml:space="preserve">As part of the outreach component of the Bush Blitz, </w:t>
      </w:r>
      <w:r>
        <w:rPr>
          <w:rStyle w:val="normaltextrun"/>
          <w:rFonts w:cs="Arial"/>
          <w:color w:val="000000"/>
          <w:shd w:val="clear" w:color="auto" w:fill="FFFFFF"/>
        </w:rPr>
        <w:t>the authors, along with other scientific participants,</w:t>
      </w:r>
      <w:r w:rsidRPr="01879FF6">
        <w:rPr>
          <w:rStyle w:val="normaltextrun"/>
          <w:rFonts w:cs="Arial"/>
          <w:color w:val="000000"/>
          <w:shd w:val="clear" w:color="auto" w:fill="FFFFFF"/>
        </w:rPr>
        <w:t xml:space="preserve"> provided </w:t>
      </w:r>
      <w:r w:rsidR="00FD03DA">
        <w:rPr>
          <w:rStyle w:val="normaltextrun"/>
          <w:rFonts w:cs="Arial"/>
          <w:color w:val="000000"/>
          <w:shd w:val="clear" w:color="auto" w:fill="FFFFFF"/>
        </w:rPr>
        <w:t>members of the public with</w:t>
      </w:r>
      <w:r>
        <w:rPr>
          <w:rStyle w:val="normaltextrun"/>
          <w:rFonts w:cs="Arial"/>
          <w:color w:val="000000"/>
          <w:shd w:val="clear" w:color="auto" w:fill="FFFFFF"/>
        </w:rPr>
        <w:t xml:space="preserve"> some botanical experiences (microscopes, collecting tools, etc.) as part of a </w:t>
      </w:r>
      <w:r w:rsidRPr="01879FF6">
        <w:rPr>
          <w:rStyle w:val="normaltextrun"/>
          <w:rFonts w:cs="Arial"/>
          <w:color w:val="000000"/>
          <w:shd w:val="clear" w:color="auto" w:fill="FFFFFF"/>
        </w:rPr>
        <w:t xml:space="preserve">successful community day held </w:t>
      </w:r>
      <w:r>
        <w:rPr>
          <w:rStyle w:val="normaltextrun"/>
          <w:rFonts w:cs="Arial"/>
          <w:color w:val="000000"/>
          <w:shd w:val="clear" w:color="auto" w:fill="FFFFFF"/>
        </w:rPr>
        <w:t xml:space="preserve">at the </w:t>
      </w:r>
      <w:r w:rsidR="00FD03DA">
        <w:rPr>
          <w:rStyle w:val="normaltextrun"/>
          <w:rFonts w:cs="Arial"/>
          <w:color w:val="000000"/>
          <w:shd w:val="clear" w:color="auto" w:fill="FFFFFF"/>
        </w:rPr>
        <w:t>Kalbarri</w:t>
      </w:r>
      <w:r>
        <w:rPr>
          <w:rStyle w:val="normaltextrun"/>
          <w:rFonts w:cs="Arial"/>
          <w:color w:val="000000"/>
          <w:shd w:val="clear" w:color="auto" w:fill="FFFFFF"/>
        </w:rPr>
        <w:t xml:space="preserve"> Community </w:t>
      </w:r>
      <w:r w:rsidR="00FD03DA">
        <w:rPr>
          <w:rStyle w:val="normaltextrun"/>
          <w:rFonts w:cs="Arial"/>
          <w:color w:val="000000"/>
          <w:shd w:val="clear" w:color="auto" w:fill="FFFFFF"/>
        </w:rPr>
        <w:t>Centre</w:t>
      </w:r>
      <w:r w:rsidRPr="01879FF6">
        <w:rPr>
          <w:rStyle w:val="normaltextrun"/>
          <w:rFonts w:cs="Arial"/>
          <w:color w:val="000000"/>
          <w:shd w:val="clear" w:color="auto" w:fill="FFFFFF"/>
        </w:rPr>
        <w:t xml:space="preserve">. </w:t>
      </w:r>
      <w:r w:rsidR="00CA5A31">
        <w:rPr>
          <w:rStyle w:val="normaltextrun"/>
          <w:rFonts w:cs="Arial"/>
          <w:color w:val="000000"/>
          <w:shd w:val="clear" w:color="auto" w:fill="FFFFFF"/>
        </w:rPr>
        <w:t>Four</w:t>
      </w:r>
      <w:r>
        <w:rPr>
          <w:rStyle w:val="normaltextrun"/>
          <w:rFonts w:cs="Arial"/>
          <w:color w:val="000000"/>
          <w:shd w:val="clear" w:color="auto" w:fill="FFFFFF"/>
        </w:rPr>
        <w:t xml:space="preserve"> BHP staff </w:t>
      </w:r>
      <w:r w:rsidR="00CA5A31">
        <w:rPr>
          <w:rStyle w:val="normaltextrun"/>
          <w:rFonts w:cs="Arial"/>
          <w:color w:val="000000"/>
          <w:shd w:val="clear" w:color="auto" w:fill="FFFFFF"/>
        </w:rPr>
        <w:t xml:space="preserve">along with DBCA Parks and Wildlife staff </w:t>
      </w:r>
      <w:r>
        <w:rPr>
          <w:rStyle w:val="normaltextrun"/>
          <w:rFonts w:cs="Arial"/>
          <w:color w:val="000000"/>
          <w:shd w:val="clear" w:color="auto" w:fill="FFFFFF"/>
        </w:rPr>
        <w:t>contributed to the location, processing, and best practices of botanical specimen collecting in the field</w:t>
      </w:r>
      <w:r w:rsidR="00E9583A">
        <w:rPr>
          <w:rStyle w:val="normaltextrun"/>
          <w:rFonts w:cs="Arial"/>
          <w:color w:val="000000"/>
          <w:shd w:val="clear" w:color="auto" w:fill="FFFFFF"/>
        </w:rPr>
        <w:t xml:space="preserve"> (Table 1)</w:t>
      </w:r>
      <w:r>
        <w:rPr>
          <w:rStyle w:val="normaltextrun"/>
          <w:rFonts w:cs="Arial"/>
          <w:color w:val="000000"/>
          <w:shd w:val="clear" w:color="auto" w:fill="FFFFFF"/>
        </w:rPr>
        <w:t xml:space="preserve">. </w:t>
      </w:r>
    </w:p>
    <w:p w14:paraId="498C2939" w14:textId="77777777" w:rsidR="007232B1" w:rsidRPr="00B834AA" w:rsidRDefault="007232B1">
      <w:pPr>
        <w:pStyle w:val="Heading1"/>
      </w:pPr>
      <w:bookmarkStart w:id="26" w:name="_Toc227323800"/>
      <w:r w:rsidRPr="00B834AA">
        <w:t>Acknowledgements</w:t>
      </w:r>
      <w:bookmarkEnd w:id="26"/>
    </w:p>
    <w:p w14:paraId="58872662" w14:textId="5A4033C2" w:rsidR="009E06D0" w:rsidRDefault="009E06D0" w:rsidP="009E06D0">
      <w:pPr>
        <w:rPr>
          <w:rFonts w:cs="Arial"/>
        </w:rPr>
      </w:pPr>
      <w:r>
        <w:rPr>
          <w:rFonts w:cs="Arial"/>
        </w:rPr>
        <w:t xml:space="preserve">The DBCA Flora team wish to acknowledge the help provided by the BHP and Earthwatch teams. </w:t>
      </w:r>
      <w:r w:rsidRPr="009E06D0">
        <w:rPr>
          <w:rFonts w:cs="Arial"/>
          <w:bCs/>
        </w:rPr>
        <w:t>Many thanks</w:t>
      </w:r>
      <w:r>
        <w:rPr>
          <w:rFonts w:cs="Arial"/>
          <w:bCs/>
        </w:rPr>
        <w:t xml:space="preserve"> go to Fortescue Helicopters, and the crew, Hendrick Fowler and Phil Dayes, for their expertise in getting us into sites. </w:t>
      </w:r>
      <w:r w:rsidR="00ED7FCB">
        <w:rPr>
          <w:rFonts w:cs="Arial"/>
          <w:bCs/>
        </w:rPr>
        <w:t xml:space="preserve">We thank Ben </w:t>
      </w:r>
      <w:r w:rsidR="00AC3736">
        <w:rPr>
          <w:rFonts w:cs="Arial"/>
        </w:rPr>
        <w:t>Parkhurst</w:t>
      </w:r>
      <w:r w:rsidR="00ED7FCB">
        <w:rPr>
          <w:rFonts w:cs="Arial"/>
          <w:bCs/>
        </w:rPr>
        <w:t xml:space="preserve"> and Bush Heritage for providing information and allowing us open access to the diverse Eurardy Reserve. </w:t>
      </w:r>
      <w:r w:rsidR="6300E89D" w:rsidRPr="51AF658D">
        <w:rPr>
          <w:rFonts w:cs="Arial"/>
        </w:rPr>
        <w:t>Thank you</w:t>
      </w:r>
      <w:r>
        <w:rPr>
          <w:rFonts w:cs="Arial"/>
          <w:bCs/>
        </w:rPr>
        <w:t xml:space="preserve"> to Bec and the Little Leaf Kalbarri for keeping us well fed. </w:t>
      </w:r>
      <w:r w:rsidRPr="5DB575A6">
        <w:rPr>
          <w:rFonts w:cs="Arial"/>
        </w:rPr>
        <w:t>Many thanks go to the</w:t>
      </w:r>
      <w:r>
        <w:rPr>
          <w:rFonts w:cs="Arial"/>
        </w:rPr>
        <w:t xml:space="preserve"> scientific and Bush Blitz team, particularly Kate Grarock and Helen Cross for support and many enjoyable conversations while in the field. </w:t>
      </w:r>
      <w:r w:rsidR="00ED7FCB">
        <w:rPr>
          <w:rFonts w:cs="Arial"/>
        </w:rPr>
        <w:t>Our heartfelt appreciation to the Western Australian Museum team, and particularly Nik Tatarnik, Paul Doherty, and Kailah Thorn who assisted with transporting supplies and specimens for us.</w:t>
      </w:r>
      <w:r w:rsidR="00964562">
        <w:rPr>
          <w:rFonts w:cs="Arial"/>
        </w:rPr>
        <w:t xml:space="preserve"> </w:t>
      </w:r>
      <w:r>
        <w:rPr>
          <w:rFonts w:cs="Arial"/>
        </w:rPr>
        <w:t>We also thank the Kalbarri community and visitors for their enthusiastic attendance at the community day.</w:t>
      </w:r>
      <w:r w:rsidR="004B2F4F">
        <w:rPr>
          <w:rFonts w:cs="Arial"/>
        </w:rPr>
        <w:t xml:space="preserve"> It was an honour and our pleasure to have Nanda elders Lynette Belotti and Janette Wilton, Brodine, Sheldon Whitby and William Whitby join us for a day in the field.</w:t>
      </w:r>
      <w:r w:rsidR="37141A11" w:rsidRPr="51AF658D">
        <w:rPr>
          <w:rFonts w:cs="Arial"/>
        </w:rPr>
        <w:t xml:space="preserve"> Finally, many thanks to Julia Percy-Bower, Supreema Sinha and the mounting and imaging teams at the Western Australian Herbarium for their efficient specimen processing!</w:t>
      </w:r>
    </w:p>
    <w:p w14:paraId="498C293B" w14:textId="53D8690D" w:rsidR="007232B1" w:rsidRPr="009E06D0" w:rsidRDefault="007232B1">
      <w:pPr>
        <w:rPr>
          <w:rFonts w:cs="Arial"/>
          <w:bCs/>
        </w:rPr>
      </w:pPr>
    </w:p>
    <w:p w14:paraId="498C293C" w14:textId="77777777" w:rsidR="007232B1" w:rsidRPr="00B834AA" w:rsidRDefault="00FA465F">
      <w:pPr>
        <w:pStyle w:val="Heading1"/>
      </w:pPr>
      <w:r>
        <w:br w:type="page"/>
      </w:r>
      <w:bookmarkStart w:id="27" w:name="_Toc227323801"/>
      <w:r w:rsidR="007232B1" w:rsidRPr="00B834AA">
        <w:lastRenderedPageBreak/>
        <w:t>References</w:t>
      </w:r>
      <w:bookmarkEnd w:id="27"/>
    </w:p>
    <w:p w14:paraId="2B123926" w14:textId="77777777" w:rsidR="00833ADC" w:rsidRPr="00B834AA" w:rsidRDefault="00833ADC" w:rsidP="00833ADC">
      <w:pPr>
        <w:rPr>
          <w:rFonts w:cs="Arial"/>
          <w:bCs/>
        </w:rPr>
      </w:pPr>
      <w:r>
        <w:rPr>
          <w:rFonts w:cs="Arial"/>
          <w:bCs/>
        </w:rPr>
        <w:t xml:space="preserve">Anthony, J.M. &amp; Dixon, I.R. (2006). </w:t>
      </w:r>
      <w:r w:rsidRPr="003B77D3">
        <w:rPr>
          <w:rFonts w:cs="Arial"/>
        </w:rPr>
        <w:t xml:space="preserve">Research and development for integrated control of </w:t>
      </w:r>
      <w:r w:rsidRPr="003B77D3">
        <w:rPr>
          <w:rFonts w:cs="Arial"/>
          <w:i/>
          <w:iCs/>
        </w:rPr>
        <w:t>Acetosa vesicaria</w:t>
      </w:r>
      <w:r w:rsidRPr="003B77D3">
        <w:rPr>
          <w:rFonts w:cs="Arial"/>
        </w:rPr>
        <w:t xml:space="preserve"> (ruby dock) in the Pilbara region of Western Australia. </w:t>
      </w:r>
      <w:r w:rsidRPr="003B77D3">
        <w:rPr>
          <w:rFonts w:cs="Arial"/>
          <w:color w:val="000000"/>
          <w:shd w:val="clear" w:color="auto" w:fill="FFFFFF"/>
        </w:rPr>
        <w:t xml:space="preserve">Botanic Gardens and Parks Authority, Perth, 82 pp. </w:t>
      </w:r>
      <w:hyperlink r:id="rId120" w:history="1">
        <w:r w:rsidRPr="003B77D3">
          <w:rPr>
            <w:rStyle w:val="Hyperlink"/>
            <w:rFonts w:cs="Arial"/>
            <w:shd w:val="clear" w:color="auto" w:fill="FFFFFF"/>
          </w:rPr>
          <w:t>https://library.dbca.wa.gov.au/FullTextFiles/063672.pdf</w:t>
        </w:r>
      </w:hyperlink>
    </w:p>
    <w:p w14:paraId="3CF83897" w14:textId="777B6261" w:rsidR="00AF6F21" w:rsidRDefault="00AF6F21" w:rsidP="00AF6F21">
      <w:pPr>
        <w:rPr>
          <w:rStyle w:val="Hyperlink"/>
          <w:rFonts w:cs="Arial"/>
        </w:rPr>
      </w:pPr>
      <w:r>
        <w:rPr>
          <w:rFonts w:cs="Arial"/>
          <w:bCs/>
        </w:rPr>
        <w:t>AVH (</w:t>
      </w:r>
      <w:r w:rsidRPr="00F97C17">
        <w:rPr>
          <w:rFonts w:cs="Arial"/>
          <w:bCs/>
          <w:szCs w:val="22"/>
        </w:rPr>
        <w:t>202</w:t>
      </w:r>
      <w:r>
        <w:rPr>
          <w:rFonts w:cs="Arial"/>
          <w:bCs/>
          <w:szCs w:val="22"/>
        </w:rPr>
        <w:t>4</w:t>
      </w:r>
      <w:r w:rsidRPr="00F97C17">
        <w:rPr>
          <w:rFonts w:cs="Arial"/>
          <w:bCs/>
          <w:szCs w:val="22"/>
        </w:rPr>
        <w:t>)</w:t>
      </w:r>
      <w:r w:rsidR="00A54DD9">
        <w:rPr>
          <w:rFonts w:cs="Arial"/>
          <w:bCs/>
          <w:szCs w:val="22"/>
        </w:rPr>
        <w:t>.</w:t>
      </w:r>
      <w:r w:rsidRPr="00F97C17">
        <w:rPr>
          <w:rFonts w:cs="Arial"/>
          <w:bCs/>
          <w:szCs w:val="22"/>
        </w:rPr>
        <w:t xml:space="preserve"> </w:t>
      </w:r>
      <w:r w:rsidRPr="00F97C17">
        <w:rPr>
          <w:rFonts w:eastAsia="Arial" w:cs="Arial"/>
          <w:szCs w:val="22"/>
        </w:rPr>
        <w:t>The Australasian Virtual Herbarium, Council of Heads of Australasian Herbaria</w:t>
      </w:r>
      <w:r w:rsidRPr="00F97C17">
        <w:rPr>
          <w:rStyle w:val="Hyperlink"/>
          <w:rFonts w:cs="Arial"/>
          <w:color w:val="auto"/>
          <w:szCs w:val="22"/>
          <w:u w:val="none"/>
        </w:rPr>
        <w:t xml:space="preserve">, downloaded on </w:t>
      </w:r>
      <w:r w:rsidRPr="00E96C3F">
        <w:rPr>
          <w:rStyle w:val="Hyperlink"/>
          <w:rFonts w:cs="Arial"/>
          <w:color w:val="auto"/>
          <w:szCs w:val="22"/>
          <w:u w:val="none"/>
        </w:rPr>
        <w:t>2023</w:t>
      </w:r>
      <w:r w:rsidRPr="00E96C3F">
        <w:rPr>
          <w:rStyle w:val="Hyperlink"/>
          <w:rFonts w:cs="Arial"/>
          <w:color w:val="auto"/>
          <w:u w:val="none"/>
        </w:rPr>
        <w:t>-12-13</w:t>
      </w:r>
      <w:r>
        <w:rPr>
          <w:rStyle w:val="Hyperlink"/>
          <w:rFonts w:cs="Arial"/>
          <w:color w:val="auto"/>
          <w:u w:val="none"/>
        </w:rPr>
        <w:t xml:space="preserve">. </w:t>
      </w:r>
      <w:hyperlink w:history="1">
        <w:r w:rsidR="00CF3ECA" w:rsidRPr="00CF3ECA">
          <w:rPr>
            <w:rStyle w:val="Hyperlink"/>
            <w:rFonts w:cs="Arial"/>
            <w:lang w:val="en"/>
          </w:rPr>
          <w:t>https://doi.org /10.26197/ala.454041fa-0783-45bf-9373-7d0207773918</w:t>
        </w:r>
      </w:hyperlink>
    </w:p>
    <w:p w14:paraId="498C293E" w14:textId="40CC1CFF" w:rsidR="007232B1" w:rsidRDefault="00F90E90">
      <w:pPr>
        <w:rPr>
          <w:rFonts w:cs="Arial"/>
          <w:bCs/>
        </w:rPr>
      </w:pPr>
      <w:r>
        <w:rPr>
          <w:rFonts w:cs="Arial"/>
          <w:bCs/>
        </w:rPr>
        <w:t>BOM (Bureau of Meteorology)</w:t>
      </w:r>
      <w:r w:rsidR="00EF6087">
        <w:rPr>
          <w:rFonts w:cs="Arial"/>
          <w:bCs/>
        </w:rPr>
        <w:t>. Monthly</w:t>
      </w:r>
      <w:r w:rsidR="007820C5">
        <w:rPr>
          <w:rFonts w:cs="Arial"/>
          <w:bCs/>
        </w:rPr>
        <w:t xml:space="preserve"> climate statistics for Kalbarri</w:t>
      </w:r>
      <w:r w:rsidR="001462F8">
        <w:rPr>
          <w:rFonts w:cs="Arial"/>
          <w:bCs/>
        </w:rPr>
        <w:t xml:space="preserve">. </w:t>
      </w:r>
      <w:hyperlink r:id="rId121" w:history="1">
        <w:r w:rsidR="001462F8" w:rsidRPr="00B05A92">
          <w:rPr>
            <w:rStyle w:val="Hyperlink"/>
            <w:rFonts w:cs="Arial"/>
            <w:bCs/>
          </w:rPr>
          <w:t>http://www.bom.gov.au/climate/averages/tables/cw_008251.shtml</w:t>
        </w:r>
      </w:hyperlink>
      <w:r w:rsidR="00423752">
        <w:rPr>
          <w:rFonts w:cs="Arial"/>
          <w:bCs/>
        </w:rPr>
        <w:t xml:space="preserve"> &amp; </w:t>
      </w:r>
      <w:hyperlink r:id="rId122" w:history="1">
        <w:r w:rsidR="00FF514E" w:rsidRPr="00C834AF">
          <w:rPr>
            <w:rStyle w:val="Hyperlink"/>
            <w:rFonts w:cs="Arial"/>
            <w:bCs/>
          </w:rPr>
          <w:t>http://www.bom.gov.au/jsp/ncc/cdio/cvg/av</w:t>
        </w:r>
      </w:hyperlink>
      <w:r w:rsidR="001462F8">
        <w:t xml:space="preserve"> </w:t>
      </w:r>
      <w:r w:rsidR="001462F8">
        <w:rPr>
          <w:rFonts w:cs="Arial"/>
          <w:bCs/>
        </w:rPr>
        <w:t>[accessed 22/1/2025]</w:t>
      </w:r>
    </w:p>
    <w:p w14:paraId="3C602510" w14:textId="537A192D" w:rsidR="006F38A5" w:rsidRDefault="00F460C2">
      <w:pPr>
        <w:rPr>
          <w:rFonts w:cs="Arial"/>
          <w:bCs/>
        </w:rPr>
      </w:pPr>
      <w:r>
        <w:rPr>
          <w:rFonts w:cs="Arial"/>
          <w:bCs/>
        </w:rPr>
        <w:t>Florabase (2025)</w:t>
      </w:r>
      <w:r w:rsidR="00A54DD9">
        <w:rPr>
          <w:rFonts w:cs="Arial"/>
          <w:bCs/>
        </w:rPr>
        <w:t>.</w:t>
      </w:r>
      <w:r>
        <w:rPr>
          <w:rFonts w:cs="Arial"/>
          <w:bCs/>
        </w:rPr>
        <w:t xml:space="preserve"> </w:t>
      </w:r>
      <w:r w:rsidRPr="00F460C2">
        <w:rPr>
          <w:rFonts w:cs="Arial"/>
          <w:bCs/>
        </w:rPr>
        <w:t xml:space="preserve">Western Australian Herbarium, Department of Biodiversity, Conservation and Attractions. </w:t>
      </w:r>
      <w:hyperlink r:id="rId123" w:history="1">
        <w:r w:rsidR="00414B37" w:rsidRPr="00210077">
          <w:rPr>
            <w:rStyle w:val="Hyperlink"/>
            <w:rFonts w:cs="Arial"/>
            <w:bCs/>
          </w:rPr>
          <w:t>https://florabase.dbca.wa.gov.au/browse/profile/7916</w:t>
        </w:r>
      </w:hyperlink>
      <w:r w:rsidRPr="00F460C2">
        <w:rPr>
          <w:rFonts w:cs="Arial"/>
          <w:bCs/>
        </w:rPr>
        <w:t xml:space="preserve"> </w:t>
      </w:r>
      <w:r w:rsidR="00414B37">
        <w:rPr>
          <w:rFonts w:cs="Arial"/>
          <w:bCs/>
        </w:rPr>
        <w:t>[a</w:t>
      </w:r>
      <w:r w:rsidRPr="00F460C2">
        <w:rPr>
          <w:rFonts w:cs="Arial"/>
          <w:bCs/>
        </w:rPr>
        <w:t xml:space="preserve">ccessed </w:t>
      </w:r>
      <w:r w:rsidR="00414B37">
        <w:rPr>
          <w:rFonts w:cs="Arial"/>
          <w:bCs/>
        </w:rPr>
        <w:t>27/2/2025]</w:t>
      </w:r>
    </w:p>
    <w:p w14:paraId="5C68CD5C" w14:textId="0E24A998" w:rsidR="008E5FF0" w:rsidRDefault="00C947E0">
      <w:pPr>
        <w:rPr>
          <w:rFonts w:cs="Arial"/>
          <w:bCs/>
        </w:rPr>
        <w:sectPr w:rsidR="008E5FF0" w:rsidSect="00653082">
          <w:headerReference w:type="even" r:id="rId124"/>
          <w:headerReference w:type="default" r:id="rId125"/>
          <w:footerReference w:type="even" r:id="rId126"/>
          <w:footerReference w:type="default" r:id="rId127"/>
          <w:headerReference w:type="first" r:id="rId128"/>
          <w:footerReference w:type="first" r:id="rId129"/>
          <w:pgSz w:w="11906" w:h="16838"/>
          <w:pgMar w:top="1259" w:right="1361" w:bottom="1440" w:left="1361" w:header="709" w:footer="709" w:gutter="0"/>
          <w:cols w:space="708"/>
          <w:docGrid w:linePitch="360"/>
        </w:sectPr>
      </w:pPr>
      <w:r>
        <w:rPr>
          <w:rFonts w:cs="Arial"/>
          <w:bCs/>
        </w:rPr>
        <w:t>Thiers, B.M.</w:t>
      </w:r>
      <w:r w:rsidR="00FF514E">
        <w:rPr>
          <w:rFonts w:cs="Arial"/>
          <w:bCs/>
        </w:rPr>
        <w:t xml:space="preserve"> </w:t>
      </w:r>
      <w:r w:rsidR="008D1122">
        <w:rPr>
          <w:rFonts w:cs="Arial"/>
          <w:bCs/>
        </w:rPr>
        <w:t>(2025)</w:t>
      </w:r>
      <w:r w:rsidR="00A54DD9">
        <w:rPr>
          <w:rFonts w:cs="Arial"/>
          <w:bCs/>
        </w:rPr>
        <w:t>.</w:t>
      </w:r>
      <w:r w:rsidR="00124B72">
        <w:rPr>
          <w:rFonts w:cs="Arial"/>
          <w:bCs/>
        </w:rPr>
        <w:t xml:space="preserve"> </w:t>
      </w:r>
      <w:r w:rsidR="00124B72" w:rsidRPr="00124B72">
        <w:rPr>
          <w:rFonts w:cs="Arial"/>
          <w:bCs/>
          <w:i/>
          <w:iCs/>
        </w:rPr>
        <w:t>Index Herbariorum.</w:t>
      </w:r>
      <w:r>
        <w:rPr>
          <w:rFonts w:cs="Arial"/>
          <w:bCs/>
          <w:i/>
          <w:iCs/>
        </w:rPr>
        <w:t xml:space="preserve"> </w:t>
      </w:r>
      <w:hyperlink r:id="rId130" w:history="1">
        <w:r w:rsidRPr="00B05A92">
          <w:rPr>
            <w:rStyle w:val="Hyperlink"/>
            <w:rFonts w:cs="Arial"/>
            <w:bCs/>
          </w:rPr>
          <w:t>https://sweetgum.nybg.org/science/ih/</w:t>
        </w:r>
      </w:hyperlink>
      <w:r w:rsidR="00124B72" w:rsidRPr="00124B72">
        <w:rPr>
          <w:rFonts w:cs="Arial"/>
          <w:bCs/>
        </w:rPr>
        <w:t xml:space="preserve"> </w:t>
      </w:r>
      <w:r w:rsidR="001462F8">
        <w:rPr>
          <w:rFonts w:cs="Arial"/>
          <w:bCs/>
        </w:rPr>
        <w:t>[</w:t>
      </w:r>
      <w:r w:rsidR="003F64BB">
        <w:rPr>
          <w:rFonts w:cs="Arial"/>
          <w:bCs/>
        </w:rPr>
        <w:t xml:space="preserve">accessed </w:t>
      </w:r>
      <w:r w:rsidR="00005EB6">
        <w:rPr>
          <w:rFonts w:cs="Arial"/>
          <w:bCs/>
        </w:rPr>
        <w:t>27/02/2025</w:t>
      </w:r>
      <w:r w:rsidR="001462F8">
        <w:rPr>
          <w:rFonts w:cs="Arial"/>
          <w:bCs/>
        </w:rPr>
        <w:t>]</w:t>
      </w:r>
    </w:p>
    <w:p w14:paraId="498C293F" w14:textId="3B9B2F71" w:rsidR="007232B1" w:rsidRPr="00B834AA" w:rsidRDefault="007232B1">
      <w:pPr>
        <w:pStyle w:val="Heading1"/>
      </w:pPr>
      <w:bookmarkStart w:id="29" w:name="_Toc227323802"/>
      <w:r w:rsidRPr="00B834AA">
        <w:lastRenderedPageBreak/>
        <w:t>Appendices</w:t>
      </w:r>
      <w:bookmarkEnd w:id="29"/>
    </w:p>
    <w:p w14:paraId="498C2940" w14:textId="695AB531" w:rsidR="007232B1" w:rsidRPr="00B834AA" w:rsidRDefault="007232B1">
      <w:pPr>
        <w:pStyle w:val="Heading2"/>
      </w:pPr>
      <w:bookmarkStart w:id="30" w:name="_Toc227323803"/>
      <w:r w:rsidRPr="00B834AA">
        <w:t xml:space="preserve">Appendix 1. List of </w:t>
      </w:r>
      <w:r w:rsidR="00FF2CD6" w:rsidRPr="00FF2CD6">
        <w:rPr>
          <w:color w:val="000000" w:themeColor="text1"/>
        </w:rPr>
        <w:t xml:space="preserve">Flora </w:t>
      </w:r>
      <w:r w:rsidR="00B3286A" w:rsidRPr="00FF2CD6">
        <w:rPr>
          <w:color w:val="000000" w:themeColor="text1"/>
        </w:rPr>
        <w:t>recorded</w:t>
      </w:r>
      <w:r w:rsidR="00B0523A" w:rsidRPr="00FF2CD6">
        <w:rPr>
          <w:color w:val="000000" w:themeColor="text1"/>
        </w:rPr>
        <w:t xml:space="preserve"> </w:t>
      </w:r>
      <w:r w:rsidR="00B3286A" w:rsidRPr="00FF2CD6">
        <w:rPr>
          <w:color w:val="000000" w:themeColor="text1"/>
        </w:rPr>
        <w:t xml:space="preserve">during the </w:t>
      </w:r>
      <w:r w:rsidR="00FF2CD6" w:rsidRPr="00A87EAA">
        <w:t>Nanda</w:t>
      </w:r>
      <w:r w:rsidR="008674DD" w:rsidRPr="00A87EAA">
        <w:t xml:space="preserve"> </w:t>
      </w:r>
      <w:r w:rsidR="00A87EAA" w:rsidRPr="00A87EAA">
        <w:t xml:space="preserve">Country </w:t>
      </w:r>
      <w:r w:rsidR="00B3286A" w:rsidRPr="00A87EAA">
        <w:t xml:space="preserve">Bush </w:t>
      </w:r>
      <w:r w:rsidR="00B3286A" w:rsidRPr="00F04331">
        <w:t>Blitz</w:t>
      </w:r>
      <w:bookmarkEnd w:id="30"/>
    </w:p>
    <w:tbl>
      <w:tblPr>
        <w:tblStyle w:val="TableGrid"/>
        <w:tblW w:w="0" w:type="auto"/>
        <w:tblLook w:val="04A0" w:firstRow="1" w:lastRow="0" w:firstColumn="1" w:lastColumn="0" w:noHBand="0" w:noVBand="1"/>
      </w:tblPr>
      <w:tblGrid>
        <w:gridCol w:w="1928"/>
        <w:gridCol w:w="4022"/>
        <w:gridCol w:w="2842"/>
        <w:gridCol w:w="1039"/>
        <w:gridCol w:w="1424"/>
        <w:gridCol w:w="1541"/>
        <w:gridCol w:w="1333"/>
      </w:tblGrid>
      <w:tr w:rsidR="00561342" w:rsidRPr="00651149" w14:paraId="5BDE86D3" w14:textId="77777777" w:rsidTr="00561342">
        <w:trPr>
          <w:trHeight w:val="860"/>
          <w:tblHeader/>
        </w:trPr>
        <w:tc>
          <w:tcPr>
            <w:tcW w:w="1926" w:type="dxa"/>
            <w:noWrap/>
            <w:hideMark/>
          </w:tcPr>
          <w:p w14:paraId="304403F0" w14:textId="77777777" w:rsidR="00651149" w:rsidRPr="00135CB3" w:rsidRDefault="00651149" w:rsidP="00651149">
            <w:pPr>
              <w:rPr>
                <w:rFonts w:cs="Arial"/>
                <w:b/>
                <w:bCs/>
                <w:sz w:val="20"/>
                <w:szCs w:val="20"/>
              </w:rPr>
            </w:pPr>
            <w:r w:rsidRPr="00135CB3">
              <w:rPr>
                <w:rFonts w:cs="Arial"/>
                <w:b/>
                <w:bCs/>
                <w:sz w:val="20"/>
                <w:szCs w:val="20"/>
              </w:rPr>
              <w:t>Family</w:t>
            </w:r>
          </w:p>
        </w:tc>
        <w:tc>
          <w:tcPr>
            <w:tcW w:w="4023" w:type="dxa"/>
            <w:noWrap/>
            <w:hideMark/>
          </w:tcPr>
          <w:p w14:paraId="3C57DB5D" w14:textId="77777777" w:rsidR="00651149" w:rsidRPr="00135CB3" w:rsidRDefault="00651149">
            <w:pPr>
              <w:rPr>
                <w:rFonts w:cs="Arial"/>
                <w:b/>
                <w:bCs/>
                <w:sz w:val="20"/>
                <w:szCs w:val="20"/>
              </w:rPr>
            </w:pPr>
            <w:r w:rsidRPr="00135CB3">
              <w:rPr>
                <w:rFonts w:cs="Arial"/>
                <w:b/>
                <w:bCs/>
                <w:sz w:val="20"/>
                <w:szCs w:val="20"/>
              </w:rPr>
              <w:t>Species</w:t>
            </w:r>
          </w:p>
        </w:tc>
        <w:tc>
          <w:tcPr>
            <w:tcW w:w="2843" w:type="dxa"/>
            <w:noWrap/>
            <w:hideMark/>
          </w:tcPr>
          <w:p w14:paraId="11875C13" w14:textId="77777777" w:rsidR="00651149" w:rsidRPr="00135CB3" w:rsidRDefault="00651149">
            <w:pPr>
              <w:rPr>
                <w:rFonts w:cs="Arial"/>
                <w:b/>
                <w:bCs/>
                <w:sz w:val="20"/>
                <w:szCs w:val="20"/>
              </w:rPr>
            </w:pPr>
            <w:r w:rsidRPr="00135CB3">
              <w:rPr>
                <w:rFonts w:cs="Arial"/>
                <w:b/>
                <w:bCs/>
                <w:sz w:val="20"/>
                <w:szCs w:val="20"/>
              </w:rPr>
              <w:t>Common name</w:t>
            </w:r>
          </w:p>
        </w:tc>
        <w:tc>
          <w:tcPr>
            <w:tcW w:w="1039" w:type="dxa"/>
            <w:noWrap/>
            <w:hideMark/>
          </w:tcPr>
          <w:p w14:paraId="10E3FDDA" w14:textId="77777777" w:rsidR="00651149" w:rsidRPr="00135CB3" w:rsidRDefault="00651149">
            <w:pPr>
              <w:rPr>
                <w:rFonts w:cs="Arial"/>
                <w:b/>
                <w:bCs/>
                <w:sz w:val="20"/>
                <w:szCs w:val="20"/>
              </w:rPr>
            </w:pPr>
            <w:r w:rsidRPr="00135CB3">
              <w:rPr>
                <w:rFonts w:cs="Arial"/>
                <w:b/>
                <w:bCs/>
                <w:sz w:val="20"/>
                <w:szCs w:val="20"/>
              </w:rPr>
              <w:t>Species new to science</w:t>
            </w:r>
          </w:p>
        </w:tc>
        <w:tc>
          <w:tcPr>
            <w:tcW w:w="1424" w:type="dxa"/>
            <w:noWrap/>
            <w:hideMark/>
          </w:tcPr>
          <w:p w14:paraId="158E4979" w14:textId="77777777" w:rsidR="00651149" w:rsidRPr="00135CB3" w:rsidRDefault="00651149">
            <w:pPr>
              <w:rPr>
                <w:rFonts w:cs="Arial"/>
                <w:b/>
                <w:bCs/>
                <w:sz w:val="20"/>
                <w:szCs w:val="20"/>
              </w:rPr>
            </w:pPr>
            <w:r w:rsidRPr="00135CB3">
              <w:rPr>
                <w:rFonts w:cs="Arial"/>
                <w:b/>
                <w:bCs/>
                <w:sz w:val="20"/>
                <w:szCs w:val="20"/>
              </w:rPr>
              <w:t>Threatened species (EPBC Act)</w:t>
            </w:r>
          </w:p>
        </w:tc>
        <w:tc>
          <w:tcPr>
            <w:tcW w:w="1541" w:type="dxa"/>
            <w:noWrap/>
            <w:hideMark/>
          </w:tcPr>
          <w:p w14:paraId="0EA5600E" w14:textId="77777777" w:rsidR="00651149" w:rsidRPr="00135CB3" w:rsidRDefault="00651149">
            <w:pPr>
              <w:rPr>
                <w:rFonts w:cs="Arial"/>
                <w:b/>
                <w:bCs/>
                <w:sz w:val="20"/>
                <w:szCs w:val="20"/>
              </w:rPr>
            </w:pPr>
            <w:r w:rsidRPr="00135CB3">
              <w:rPr>
                <w:rFonts w:cs="Arial"/>
                <w:b/>
                <w:bCs/>
                <w:sz w:val="20"/>
                <w:szCs w:val="20"/>
              </w:rPr>
              <w:t>Threatened species (Biodiversity Conservation Act 2016)</w:t>
            </w:r>
          </w:p>
        </w:tc>
        <w:tc>
          <w:tcPr>
            <w:tcW w:w="1333" w:type="dxa"/>
            <w:noWrap/>
            <w:hideMark/>
          </w:tcPr>
          <w:p w14:paraId="7962BC4B" w14:textId="77777777" w:rsidR="00651149" w:rsidRPr="00135CB3" w:rsidRDefault="00651149">
            <w:pPr>
              <w:rPr>
                <w:rFonts w:cs="Arial"/>
                <w:b/>
                <w:bCs/>
                <w:sz w:val="20"/>
                <w:szCs w:val="20"/>
              </w:rPr>
            </w:pPr>
            <w:r w:rsidRPr="00135CB3">
              <w:rPr>
                <w:rFonts w:cs="Arial"/>
                <w:b/>
                <w:bCs/>
                <w:sz w:val="20"/>
                <w:szCs w:val="20"/>
              </w:rPr>
              <w:t>Introduced species</w:t>
            </w:r>
          </w:p>
        </w:tc>
      </w:tr>
      <w:tr w:rsidR="00561342" w:rsidRPr="00651149" w14:paraId="29AEED0A" w14:textId="77777777" w:rsidTr="00561342">
        <w:trPr>
          <w:trHeight w:val="290"/>
        </w:trPr>
        <w:tc>
          <w:tcPr>
            <w:tcW w:w="1926" w:type="dxa"/>
            <w:noWrap/>
            <w:hideMark/>
          </w:tcPr>
          <w:p w14:paraId="02E736FB" w14:textId="77777777" w:rsidR="00651149" w:rsidRPr="00135CB3" w:rsidRDefault="00651149">
            <w:pPr>
              <w:rPr>
                <w:rFonts w:cs="Arial"/>
                <w:sz w:val="20"/>
                <w:szCs w:val="20"/>
              </w:rPr>
            </w:pPr>
            <w:r w:rsidRPr="00135CB3">
              <w:rPr>
                <w:rFonts w:cs="Arial"/>
                <w:sz w:val="20"/>
                <w:szCs w:val="20"/>
              </w:rPr>
              <w:t>Aizoaceae</w:t>
            </w:r>
          </w:p>
        </w:tc>
        <w:tc>
          <w:tcPr>
            <w:tcW w:w="4023" w:type="dxa"/>
            <w:hideMark/>
          </w:tcPr>
          <w:p w14:paraId="7B34E4FE" w14:textId="77777777" w:rsidR="00651149" w:rsidRPr="00135CB3" w:rsidRDefault="00651149">
            <w:pPr>
              <w:rPr>
                <w:rFonts w:cs="Arial"/>
                <w:i/>
                <w:iCs/>
                <w:sz w:val="20"/>
                <w:szCs w:val="20"/>
              </w:rPr>
            </w:pPr>
            <w:r w:rsidRPr="00135CB3">
              <w:rPr>
                <w:rFonts w:cs="Arial"/>
                <w:i/>
                <w:iCs/>
                <w:sz w:val="20"/>
                <w:szCs w:val="20"/>
              </w:rPr>
              <w:t xml:space="preserve">Disphyma crassifolium </w:t>
            </w:r>
            <w:r w:rsidRPr="00135CB3">
              <w:rPr>
                <w:rFonts w:cs="Arial"/>
                <w:sz w:val="20"/>
                <w:szCs w:val="20"/>
              </w:rPr>
              <w:t xml:space="preserve">subsp. </w:t>
            </w:r>
            <w:r w:rsidRPr="00135CB3">
              <w:rPr>
                <w:rFonts w:cs="Arial"/>
                <w:i/>
                <w:iCs/>
                <w:sz w:val="20"/>
                <w:szCs w:val="20"/>
              </w:rPr>
              <w:t>clavellatum</w:t>
            </w:r>
          </w:p>
        </w:tc>
        <w:tc>
          <w:tcPr>
            <w:tcW w:w="2843" w:type="dxa"/>
            <w:noWrap/>
            <w:hideMark/>
          </w:tcPr>
          <w:p w14:paraId="3741CBC1" w14:textId="77777777" w:rsidR="00651149" w:rsidRPr="00135CB3" w:rsidRDefault="00651149">
            <w:pPr>
              <w:rPr>
                <w:rFonts w:cs="Arial"/>
                <w:sz w:val="20"/>
                <w:szCs w:val="20"/>
              </w:rPr>
            </w:pPr>
            <w:r w:rsidRPr="00135CB3">
              <w:rPr>
                <w:rFonts w:cs="Arial"/>
                <w:sz w:val="20"/>
                <w:szCs w:val="20"/>
              </w:rPr>
              <w:t xml:space="preserve">na </w:t>
            </w:r>
          </w:p>
        </w:tc>
        <w:tc>
          <w:tcPr>
            <w:tcW w:w="1039" w:type="dxa"/>
            <w:noWrap/>
            <w:hideMark/>
          </w:tcPr>
          <w:p w14:paraId="72326FA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3F2FB0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B959BA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5813A85" w14:textId="77777777" w:rsidR="00651149" w:rsidRPr="00135CB3" w:rsidRDefault="00651149">
            <w:pPr>
              <w:rPr>
                <w:rFonts w:cs="Arial"/>
                <w:sz w:val="20"/>
                <w:szCs w:val="20"/>
              </w:rPr>
            </w:pPr>
            <w:r w:rsidRPr="00135CB3">
              <w:rPr>
                <w:rFonts w:cs="Arial"/>
                <w:sz w:val="20"/>
                <w:szCs w:val="20"/>
              </w:rPr>
              <w:t>No</w:t>
            </w:r>
          </w:p>
        </w:tc>
      </w:tr>
      <w:tr w:rsidR="00561342" w:rsidRPr="00651149" w14:paraId="586DECA2" w14:textId="77777777" w:rsidTr="00561342">
        <w:trPr>
          <w:trHeight w:val="580"/>
        </w:trPr>
        <w:tc>
          <w:tcPr>
            <w:tcW w:w="1926" w:type="dxa"/>
            <w:noWrap/>
            <w:hideMark/>
          </w:tcPr>
          <w:p w14:paraId="36C8619D" w14:textId="77777777" w:rsidR="00651149" w:rsidRPr="00135CB3" w:rsidRDefault="00651149">
            <w:pPr>
              <w:rPr>
                <w:rFonts w:cs="Arial"/>
                <w:sz w:val="20"/>
                <w:szCs w:val="20"/>
              </w:rPr>
            </w:pPr>
            <w:r w:rsidRPr="00135CB3">
              <w:rPr>
                <w:rFonts w:cs="Arial"/>
                <w:sz w:val="20"/>
                <w:szCs w:val="20"/>
              </w:rPr>
              <w:t>Aizoaceae</w:t>
            </w:r>
          </w:p>
        </w:tc>
        <w:tc>
          <w:tcPr>
            <w:tcW w:w="4023" w:type="dxa"/>
            <w:hideMark/>
          </w:tcPr>
          <w:p w14:paraId="40559ABA" w14:textId="77777777" w:rsidR="00651149" w:rsidRPr="00135CB3" w:rsidRDefault="00651149">
            <w:pPr>
              <w:rPr>
                <w:rFonts w:cs="Arial"/>
                <w:i/>
                <w:iCs/>
                <w:sz w:val="20"/>
                <w:szCs w:val="20"/>
              </w:rPr>
            </w:pPr>
            <w:r w:rsidRPr="00135CB3">
              <w:rPr>
                <w:rFonts w:cs="Arial"/>
                <w:i/>
                <w:iCs/>
                <w:sz w:val="20"/>
                <w:szCs w:val="20"/>
              </w:rPr>
              <w:t>Gunniopsis</w:t>
            </w:r>
            <w:r w:rsidRPr="00135CB3">
              <w:rPr>
                <w:rFonts w:cs="Arial"/>
                <w:sz w:val="20"/>
                <w:szCs w:val="20"/>
              </w:rPr>
              <w:t xml:space="preserve"> sp. Lake Koorkoordine (R.</w:t>
            </w:r>
            <w:proofErr w:type="gramStart"/>
            <w:r w:rsidRPr="00135CB3">
              <w:rPr>
                <w:rFonts w:cs="Arial"/>
                <w:sz w:val="20"/>
                <w:szCs w:val="20"/>
              </w:rPr>
              <w:t>J.Chinnock</w:t>
            </w:r>
            <w:proofErr w:type="gramEnd"/>
            <w:r w:rsidRPr="00135CB3">
              <w:rPr>
                <w:rFonts w:cs="Arial"/>
                <w:sz w:val="20"/>
                <w:szCs w:val="20"/>
              </w:rPr>
              <w:t xml:space="preserve"> 10605) </w:t>
            </w:r>
          </w:p>
        </w:tc>
        <w:tc>
          <w:tcPr>
            <w:tcW w:w="2843" w:type="dxa"/>
            <w:noWrap/>
            <w:hideMark/>
          </w:tcPr>
          <w:p w14:paraId="2F1DB17B" w14:textId="77777777" w:rsidR="00651149" w:rsidRPr="00135CB3" w:rsidRDefault="00651149">
            <w:pPr>
              <w:rPr>
                <w:rFonts w:cs="Arial"/>
                <w:sz w:val="20"/>
                <w:szCs w:val="20"/>
              </w:rPr>
            </w:pPr>
            <w:r w:rsidRPr="00135CB3">
              <w:rPr>
                <w:rFonts w:cs="Arial"/>
                <w:sz w:val="20"/>
                <w:szCs w:val="20"/>
              </w:rPr>
              <w:t xml:space="preserve">na </w:t>
            </w:r>
          </w:p>
        </w:tc>
        <w:tc>
          <w:tcPr>
            <w:tcW w:w="1039" w:type="dxa"/>
            <w:noWrap/>
            <w:hideMark/>
          </w:tcPr>
          <w:p w14:paraId="212E825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04B287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E5BFD1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A08A350" w14:textId="77777777" w:rsidR="00651149" w:rsidRPr="00135CB3" w:rsidRDefault="00651149">
            <w:pPr>
              <w:rPr>
                <w:rFonts w:cs="Arial"/>
                <w:sz w:val="20"/>
                <w:szCs w:val="20"/>
              </w:rPr>
            </w:pPr>
            <w:r w:rsidRPr="00135CB3">
              <w:rPr>
                <w:rFonts w:cs="Arial"/>
                <w:sz w:val="20"/>
                <w:szCs w:val="20"/>
              </w:rPr>
              <w:t>No</w:t>
            </w:r>
          </w:p>
        </w:tc>
      </w:tr>
      <w:tr w:rsidR="00561342" w:rsidRPr="00651149" w14:paraId="50B9B03F" w14:textId="77777777" w:rsidTr="00561342">
        <w:trPr>
          <w:trHeight w:val="290"/>
        </w:trPr>
        <w:tc>
          <w:tcPr>
            <w:tcW w:w="1926" w:type="dxa"/>
            <w:noWrap/>
            <w:hideMark/>
          </w:tcPr>
          <w:p w14:paraId="0C1BE204" w14:textId="77777777" w:rsidR="00651149" w:rsidRPr="00135CB3" w:rsidRDefault="00651149">
            <w:pPr>
              <w:rPr>
                <w:rFonts w:cs="Arial"/>
                <w:sz w:val="20"/>
                <w:szCs w:val="20"/>
              </w:rPr>
            </w:pPr>
            <w:r w:rsidRPr="00135CB3">
              <w:rPr>
                <w:rFonts w:cs="Arial"/>
                <w:sz w:val="20"/>
                <w:szCs w:val="20"/>
              </w:rPr>
              <w:t>Aizoaceae</w:t>
            </w:r>
          </w:p>
        </w:tc>
        <w:tc>
          <w:tcPr>
            <w:tcW w:w="4023" w:type="dxa"/>
            <w:hideMark/>
          </w:tcPr>
          <w:p w14:paraId="24BA5ACB" w14:textId="77777777" w:rsidR="00651149" w:rsidRPr="00135CB3" w:rsidRDefault="00651149">
            <w:pPr>
              <w:rPr>
                <w:rFonts w:cs="Arial"/>
                <w:i/>
                <w:iCs/>
                <w:sz w:val="20"/>
                <w:szCs w:val="20"/>
              </w:rPr>
            </w:pPr>
            <w:r w:rsidRPr="00135CB3">
              <w:rPr>
                <w:rFonts w:cs="Arial"/>
                <w:i/>
                <w:iCs/>
                <w:sz w:val="20"/>
                <w:szCs w:val="20"/>
              </w:rPr>
              <w:t>Tetragonia implexicoma</w:t>
            </w:r>
          </w:p>
        </w:tc>
        <w:tc>
          <w:tcPr>
            <w:tcW w:w="2843" w:type="dxa"/>
            <w:noWrap/>
            <w:hideMark/>
          </w:tcPr>
          <w:p w14:paraId="1C39DF16" w14:textId="77777777" w:rsidR="00651149" w:rsidRPr="00135CB3" w:rsidRDefault="00651149">
            <w:pPr>
              <w:rPr>
                <w:rFonts w:cs="Arial"/>
                <w:sz w:val="20"/>
                <w:szCs w:val="20"/>
              </w:rPr>
            </w:pPr>
            <w:r w:rsidRPr="00135CB3">
              <w:rPr>
                <w:rFonts w:cs="Arial"/>
                <w:sz w:val="20"/>
                <w:szCs w:val="20"/>
              </w:rPr>
              <w:t>Bower Spinach</w:t>
            </w:r>
          </w:p>
        </w:tc>
        <w:tc>
          <w:tcPr>
            <w:tcW w:w="1039" w:type="dxa"/>
            <w:noWrap/>
            <w:hideMark/>
          </w:tcPr>
          <w:p w14:paraId="7330117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61A6D6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EE3CF6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497703D" w14:textId="77777777" w:rsidR="00651149" w:rsidRPr="00135CB3" w:rsidRDefault="00651149">
            <w:pPr>
              <w:rPr>
                <w:rFonts w:cs="Arial"/>
                <w:sz w:val="20"/>
                <w:szCs w:val="20"/>
              </w:rPr>
            </w:pPr>
            <w:r w:rsidRPr="00135CB3">
              <w:rPr>
                <w:rFonts w:cs="Arial"/>
                <w:sz w:val="20"/>
                <w:szCs w:val="20"/>
              </w:rPr>
              <w:t>No</w:t>
            </w:r>
          </w:p>
        </w:tc>
      </w:tr>
      <w:tr w:rsidR="00561342" w:rsidRPr="00651149" w14:paraId="7EEA6343" w14:textId="77777777" w:rsidTr="00561342">
        <w:trPr>
          <w:trHeight w:val="290"/>
        </w:trPr>
        <w:tc>
          <w:tcPr>
            <w:tcW w:w="1926" w:type="dxa"/>
            <w:noWrap/>
            <w:hideMark/>
          </w:tcPr>
          <w:p w14:paraId="7EAB43CA" w14:textId="77777777" w:rsidR="00651149" w:rsidRPr="00135CB3" w:rsidRDefault="00651149">
            <w:pPr>
              <w:rPr>
                <w:rFonts w:cs="Arial"/>
                <w:sz w:val="20"/>
                <w:szCs w:val="20"/>
              </w:rPr>
            </w:pPr>
            <w:r w:rsidRPr="00135CB3">
              <w:rPr>
                <w:rFonts w:cs="Arial"/>
                <w:sz w:val="20"/>
                <w:szCs w:val="20"/>
              </w:rPr>
              <w:t>Amaranthaceae</w:t>
            </w:r>
          </w:p>
        </w:tc>
        <w:tc>
          <w:tcPr>
            <w:tcW w:w="4023" w:type="dxa"/>
            <w:hideMark/>
          </w:tcPr>
          <w:p w14:paraId="0B549399" w14:textId="77777777" w:rsidR="00651149" w:rsidRPr="00135CB3" w:rsidRDefault="00651149">
            <w:pPr>
              <w:rPr>
                <w:rFonts w:cs="Arial"/>
                <w:i/>
                <w:iCs/>
                <w:sz w:val="20"/>
                <w:szCs w:val="20"/>
              </w:rPr>
            </w:pPr>
            <w:r w:rsidRPr="00135CB3">
              <w:rPr>
                <w:rFonts w:cs="Arial"/>
                <w:i/>
                <w:iCs/>
                <w:sz w:val="20"/>
                <w:szCs w:val="20"/>
              </w:rPr>
              <w:t>Ptilotus divaricatus</w:t>
            </w:r>
          </w:p>
        </w:tc>
        <w:tc>
          <w:tcPr>
            <w:tcW w:w="2843" w:type="dxa"/>
            <w:noWrap/>
            <w:hideMark/>
          </w:tcPr>
          <w:p w14:paraId="46AF07C2" w14:textId="77777777" w:rsidR="00651149" w:rsidRPr="00135CB3" w:rsidRDefault="00651149">
            <w:pPr>
              <w:rPr>
                <w:rFonts w:cs="Arial"/>
                <w:sz w:val="20"/>
                <w:szCs w:val="20"/>
              </w:rPr>
            </w:pPr>
            <w:r w:rsidRPr="00135CB3">
              <w:rPr>
                <w:rFonts w:cs="Arial"/>
                <w:sz w:val="20"/>
                <w:szCs w:val="20"/>
              </w:rPr>
              <w:t>Climbing Mulla Mulla</w:t>
            </w:r>
          </w:p>
        </w:tc>
        <w:tc>
          <w:tcPr>
            <w:tcW w:w="1039" w:type="dxa"/>
            <w:noWrap/>
            <w:hideMark/>
          </w:tcPr>
          <w:p w14:paraId="43C979A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34C4C1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10FDB1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8548E78" w14:textId="77777777" w:rsidR="00651149" w:rsidRPr="00135CB3" w:rsidRDefault="00651149">
            <w:pPr>
              <w:rPr>
                <w:rFonts w:cs="Arial"/>
                <w:sz w:val="20"/>
                <w:szCs w:val="20"/>
              </w:rPr>
            </w:pPr>
            <w:r w:rsidRPr="00135CB3">
              <w:rPr>
                <w:rFonts w:cs="Arial"/>
                <w:sz w:val="20"/>
                <w:szCs w:val="20"/>
              </w:rPr>
              <w:t>No</w:t>
            </w:r>
          </w:p>
        </w:tc>
      </w:tr>
      <w:tr w:rsidR="00561342" w:rsidRPr="00651149" w14:paraId="6CFD743F" w14:textId="77777777" w:rsidTr="00561342">
        <w:trPr>
          <w:trHeight w:val="290"/>
        </w:trPr>
        <w:tc>
          <w:tcPr>
            <w:tcW w:w="1926" w:type="dxa"/>
            <w:noWrap/>
            <w:hideMark/>
          </w:tcPr>
          <w:p w14:paraId="00EF0119" w14:textId="77777777" w:rsidR="00651149" w:rsidRPr="00135CB3" w:rsidRDefault="00651149">
            <w:pPr>
              <w:rPr>
                <w:rFonts w:cs="Arial"/>
                <w:sz w:val="20"/>
                <w:szCs w:val="20"/>
              </w:rPr>
            </w:pPr>
            <w:r w:rsidRPr="00135CB3">
              <w:rPr>
                <w:rFonts w:cs="Arial"/>
                <w:sz w:val="20"/>
                <w:szCs w:val="20"/>
              </w:rPr>
              <w:t>Amaranthaceae</w:t>
            </w:r>
          </w:p>
        </w:tc>
        <w:tc>
          <w:tcPr>
            <w:tcW w:w="4023" w:type="dxa"/>
            <w:hideMark/>
          </w:tcPr>
          <w:p w14:paraId="6C09C404" w14:textId="77777777" w:rsidR="00651149" w:rsidRPr="00135CB3" w:rsidRDefault="00651149">
            <w:pPr>
              <w:rPr>
                <w:rFonts w:cs="Arial"/>
                <w:i/>
                <w:iCs/>
                <w:sz w:val="20"/>
                <w:szCs w:val="20"/>
              </w:rPr>
            </w:pPr>
            <w:r w:rsidRPr="00135CB3">
              <w:rPr>
                <w:rFonts w:cs="Arial"/>
                <w:i/>
                <w:iCs/>
                <w:sz w:val="20"/>
                <w:szCs w:val="20"/>
              </w:rPr>
              <w:t>Ptilotus gaudichaudii</w:t>
            </w:r>
          </w:p>
        </w:tc>
        <w:tc>
          <w:tcPr>
            <w:tcW w:w="2843" w:type="dxa"/>
            <w:noWrap/>
            <w:hideMark/>
          </w:tcPr>
          <w:p w14:paraId="4DB1C68A"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81A6F8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9356E4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1D36FC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7742006" w14:textId="77777777" w:rsidR="00651149" w:rsidRPr="00135CB3" w:rsidRDefault="00651149">
            <w:pPr>
              <w:rPr>
                <w:rFonts w:cs="Arial"/>
                <w:sz w:val="20"/>
                <w:szCs w:val="20"/>
              </w:rPr>
            </w:pPr>
            <w:r w:rsidRPr="00135CB3">
              <w:rPr>
                <w:rFonts w:cs="Arial"/>
                <w:sz w:val="20"/>
                <w:szCs w:val="20"/>
              </w:rPr>
              <w:t>No</w:t>
            </w:r>
          </w:p>
        </w:tc>
      </w:tr>
      <w:tr w:rsidR="00561342" w:rsidRPr="00651149" w14:paraId="711FBCFB" w14:textId="77777777" w:rsidTr="00561342">
        <w:trPr>
          <w:trHeight w:val="290"/>
        </w:trPr>
        <w:tc>
          <w:tcPr>
            <w:tcW w:w="1926" w:type="dxa"/>
            <w:noWrap/>
            <w:hideMark/>
          </w:tcPr>
          <w:p w14:paraId="52618E92" w14:textId="77777777" w:rsidR="00651149" w:rsidRPr="00135CB3" w:rsidRDefault="00651149">
            <w:pPr>
              <w:rPr>
                <w:rFonts w:cs="Arial"/>
                <w:sz w:val="20"/>
                <w:szCs w:val="20"/>
              </w:rPr>
            </w:pPr>
            <w:r w:rsidRPr="00135CB3">
              <w:rPr>
                <w:rFonts w:cs="Arial"/>
                <w:sz w:val="20"/>
                <w:szCs w:val="20"/>
              </w:rPr>
              <w:t>Amaranthaceae</w:t>
            </w:r>
          </w:p>
        </w:tc>
        <w:tc>
          <w:tcPr>
            <w:tcW w:w="4023" w:type="dxa"/>
            <w:hideMark/>
          </w:tcPr>
          <w:p w14:paraId="03A75048" w14:textId="77777777" w:rsidR="00651149" w:rsidRPr="00135CB3" w:rsidRDefault="00651149">
            <w:pPr>
              <w:rPr>
                <w:rFonts w:cs="Arial"/>
                <w:i/>
                <w:iCs/>
                <w:sz w:val="20"/>
                <w:szCs w:val="20"/>
              </w:rPr>
            </w:pPr>
            <w:r w:rsidRPr="00135CB3">
              <w:rPr>
                <w:rFonts w:cs="Arial"/>
                <w:i/>
                <w:iCs/>
                <w:sz w:val="20"/>
                <w:szCs w:val="20"/>
              </w:rPr>
              <w:t>Ptilotus manglesii</w:t>
            </w:r>
          </w:p>
        </w:tc>
        <w:tc>
          <w:tcPr>
            <w:tcW w:w="2843" w:type="dxa"/>
            <w:noWrap/>
            <w:hideMark/>
          </w:tcPr>
          <w:p w14:paraId="44BF9A72" w14:textId="77777777" w:rsidR="00651149" w:rsidRPr="00135CB3" w:rsidRDefault="00651149">
            <w:pPr>
              <w:rPr>
                <w:rFonts w:cs="Arial"/>
                <w:sz w:val="20"/>
                <w:szCs w:val="20"/>
              </w:rPr>
            </w:pPr>
            <w:r w:rsidRPr="00135CB3">
              <w:rPr>
                <w:rFonts w:cs="Arial"/>
                <w:sz w:val="20"/>
                <w:szCs w:val="20"/>
              </w:rPr>
              <w:t>Pom Poms</w:t>
            </w:r>
          </w:p>
        </w:tc>
        <w:tc>
          <w:tcPr>
            <w:tcW w:w="1039" w:type="dxa"/>
            <w:noWrap/>
            <w:hideMark/>
          </w:tcPr>
          <w:p w14:paraId="0594DB6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AB2166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D11227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562FA0D" w14:textId="77777777" w:rsidR="00651149" w:rsidRPr="00135CB3" w:rsidRDefault="00651149">
            <w:pPr>
              <w:rPr>
                <w:rFonts w:cs="Arial"/>
                <w:sz w:val="20"/>
                <w:szCs w:val="20"/>
              </w:rPr>
            </w:pPr>
            <w:r w:rsidRPr="00135CB3">
              <w:rPr>
                <w:rFonts w:cs="Arial"/>
                <w:sz w:val="20"/>
                <w:szCs w:val="20"/>
              </w:rPr>
              <w:t>No</w:t>
            </w:r>
          </w:p>
        </w:tc>
      </w:tr>
      <w:tr w:rsidR="00561342" w:rsidRPr="00651149" w14:paraId="32DBE200" w14:textId="77777777" w:rsidTr="00561342">
        <w:trPr>
          <w:trHeight w:val="290"/>
        </w:trPr>
        <w:tc>
          <w:tcPr>
            <w:tcW w:w="1926" w:type="dxa"/>
            <w:noWrap/>
            <w:hideMark/>
          </w:tcPr>
          <w:p w14:paraId="69A1D78D" w14:textId="77777777" w:rsidR="00651149" w:rsidRPr="00135CB3" w:rsidRDefault="00651149">
            <w:pPr>
              <w:rPr>
                <w:rFonts w:cs="Arial"/>
                <w:sz w:val="20"/>
                <w:szCs w:val="20"/>
              </w:rPr>
            </w:pPr>
            <w:r w:rsidRPr="00135CB3">
              <w:rPr>
                <w:rFonts w:cs="Arial"/>
                <w:sz w:val="20"/>
                <w:szCs w:val="20"/>
              </w:rPr>
              <w:t>Amaranthaceae</w:t>
            </w:r>
          </w:p>
        </w:tc>
        <w:tc>
          <w:tcPr>
            <w:tcW w:w="4023" w:type="dxa"/>
            <w:hideMark/>
          </w:tcPr>
          <w:p w14:paraId="00D72B7F" w14:textId="77777777" w:rsidR="00651149" w:rsidRPr="00135CB3" w:rsidRDefault="00651149">
            <w:pPr>
              <w:rPr>
                <w:rFonts w:cs="Arial"/>
                <w:i/>
                <w:iCs/>
                <w:sz w:val="20"/>
                <w:szCs w:val="20"/>
              </w:rPr>
            </w:pPr>
            <w:r w:rsidRPr="00135CB3">
              <w:rPr>
                <w:rFonts w:cs="Arial"/>
                <w:i/>
                <w:iCs/>
                <w:sz w:val="20"/>
                <w:szCs w:val="20"/>
              </w:rPr>
              <w:t>Ptilotus obovatus</w:t>
            </w:r>
          </w:p>
        </w:tc>
        <w:tc>
          <w:tcPr>
            <w:tcW w:w="2843" w:type="dxa"/>
            <w:noWrap/>
            <w:hideMark/>
          </w:tcPr>
          <w:p w14:paraId="59AC507F" w14:textId="77777777" w:rsidR="00651149" w:rsidRPr="00135CB3" w:rsidRDefault="00651149">
            <w:pPr>
              <w:rPr>
                <w:rFonts w:cs="Arial"/>
                <w:sz w:val="20"/>
                <w:szCs w:val="20"/>
              </w:rPr>
            </w:pPr>
            <w:r w:rsidRPr="00135CB3">
              <w:rPr>
                <w:rFonts w:cs="Arial"/>
                <w:sz w:val="20"/>
                <w:szCs w:val="20"/>
              </w:rPr>
              <w:t>Cotton Bush</w:t>
            </w:r>
          </w:p>
        </w:tc>
        <w:tc>
          <w:tcPr>
            <w:tcW w:w="1039" w:type="dxa"/>
            <w:noWrap/>
            <w:hideMark/>
          </w:tcPr>
          <w:p w14:paraId="4298FC2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20ECF5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D36298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1E32A55" w14:textId="77777777" w:rsidR="00651149" w:rsidRPr="00135CB3" w:rsidRDefault="00651149">
            <w:pPr>
              <w:rPr>
                <w:rFonts w:cs="Arial"/>
                <w:sz w:val="20"/>
                <w:szCs w:val="20"/>
              </w:rPr>
            </w:pPr>
            <w:r w:rsidRPr="00135CB3">
              <w:rPr>
                <w:rFonts w:cs="Arial"/>
                <w:sz w:val="20"/>
                <w:szCs w:val="20"/>
              </w:rPr>
              <w:t>No</w:t>
            </w:r>
          </w:p>
        </w:tc>
      </w:tr>
      <w:tr w:rsidR="00561342" w:rsidRPr="00651149" w14:paraId="11FECE6E" w14:textId="77777777" w:rsidTr="00561342">
        <w:trPr>
          <w:trHeight w:val="290"/>
        </w:trPr>
        <w:tc>
          <w:tcPr>
            <w:tcW w:w="1926" w:type="dxa"/>
            <w:noWrap/>
            <w:hideMark/>
          </w:tcPr>
          <w:p w14:paraId="3879F08B" w14:textId="77777777" w:rsidR="00651149" w:rsidRPr="00135CB3" w:rsidRDefault="00651149">
            <w:pPr>
              <w:rPr>
                <w:rFonts w:cs="Arial"/>
                <w:sz w:val="20"/>
                <w:szCs w:val="20"/>
              </w:rPr>
            </w:pPr>
            <w:r w:rsidRPr="00135CB3">
              <w:rPr>
                <w:rFonts w:cs="Arial"/>
                <w:sz w:val="20"/>
                <w:szCs w:val="20"/>
              </w:rPr>
              <w:t>Amaranthaceae</w:t>
            </w:r>
          </w:p>
        </w:tc>
        <w:tc>
          <w:tcPr>
            <w:tcW w:w="4023" w:type="dxa"/>
            <w:hideMark/>
          </w:tcPr>
          <w:p w14:paraId="390DD678" w14:textId="77777777" w:rsidR="00651149" w:rsidRPr="00135CB3" w:rsidRDefault="00651149">
            <w:pPr>
              <w:rPr>
                <w:rFonts w:cs="Arial"/>
                <w:i/>
                <w:iCs/>
                <w:sz w:val="20"/>
                <w:szCs w:val="20"/>
              </w:rPr>
            </w:pPr>
            <w:r w:rsidRPr="00135CB3">
              <w:rPr>
                <w:rFonts w:cs="Arial"/>
                <w:i/>
                <w:iCs/>
                <w:sz w:val="20"/>
                <w:szCs w:val="20"/>
              </w:rPr>
              <w:t>Ptilotus polystachyus</w:t>
            </w:r>
          </w:p>
        </w:tc>
        <w:tc>
          <w:tcPr>
            <w:tcW w:w="2843" w:type="dxa"/>
            <w:noWrap/>
            <w:hideMark/>
          </w:tcPr>
          <w:p w14:paraId="62E9887E" w14:textId="77777777" w:rsidR="00651149" w:rsidRPr="00135CB3" w:rsidRDefault="00651149">
            <w:pPr>
              <w:rPr>
                <w:rFonts w:cs="Arial"/>
                <w:sz w:val="20"/>
                <w:szCs w:val="20"/>
              </w:rPr>
            </w:pPr>
            <w:r w:rsidRPr="00135CB3">
              <w:rPr>
                <w:rFonts w:cs="Arial"/>
                <w:sz w:val="20"/>
                <w:szCs w:val="20"/>
              </w:rPr>
              <w:t>Prince of Wales Feather</w:t>
            </w:r>
          </w:p>
        </w:tc>
        <w:tc>
          <w:tcPr>
            <w:tcW w:w="1039" w:type="dxa"/>
            <w:noWrap/>
            <w:hideMark/>
          </w:tcPr>
          <w:p w14:paraId="34262DE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7BADDF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6E3172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0FC8173" w14:textId="77777777" w:rsidR="00651149" w:rsidRPr="00135CB3" w:rsidRDefault="00651149">
            <w:pPr>
              <w:rPr>
                <w:rFonts w:cs="Arial"/>
                <w:sz w:val="20"/>
                <w:szCs w:val="20"/>
              </w:rPr>
            </w:pPr>
            <w:r w:rsidRPr="00135CB3">
              <w:rPr>
                <w:rFonts w:cs="Arial"/>
                <w:sz w:val="20"/>
                <w:szCs w:val="20"/>
              </w:rPr>
              <w:t>No</w:t>
            </w:r>
          </w:p>
        </w:tc>
      </w:tr>
      <w:tr w:rsidR="00561342" w:rsidRPr="00651149" w14:paraId="708B9F40" w14:textId="77777777" w:rsidTr="00561342">
        <w:trPr>
          <w:trHeight w:val="290"/>
        </w:trPr>
        <w:tc>
          <w:tcPr>
            <w:tcW w:w="1926" w:type="dxa"/>
            <w:noWrap/>
            <w:hideMark/>
          </w:tcPr>
          <w:p w14:paraId="77420788" w14:textId="77777777" w:rsidR="00651149" w:rsidRPr="00135CB3" w:rsidRDefault="00651149">
            <w:pPr>
              <w:rPr>
                <w:rFonts w:cs="Arial"/>
                <w:sz w:val="20"/>
                <w:szCs w:val="20"/>
              </w:rPr>
            </w:pPr>
            <w:r w:rsidRPr="00135CB3">
              <w:rPr>
                <w:rFonts w:cs="Arial"/>
                <w:sz w:val="20"/>
                <w:szCs w:val="20"/>
              </w:rPr>
              <w:t>Amaranthaceae</w:t>
            </w:r>
          </w:p>
        </w:tc>
        <w:tc>
          <w:tcPr>
            <w:tcW w:w="4023" w:type="dxa"/>
            <w:hideMark/>
          </w:tcPr>
          <w:p w14:paraId="3B27E7BD" w14:textId="77777777" w:rsidR="00651149" w:rsidRPr="00135CB3" w:rsidRDefault="00651149">
            <w:pPr>
              <w:rPr>
                <w:rFonts w:cs="Arial"/>
                <w:i/>
                <w:iCs/>
                <w:sz w:val="20"/>
                <w:szCs w:val="20"/>
              </w:rPr>
            </w:pPr>
            <w:r w:rsidRPr="00135CB3">
              <w:rPr>
                <w:rFonts w:cs="Arial"/>
                <w:i/>
                <w:iCs/>
                <w:sz w:val="20"/>
                <w:szCs w:val="20"/>
              </w:rPr>
              <w:t xml:space="preserve">Ptilotus stirlingii </w:t>
            </w:r>
            <w:r w:rsidRPr="00135CB3">
              <w:rPr>
                <w:rFonts w:cs="Arial"/>
                <w:sz w:val="20"/>
                <w:szCs w:val="20"/>
              </w:rPr>
              <w:t xml:space="preserve">subsp. </w:t>
            </w:r>
            <w:r w:rsidRPr="00135CB3">
              <w:rPr>
                <w:rFonts w:cs="Arial"/>
                <w:i/>
                <w:iCs/>
                <w:sz w:val="20"/>
                <w:szCs w:val="20"/>
              </w:rPr>
              <w:t>stirlingii</w:t>
            </w:r>
          </w:p>
        </w:tc>
        <w:tc>
          <w:tcPr>
            <w:tcW w:w="2843" w:type="dxa"/>
            <w:noWrap/>
            <w:hideMark/>
          </w:tcPr>
          <w:p w14:paraId="04F216E7" w14:textId="77777777" w:rsidR="00651149" w:rsidRPr="00135CB3" w:rsidRDefault="00651149">
            <w:pPr>
              <w:rPr>
                <w:rFonts w:cs="Arial"/>
                <w:sz w:val="20"/>
                <w:szCs w:val="20"/>
              </w:rPr>
            </w:pPr>
            <w:r w:rsidRPr="00135CB3">
              <w:rPr>
                <w:rFonts w:cs="Arial"/>
                <w:sz w:val="20"/>
                <w:szCs w:val="20"/>
              </w:rPr>
              <w:t>Stirling's Mulla Mulla</w:t>
            </w:r>
          </w:p>
        </w:tc>
        <w:tc>
          <w:tcPr>
            <w:tcW w:w="1039" w:type="dxa"/>
            <w:noWrap/>
            <w:hideMark/>
          </w:tcPr>
          <w:p w14:paraId="56655C3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98F314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5612F7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C674340" w14:textId="77777777" w:rsidR="00651149" w:rsidRPr="00135CB3" w:rsidRDefault="00651149">
            <w:pPr>
              <w:rPr>
                <w:rFonts w:cs="Arial"/>
                <w:sz w:val="20"/>
                <w:szCs w:val="20"/>
              </w:rPr>
            </w:pPr>
            <w:r w:rsidRPr="00135CB3">
              <w:rPr>
                <w:rFonts w:cs="Arial"/>
                <w:sz w:val="20"/>
                <w:szCs w:val="20"/>
              </w:rPr>
              <w:t>No</w:t>
            </w:r>
          </w:p>
        </w:tc>
      </w:tr>
      <w:tr w:rsidR="00561342" w:rsidRPr="00651149" w14:paraId="1D186B1A" w14:textId="77777777" w:rsidTr="00561342">
        <w:trPr>
          <w:trHeight w:val="290"/>
        </w:trPr>
        <w:tc>
          <w:tcPr>
            <w:tcW w:w="1926" w:type="dxa"/>
            <w:noWrap/>
            <w:hideMark/>
          </w:tcPr>
          <w:p w14:paraId="37695283" w14:textId="77777777" w:rsidR="00651149" w:rsidRPr="00135CB3" w:rsidRDefault="00651149">
            <w:pPr>
              <w:rPr>
                <w:rFonts w:cs="Arial"/>
                <w:sz w:val="20"/>
                <w:szCs w:val="20"/>
              </w:rPr>
            </w:pPr>
            <w:r w:rsidRPr="00135CB3">
              <w:rPr>
                <w:rFonts w:cs="Arial"/>
                <w:sz w:val="20"/>
                <w:szCs w:val="20"/>
              </w:rPr>
              <w:t>Aphanopetalaceae</w:t>
            </w:r>
          </w:p>
        </w:tc>
        <w:tc>
          <w:tcPr>
            <w:tcW w:w="4023" w:type="dxa"/>
            <w:hideMark/>
          </w:tcPr>
          <w:p w14:paraId="5E8F3398" w14:textId="77777777" w:rsidR="00651149" w:rsidRPr="00135CB3" w:rsidRDefault="00651149">
            <w:pPr>
              <w:rPr>
                <w:rFonts w:cs="Arial"/>
                <w:i/>
                <w:iCs/>
                <w:sz w:val="20"/>
                <w:szCs w:val="20"/>
              </w:rPr>
            </w:pPr>
            <w:r w:rsidRPr="00135CB3">
              <w:rPr>
                <w:rFonts w:cs="Arial"/>
                <w:i/>
                <w:iCs/>
                <w:sz w:val="20"/>
                <w:szCs w:val="20"/>
              </w:rPr>
              <w:t>Aphanopetalum clematideum</w:t>
            </w:r>
          </w:p>
        </w:tc>
        <w:tc>
          <w:tcPr>
            <w:tcW w:w="2843" w:type="dxa"/>
            <w:noWrap/>
            <w:hideMark/>
          </w:tcPr>
          <w:p w14:paraId="36BB3D6A"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82FD44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DEEF67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37305B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EADD02E" w14:textId="77777777" w:rsidR="00651149" w:rsidRPr="00135CB3" w:rsidRDefault="00651149">
            <w:pPr>
              <w:rPr>
                <w:rFonts w:cs="Arial"/>
                <w:sz w:val="20"/>
                <w:szCs w:val="20"/>
              </w:rPr>
            </w:pPr>
            <w:r w:rsidRPr="00135CB3">
              <w:rPr>
                <w:rFonts w:cs="Arial"/>
                <w:sz w:val="20"/>
                <w:szCs w:val="20"/>
              </w:rPr>
              <w:t>No</w:t>
            </w:r>
          </w:p>
        </w:tc>
      </w:tr>
      <w:tr w:rsidR="00561342" w:rsidRPr="00651149" w14:paraId="60E22412" w14:textId="77777777" w:rsidTr="00561342">
        <w:trPr>
          <w:trHeight w:val="290"/>
        </w:trPr>
        <w:tc>
          <w:tcPr>
            <w:tcW w:w="1926" w:type="dxa"/>
            <w:noWrap/>
            <w:hideMark/>
          </w:tcPr>
          <w:p w14:paraId="4CD1779F" w14:textId="77777777" w:rsidR="00651149" w:rsidRPr="00135CB3" w:rsidRDefault="00651149">
            <w:pPr>
              <w:rPr>
                <w:rFonts w:cs="Arial"/>
                <w:sz w:val="20"/>
                <w:szCs w:val="20"/>
              </w:rPr>
            </w:pPr>
            <w:r w:rsidRPr="00135CB3">
              <w:rPr>
                <w:rFonts w:cs="Arial"/>
                <w:sz w:val="20"/>
                <w:szCs w:val="20"/>
              </w:rPr>
              <w:t>Apiaceae</w:t>
            </w:r>
          </w:p>
        </w:tc>
        <w:tc>
          <w:tcPr>
            <w:tcW w:w="4023" w:type="dxa"/>
            <w:hideMark/>
          </w:tcPr>
          <w:p w14:paraId="1AE6EAED" w14:textId="77777777" w:rsidR="00651149" w:rsidRPr="00135CB3" w:rsidRDefault="00651149">
            <w:pPr>
              <w:rPr>
                <w:rFonts w:cs="Arial"/>
                <w:i/>
                <w:iCs/>
                <w:sz w:val="20"/>
                <w:szCs w:val="20"/>
              </w:rPr>
            </w:pPr>
            <w:r w:rsidRPr="00135CB3">
              <w:rPr>
                <w:rFonts w:cs="Arial"/>
                <w:i/>
                <w:iCs/>
                <w:sz w:val="20"/>
                <w:szCs w:val="20"/>
              </w:rPr>
              <w:t>Daucus glochidiatus</w:t>
            </w:r>
          </w:p>
        </w:tc>
        <w:tc>
          <w:tcPr>
            <w:tcW w:w="2843" w:type="dxa"/>
            <w:noWrap/>
            <w:hideMark/>
          </w:tcPr>
          <w:p w14:paraId="27CF499C" w14:textId="77777777" w:rsidR="00651149" w:rsidRPr="00135CB3" w:rsidRDefault="00651149">
            <w:pPr>
              <w:rPr>
                <w:rFonts w:cs="Arial"/>
                <w:sz w:val="20"/>
                <w:szCs w:val="20"/>
              </w:rPr>
            </w:pPr>
            <w:r w:rsidRPr="00135CB3">
              <w:rPr>
                <w:rFonts w:cs="Arial"/>
                <w:sz w:val="20"/>
                <w:szCs w:val="20"/>
              </w:rPr>
              <w:t>Australian Carrot</w:t>
            </w:r>
          </w:p>
        </w:tc>
        <w:tc>
          <w:tcPr>
            <w:tcW w:w="1039" w:type="dxa"/>
            <w:noWrap/>
            <w:hideMark/>
          </w:tcPr>
          <w:p w14:paraId="5647B26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793CCE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C283ED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F007DAD" w14:textId="77777777" w:rsidR="00651149" w:rsidRPr="00135CB3" w:rsidRDefault="00651149">
            <w:pPr>
              <w:rPr>
                <w:rFonts w:cs="Arial"/>
                <w:sz w:val="20"/>
                <w:szCs w:val="20"/>
              </w:rPr>
            </w:pPr>
            <w:r w:rsidRPr="00135CB3">
              <w:rPr>
                <w:rFonts w:cs="Arial"/>
                <w:sz w:val="20"/>
                <w:szCs w:val="20"/>
              </w:rPr>
              <w:t>No</w:t>
            </w:r>
          </w:p>
        </w:tc>
      </w:tr>
      <w:tr w:rsidR="00561342" w:rsidRPr="00651149" w14:paraId="587DDF30" w14:textId="77777777" w:rsidTr="00561342">
        <w:trPr>
          <w:trHeight w:val="290"/>
        </w:trPr>
        <w:tc>
          <w:tcPr>
            <w:tcW w:w="1926" w:type="dxa"/>
            <w:noWrap/>
            <w:hideMark/>
          </w:tcPr>
          <w:p w14:paraId="5E8EB8A7" w14:textId="77777777" w:rsidR="00651149" w:rsidRPr="00135CB3" w:rsidRDefault="00651149">
            <w:pPr>
              <w:rPr>
                <w:rFonts w:cs="Arial"/>
                <w:sz w:val="20"/>
                <w:szCs w:val="20"/>
              </w:rPr>
            </w:pPr>
            <w:r w:rsidRPr="00135CB3">
              <w:rPr>
                <w:rFonts w:cs="Arial"/>
                <w:sz w:val="20"/>
                <w:szCs w:val="20"/>
              </w:rPr>
              <w:t>Apocynaceae</w:t>
            </w:r>
          </w:p>
        </w:tc>
        <w:tc>
          <w:tcPr>
            <w:tcW w:w="4023" w:type="dxa"/>
            <w:hideMark/>
          </w:tcPr>
          <w:p w14:paraId="244ED103" w14:textId="77777777" w:rsidR="00651149" w:rsidRPr="00135CB3" w:rsidRDefault="00651149">
            <w:pPr>
              <w:rPr>
                <w:rFonts w:cs="Arial"/>
                <w:i/>
                <w:iCs/>
                <w:sz w:val="20"/>
                <w:szCs w:val="20"/>
              </w:rPr>
            </w:pPr>
            <w:r w:rsidRPr="00135CB3">
              <w:rPr>
                <w:rFonts w:cs="Arial"/>
                <w:i/>
                <w:iCs/>
                <w:sz w:val="20"/>
                <w:szCs w:val="20"/>
              </w:rPr>
              <w:t>Alyxia buxifolia</w:t>
            </w:r>
          </w:p>
        </w:tc>
        <w:tc>
          <w:tcPr>
            <w:tcW w:w="2843" w:type="dxa"/>
            <w:noWrap/>
            <w:hideMark/>
          </w:tcPr>
          <w:p w14:paraId="7EB51A9B" w14:textId="77777777" w:rsidR="00651149" w:rsidRPr="00135CB3" w:rsidRDefault="00651149">
            <w:pPr>
              <w:rPr>
                <w:rFonts w:cs="Arial"/>
                <w:sz w:val="20"/>
                <w:szCs w:val="20"/>
              </w:rPr>
            </w:pPr>
            <w:r w:rsidRPr="00135CB3">
              <w:rPr>
                <w:rFonts w:cs="Arial"/>
                <w:sz w:val="20"/>
                <w:szCs w:val="20"/>
              </w:rPr>
              <w:t>Dysentery Bush</w:t>
            </w:r>
          </w:p>
        </w:tc>
        <w:tc>
          <w:tcPr>
            <w:tcW w:w="1039" w:type="dxa"/>
            <w:noWrap/>
            <w:hideMark/>
          </w:tcPr>
          <w:p w14:paraId="04CAA73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D7CD87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988587D"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EB7B3EA" w14:textId="77777777" w:rsidR="00651149" w:rsidRPr="00135CB3" w:rsidRDefault="00651149">
            <w:pPr>
              <w:rPr>
                <w:rFonts w:cs="Arial"/>
                <w:sz w:val="20"/>
                <w:szCs w:val="20"/>
              </w:rPr>
            </w:pPr>
            <w:r w:rsidRPr="00135CB3">
              <w:rPr>
                <w:rFonts w:cs="Arial"/>
                <w:sz w:val="20"/>
                <w:szCs w:val="20"/>
              </w:rPr>
              <w:t>No</w:t>
            </w:r>
          </w:p>
        </w:tc>
      </w:tr>
      <w:tr w:rsidR="00561342" w:rsidRPr="00651149" w14:paraId="02647251" w14:textId="77777777" w:rsidTr="00561342">
        <w:trPr>
          <w:trHeight w:val="290"/>
        </w:trPr>
        <w:tc>
          <w:tcPr>
            <w:tcW w:w="1926" w:type="dxa"/>
            <w:noWrap/>
            <w:hideMark/>
          </w:tcPr>
          <w:p w14:paraId="6FE823B4" w14:textId="77777777" w:rsidR="00651149" w:rsidRPr="00135CB3" w:rsidRDefault="00651149">
            <w:pPr>
              <w:rPr>
                <w:rFonts w:cs="Arial"/>
                <w:sz w:val="20"/>
                <w:szCs w:val="20"/>
              </w:rPr>
            </w:pPr>
            <w:r w:rsidRPr="00135CB3">
              <w:rPr>
                <w:rFonts w:cs="Arial"/>
                <w:sz w:val="20"/>
                <w:szCs w:val="20"/>
              </w:rPr>
              <w:t>Apocynaceae</w:t>
            </w:r>
          </w:p>
        </w:tc>
        <w:tc>
          <w:tcPr>
            <w:tcW w:w="4023" w:type="dxa"/>
            <w:hideMark/>
          </w:tcPr>
          <w:p w14:paraId="37AEA67A" w14:textId="77777777" w:rsidR="00651149" w:rsidRPr="00135CB3" w:rsidRDefault="00651149">
            <w:pPr>
              <w:rPr>
                <w:rFonts w:cs="Arial"/>
                <w:i/>
                <w:iCs/>
                <w:sz w:val="20"/>
                <w:szCs w:val="20"/>
              </w:rPr>
            </w:pPr>
            <w:r w:rsidRPr="00135CB3">
              <w:rPr>
                <w:rFonts w:cs="Arial"/>
                <w:i/>
                <w:iCs/>
                <w:sz w:val="20"/>
                <w:szCs w:val="20"/>
              </w:rPr>
              <w:t xml:space="preserve">Cynanchum viminale </w:t>
            </w:r>
            <w:r w:rsidRPr="00135CB3">
              <w:rPr>
                <w:rFonts w:cs="Arial"/>
                <w:sz w:val="20"/>
                <w:szCs w:val="20"/>
              </w:rPr>
              <w:t>subsp.</w:t>
            </w:r>
            <w:r w:rsidRPr="00135CB3">
              <w:rPr>
                <w:rFonts w:cs="Arial"/>
                <w:i/>
                <w:iCs/>
                <w:sz w:val="20"/>
                <w:szCs w:val="20"/>
              </w:rPr>
              <w:t xml:space="preserve"> australe</w:t>
            </w:r>
          </w:p>
        </w:tc>
        <w:tc>
          <w:tcPr>
            <w:tcW w:w="2843" w:type="dxa"/>
            <w:noWrap/>
            <w:hideMark/>
          </w:tcPr>
          <w:p w14:paraId="42357A5A" w14:textId="77777777" w:rsidR="00651149" w:rsidRPr="00135CB3" w:rsidRDefault="00651149">
            <w:pPr>
              <w:rPr>
                <w:rFonts w:cs="Arial"/>
                <w:sz w:val="20"/>
                <w:szCs w:val="20"/>
              </w:rPr>
            </w:pPr>
            <w:r w:rsidRPr="00135CB3">
              <w:rPr>
                <w:rFonts w:cs="Arial"/>
                <w:sz w:val="20"/>
                <w:szCs w:val="20"/>
              </w:rPr>
              <w:t>Caustic Bush</w:t>
            </w:r>
          </w:p>
        </w:tc>
        <w:tc>
          <w:tcPr>
            <w:tcW w:w="1039" w:type="dxa"/>
            <w:noWrap/>
            <w:hideMark/>
          </w:tcPr>
          <w:p w14:paraId="18A394F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697233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F2E0FF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527C95B" w14:textId="77777777" w:rsidR="00651149" w:rsidRPr="00135CB3" w:rsidRDefault="00651149">
            <w:pPr>
              <w:rPr>
                <w:rFonts w:cs="Arial"/>
                <w:sz w:val="20"/>
                <w:szCs w:val="20"/>
              </w:rPr>
            </w:pPr>
            <w:r w:rsidRPr="00135CB3">
              <w:rPr>
                <w:rFonts w:cs="Arial"/>
                <w:sz w:val="20"/>
                <w:szCs w:val="20"/>
              </w:rPr>
              <w:t>No</w:t>
            </w:r>
          </w:p>
        </w:tc>
      </w:tr>
      <w:tr w:rsidR="00561342" w:rsidRPr="00651149" w14:paraId="46F80C67" w14:textId="77777777" w:rsidTr="00561342">
        <w:trPr>
          <w:trHeight w:val="290"/>
        </w:trPr>
        <w:tc>
          <w:tcPr>
            <w:tcW w:w="1926" w:type="dxa"/>
            <w:noWrap/>
            <w:hideMark/>
          </w:tcPr>
          <w:p w14:paraId="62824120" w14:textId="77777777" w:rsidR="00651149" w:rsidRPr="00135CB3" w:rsidRDefault="00651149">
            <w:pPr>
              <w:rPr>
                <w:rFonts w:cs="Arial"/>
                <w:sz w:val="20"/>
                <w:szCs w:val="20"/>
              </w:rPr>
            </w:pPr>
            <w:r w:rsidRPr="00135CB3">
              <w:rPr>
                <w:rFonts w:cs="Arial"/>
                <w:sz w:val="20"/>
                <w:szCs w:val="20"/>
              </w:rPr>
              <w:t>Araliaceae</w:t>
            </w:r>
          </w:p>
        </w:tc>
        <w:tc>
          <w:tcPr>
            <w:tcW w:w="4023" w:type="dxa"/>
            <w:hideMark/>
          </w:tcPr>
          <w:p w14:paraId="3A094F34" w14:textId="77777777" w:rsidR="00651149" w:rsidRPr="00135CB3" w:rsidRDefault="00651149">
            <w:pPr>
              <w:rPr>
                <w:rFonts w:cs="Arial"/>
                <w:i/>
                <w:iCs/>
                <w:sz w:val="20"/>
                <w:szCs w:val="20"/>
              </w:rPr>
            </w:pPr>
            <w:r w:rsidRPr="00135CB3">
              <w:rPr>
                <w:rFonts w:cs="Arial"/>
                <w:i/>
                <w:iCs/>
                <w:sz w:val="20"/>
                <w:szCs w:val="20"/>
              </w:rPr>
              <w:t>Trachymene coerulea</w:t>
            </w:r>
            <w:r w:rsidRPr="00135CB3">
              <w:rPr>
                <w:rFonts w:cs="Arial"/>
                <w:sz w:val="20"/>
                <w:szCs w:val="20"/>
              </w:rPr>
              <w:t> subsp. </w:t>
            </w:r>
            <w:r w:rsidRPr="00135CB3">
              <w:rPr>
                <w:rFonts w:cs="Arial"/>
                <w:i/>
                <w:iCs/>
                <w:sz w:val="20"/>
                <w:szCs w:val="20"/>
              </w:rPr>
              <w:t>leucopetala</w:t>
            </w:r>
          </w:p>
        </w:tc>
        <w:tc>
          <w:tcPr>
            <w:tcW w:w="2843" w:type="dxa"/>
            <w:noWrap/>
            <w:hideMark/>
          </w:tcPr>
          <w:p w14:paraId="123061EC" w14:textId="77777777" w:rsidR="00651149" w:rsidRPr="00135CB3" w:rsidRDefault="00651149">
            <w:pPr>
              <w:rPr>
                <w:rFonts w:cs="Arial"/>
                <w:sz w:val="20"/>
                <w:szCs w:val="20"/>
              </w:rPr>
            </w:pPr>
            <w:r w:rsidRPr="00135CB3">
              <w:rPr>
                <w:rFonts w:cs="Arial"/>
                <w:sz w:val="20"/>
                <w:szCs w:val="20"/>
              </w:rPr>
              <w:t>Blue Lace Flower</w:t>
            </w:r>
          </w:p>
        </w:tc>
        <w:tc>
          <w:tcPr>
            <w:tcW w:w="1039" w:type="dxa"/>
            <w:noWrap/>
            <w:hideMark/>
          </w:tcPr>
          <w:p w14:paraId="6529610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F7BBED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954A5D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F6A958C" w14:textId="77777777" w:rsidR="00651149" w:rsidRPr="00135CB3" w:rsidRDefault="00651149">
            <w:pPr>
              <w:rPr>
                <w:rFonts w:cs="Arial"/>
                <w:sz w:val="20"/>
                <w:szCs w:val="20"/>
              </w:rPr>
            </w:pPr>
            <w:r w:rsidRPr="00135CB3">
              <w:rPr>
                <w:rFonts w:cs="Arial"/>
                <w:sz w:val="20"/>
                <w:szCs w:val="20"/>
              </w:rPr>
              <w:t>No</w:t>
            </w:r>
          </w:p>
        </w:tc>
      </w:tr>
      <w:tr w:rsidR="00561342" w:rsidRPr="00651149" w14:paraId="3C1B261C" w14:textId="77777777" w:rsidTr="00561342">
        <w:trPr>
          <w:trHeight w:val="290"/>
        </w:trPr>
        <w:tc>
          <w:tcPr>
            <w:tcW w:w="1926" w:type="dxa"/>
            <w:noWrap/>
            <w:hideMark/>
          </w:tcPr>
          <w:p w14:paraId="35009E84" w14:textId="77777777" w:rsidR="00651149" w:rsidRPr="00135CB3" w:rsidRDefault="00651149">
            <w:pPr>
              <w:rPr>
                <w:rFonts w:cs="Arial"/>
                <w:sz w:val="20"/>
                <w:szCs w:val="20"/>
              </w:rPr>
            </w:pPr>
            <w:r w:rsidRPr="00135CB3">
              <w:rPr>
                <w:rFonts w:cs="Arial"/>
                <w:sz w:val="20"/>
                <w:szCs w:val="20"/>
              </w:rPr>
              <w:t>Araliaceae</w:t>
            </w:r>
          </w:p>
        </w:tc>
        <w:tc>
          <w:tcPr>
            <w:tcW w:w="4023" w:type="dxa"/>
            <w:hideMark/>
          </w:tcPr>
          <w:p w14:paraId="73CDF249" w14:textId="77777777" w:rsidR="00651149" w:rsidRPr="00135CB3" w:rsidRDefault="00651149">
            <w:pPr>
              <w:rPr>
                <w:rFonts w:cs="Arial"/>
                <w:i/>
                <w:iCs/>
                <w:sz w:val="20"/>
                <w:szCs w:val="20"/>
              </w:rPr>
            </w:pPr>
            <w:r w:rsidRPr="00135CB3">
              <w:rPr>
                <w:rFonts w:cs="Arial"/>
                <w:i/>
                <w:iCs/>
                <w:sz w:val="20"/>
                <w:szCs w:val="20"/>
              </w:rPr>
              <w:t>Trachymene ornata</w:t>
            </w:r>
          </w:p>
        </w:tc>
        <w:tc>
          <w:tcPr>
            <w:tcW w:w="2843" w:type="dxa"/>
            <w:noWrap/>
            <w:hideMark/>
          </w:tcPr>
          <w:p w14:paraId="3ED4CD89" w14:textId="77777777" w:rsidR="00651149" w:rsidRPr="00135CB3" w:rsidRDefault="00651149">
            <w:pPr>
              <w:rPr>
                <w:rFonts w:cs="Arial"/>
                <w:sz w:val="20"/>
                <w:szCs w:val="20"/>
              </w:rPr>
            </w:pPr>
            <w:r w:rsidRPr="00135CB3">
              <w:rPr>
                <w:rFonts w:cs="Arial"/>
                <w:sz w:val="20"/>
                <w:szCs w:val="20"/>
              </w:rPr>
              <w:t>Spongefruit</w:t>
            </w:r>
          </w:p>
        </w:tc>
        <w:tc>
          <w:tcPr>
            <w:tcW w:w="1039" w:type="dxa"/>
            <w:noWrap/>
            <w:hideMark/>
          </w:tcPr>
          <w:p w14:paraId="04DDD3B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D0FF03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7804F6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0738DFF" w14:textId="77777777" w:rsidR="00651149" w:rsidRPr="00135CB3" w:rsidRDefault="00651149">
            <w:pPr>
              <w:rPr>
                <w:rFonts w:cs="Arial"/>
                <w:sz w:val="20"/>
                <w:szCs w:val="20"/>
              </w:rPr>
            </w:pPr>
            <w:r w:rsidRPr="00135CB3">
              <w:rPr>
                <w:rFonts w:cs="Arial"/>
                <w:sz w:val="20"/>
                <w:szCs w:val="20"/>
              </w:rPr>
              <w:t>No</w:t>
            </w:r>
          </w:p>
        </w:tc>
      </w:tr>
      <w:tr w:rsidR="00561342" w:rsidRPr="00651149" w14:paraId="6FBB7C7B" w14:textId="77777777" w:rsidTr="00561342">
        <w:trPr>
          <w:trHeight w:val="290"/>
        </w:trPr>
        <w:tc>
          <w:tcPr>
            <w:tcW w:w="1926" w:type="dxa"/>
            <w:noWrap/>
            <w:hideMark/>
          </w:tcPr>
          <w:p w14:paraId="7891DC08" w14:textId="77777777" w:rsidR="00651149" w:rsidRPr="00135CB3" w:rsidRDefault="00651149">
            <w:pPr>
              <w:rPr>
                <w:rFonts w:cs="Arial"/>
                <w:sz w:val="20"/>
                <w:szCs w:val="20"/>
              </w:rPr>
            </w:pPr>
            <w:r w:rsidRPr="00135CB3">
              <w:rPr>
                <w:rFonts w:cs="Arial"/>
                <w:sz w:val="20"/>
                <w:szCs w:val="20"/>
              </w:rPr>
              <w:t>Araliaceae</w:t>
            </w:r>
          </w:p>
        </w:tc>
        <w:tc>
          <w:tcPr>
            <w:tcW w:w="4023" w:type="dxa"/>
            <w:hideMark/>
          </w:tcPr>
          <w:p w14:paraId="0EB31346" w14:textId="77777777" w:rsidR="00651149" w:rsidRPr="00135CB3" w:rsidRDefault="00651149">
            <w:pPr>
              <w:rPr>
                <w:rFonts w:cs="Arial"/>
                <w:i/>
                <w:iCs/>
                <w:sz w:val="20"/>
                <w:szCs w:val="20"/>
              </w:rPr>
            </w:pPr>
            <w:r w:rsidRPr="00135CB3">
              <w:rPr>
                <w:rFonts w:cs="Arial"/>
                <w:i/>
                <w:iCs/>
                <w:sz w:val="20"/>
                <w:szCs w:val="20"/>
              </w:rPr>
              <w:t>Trachymene pilosa</w:t>
            </w:r>
          </w:p>
        </w:tc>
        <w:tc>
          <w:tcPr>
            <w:tcW w:w="2843" w:type="dxa"/>
            <w:noWrap/>
            <w:hideMark/>
          </w:tcPr>
          <w:p w14:paraId="06F71B5B" w14:textId="77777777" w:rsidR="00651149" w:rsidRPr="00135CB3" w:rsidRDefault="00651149">
            <w:pPr>
              <w:rPr>
                <w:rFonts w:cs="Arial"/>
                <w:sz w:val="20"/>
                <w:szCs w:val="20"/>
              </w:rPr>
            </w:pPr>
            <w:r w:rsidRPr="00135CB3">
              <w:rPr>
                <w:rFonts w:cs="Arial"/>
                <w:sz w:val="20"/>
                <w:szCs w:val="20"/>
              </w:rPr>
              <w:t>Native Parsnip</w:t>
            </w:r>
          </w:p>
        </w:tc>
        <w:tc>
          <w:tcPr>
            <w:tcW w:w="1039" w:type="dxa"/>
            <w:noWrap/>
            <w:hideMark/>
          </w:tcPr>
          <w:p w14:paraId="50E12B0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93BA10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F9C5C7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C93DE15" w14:textId="77777777" w:rsidR="00651149" w:rsidRPr="00135CB3" w:rsidRDefault="00651149">
            <w:pPr>
              <w:rPr>
                <w:rFonts w:cs="Arial"/>
                <w:sz w:val="20"/>
                <w:szCs w:val="20"/>
              </w:rPr>
            </w:pPr>
            <w:r w:rsidRPr="00135CB3">
              <w:rPr>
                <w:rFonts w:cs="Arial"/>
                <w:sz w:val="20"/>
                <w:szCs w:val="20"/>
              </w:rPr>
              <w:t>No</w:t>
            </w:r>
          </w:p>
        </w:tc>
      </w:tr>
      <w:tr w:rsidR="00561342" w:rsidRPr="00651149" w14:paraId="01F8D1A4" w14:textId="77777777" w:rsidTr="00561342">
        <w:trPr>
          <w:trHeight w:val="290"/>
        </w:trPr>
        <w:tc>
          <w:tcPr>
            <w:tcW w:w="1926" w:type="dxa"/>
            <w:noWrap/>
            <w:hideMark/>
          </w:tcPr>
          <w:p w14:paraId="06A36503" w14:textId="77777777" w:rsidR="00651149" w:rsidRPr="00135CB3" w:rsidRDefault="00651149">
            <w:pPr>
              <w:rPr>
                <w:rFonts w:cs="Arial"/>
                <w:sz w:val="20"/>
                <w:szCs w:val="20"/>
              </w:rPr>
            </w:pPr>
            <w:r w:rsidRPr="00135CB3">
              <w:rPr>
                <w:rFonts w:cs="Arial"/>
                <w:sz w:val="20"/>
                <w:szCs w:val="20"/>
              </w:rPr>
              <w:t>Asparagaceae</w:t>
            </w:r>
          </w:p>
        </w:tc>
        <w:tc>
          <w:tcPr>
            <w:tcW w:w="4023" w:type="dxa"/>
            <w:hideMark/>
          </w:tcPr>
          <w:p w14:paraId="4566CDFA" w14:textId="77777777" w:rsidR="00651149" w:rsidRPr="00135CB3" w:rsidRDefault="00651149">
            <w:pPr>
              <w:rPr>
                <w:rFonts w:cs="Arial"/>
                <w:i/>
                <w:iCs/>
                <w:sz w:val="20"/>
                <w:szCs w:val="20"/>
              </w:rPr>
            </w:pPr>
            <w:r w:rsidRPr="00135CB3">
              <w:rPr>
                <w:rFonts w:cs="Arial"/>
                <w:i/>
                <w:iCs/>
                <w:sz w:val="20"/>
                <w:szCs w:val="20"/>
              </w:rPr>
              <w:t xml:space="preserve">Acanthocarpus </w:t>
            </w:r>
            <w:r w:rsidRPr="00135CB3">
              <w:rPr>
                <w:rFonts w:cs="Arial"/>
                <w:sz w:val="20"/>
                <w:szCs w:val="20"/>
              </w:rPr>
              <w:t xml:space="preserve">sp. Cooloomia (S.D. Hopper 3301) </w:t>
            </w:r>
          </w:p>
        </w:tc>
        <w:tc>
          <w:tcPr>
            <w:tcW w:w="2843" w:type="dxa"/>
            <w:noWrap/>
            <w:hideMark/>
          </w:tcPr>
          <w:p w14:paraId="13F8B7E8"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7B3E8B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BF39F7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C39F3D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64C8E38" w14:textId="77777777" w:rsidR="00651149" w:rsidRPr="00135CB3" w:rsidRDefault="00651149">
            <w:pPr>
              <w:rPr>
                <w:rFonts w:cs="Arial"/>
                <w:sz w:val="20"/>
                <w:szCs w:val="20"/>
              </w:rPr>
            </w:pPr>
            <w:r w:rsidRPr="00135CB3">
              <w:rPr>
                <w:rFonts w:cs="Arial"/>
                <w:sz w:val="20"/>
                <w:szCs w:val="20"/>
              </w:rPr>
              <w:t>No</w:t>
            </w:r>
          </w:p>
        </w:tc>
      </w:tr>
      <w:tr w:rsidR="00561342" w:rsidRPr="00651149" w14:paraId="2BEBD152" w14:textId="77777777" w:rsidTr="00561342">
        <w:trPr>
          <w:trHeight w:val="290"/>
        </w:trPr>
        <w:tc>
          <w:tcPr>
            <w:tcW w:w="1926" w:type="dxa"/>
            <w:noWrap/>
            <w:hideMark/>
          </w:tcPr>
          <w:p w14:paraId="418F2525" w14:textId="77777777" w:rsidR="00651149" w:rsidRPr="00135CB3" w:rsidRDefault="00651149">
            <w:pPr>
              <w:rPr>
                <w:rFonts w:cs="Arial"/>
                <w:sz w:val="20"/>
                <w:szCs w:val="20"/>
              </w:rPr>
            </w:pPr>
            <w:r w:rsidRPr="00135CB3">
              <w:rPr>
                <w:rFonts w:cs="Arial"/>
                <w:sz w:val="20"/>
                <w:szCs w:val="20"/>
              </w:rPr>
              <w:lastRenderedPageBreak/>
              <w:t>Asparagaceae</w:t>
            </w:r>
          </w:p>
        </w:tc>
        <w:tc>
          <w:tcPr>
            <w:tcW w:w="4023" w:type="dxa"/>
            <w:hideMark/>
          </w:tcPr>
          <w:p w14:paraId="2B90C87F" w14:textId="77777777" w:rsidR="00651149" w:rsidRPr="00135CB3" w:rsidRDefault="00651149">
            <w:pPr>
              <w:rPr>
                <w:rFonts w:cs="Arial"/>
                <w:i/>
                <w:iCs/>
                <w:sz w:val="20"/>
                <w:szCs w:val="20"/>
              </w:rPr>
            </w:pPr>
            <w:r w:rsidRPr="00135CB3">
              <w:rPr>
                <w:rFonts w:cs="Arial"/>
                <w:i/>
                <w:iCs/>
                <w:sz w:val="20"/>
                <w:szCs w:val="20"/>
              </w:rPr>
              <w:t>Lomandra hastilis</w:t>
            </w:r>
          </w:p>
        </w:tc>
        <w:tc>
          <w:tcPr>
            <w:tcW w:w="2843" w:type="dxa"/>
            <w:noWrap/>
            <w:hideMark/>
          </w:tcPr>
          <w:p w14:paraId="6C6888A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14E4FD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459022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5B399D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62170A8" w14:textId="77777777" w:rsidR="00651149" w:rsidRPr="00135CB3" w:rsidRDefault="00651149">
            <w:pPr>
              <w:rPr>
                <w:rFonts w:cs="Arial"/>
                <w:sz w:val="20"/>
                <w:szCs w:val="20"/>
              </w:rPr>
            </w:pPr>
            <w:r w:rsidRPr="00135CB3">
              <w:rPr>
                <w:rFonts w:cs="Arial"/>
                <w:sz w:val="20"/>
                <w:szCs w:val="20"/>
              </w:rPr>
              <w:t>No</w:t>
            </w:r>
          </w:p>
        </w:tc>
      </w:tr>
      <w:tr w:rsidR="00561342" w:rsidRPr="00651149" w14:paraId="1C34CD4E" w14:textId="77777777" w:rsidTr="00561342">
        <w:trPr>
          <w:trHeight w:val="290"/>
        </w:trPr>
        <w:tc>
          <w:tcPr>
            <w:tcW w:w="1926" w:type="dxa"/>
            <w:noWrap/>
            <w:hideMark/>
          </w:tcPr>
          <w:p w14:paraId="10CA0D09" w14:textId="77777777" w:rsidR="00651149" w:rsidRPr="00135CB3" w:rsidRDefault="00651149">
            <w:pPr>
              <w:rPr>
                <w:rFonts w:cs="Arial"/>
                <w:sz w:val="20"/>
                <w:szCs w:val="20"/>
              </w:rPr>
            </w:pPr>
            <w:r w:rsidRPr="00135CB3">
              <w:rPr>
                <w:rFonts w:cs="Arial"/>
                <w:sz w:val="20"/>
                <w:szCs w:val="20"/>
              </w:rPr>
              <w:t>Asparagaceae</w:t>
            </w:r>
          </w:p>
        </w:tc>
        <w:tc>
          <w:tcPr>
            <w:tcW w:w="4023" w:type="dxa"/>
            <w:hideMark/>
          </w:tcPr>
          <w:p w14:paraId="3262C85E" w14:textId="77777777" w:rsidR="00651149" w:rsidRPr="00135CB3" w:rsidRDefault="00651149">
            <w:pPr>
              <w:rPr>
                <w:rFonts w:cs="Arial"/>
                <w:i/>
                <w:iCs/>
                <w:sz w:val="20"/>
                <w:szCs w:val="20"/>
              </w:rPr>
            </w:pPr>
            <w:r w:rsidRPr="00135CB3">
              <w:rPr>
                <w:rFonts w:cs="Arial"/>
                <w:i/>
                <w:iCs/>
                <w:sz w:val="20"/>
                <w:szCs w:val="20"/>
              </w:rPr>
              <w:t>Thysanotus arenarius</w:t>
            </w:r>
          </w:p>
        </w:tc>
        <w:tc>
          <w:tcPr>
            <w:tcW w:w="2843" w:type="dxa"/>
            <w:noWrap/>
            <w:hideMark/>
          </w:tcPr>
          <w:p w14:paraId="12AD9D89" w14:textId="77777777" w:rsidR="00651149" w:rsidRPr="00135CB3" w:rsidRDefault="00651149">
            <w:pPr>
              <w:rPr>
                <w:rFonts w:cs="Arial"/>
                <w:sz w:val="20"/>
                <w:szCs w:val="20"/>
              </w:rPr>
            </w:pPr>
            <w:r w:rsidRPr="00135CB3">
              <w:rPr>
                <w:rFonts w:cs="Arial"/>
                <w:sz w:val="20"/>
                <w:szCs w:val="20"/>
              </w:rPr>
              <w:t>Sand-dune Fringed Lily</w:t>
            </w:r>
          </w:p>
        </w:tc>
        <w:tc>
          <w:tcPr>
            <w:tcW w:w="1039" w:type="dxa"/>
            <w:noWrap/>
            <w:hideMark/>
          </w:tcPr>
          <w:p w14:paraId="29814D0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074476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7E50A8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8D2708E" w14:textId="77777777" w:rsidR="00651149" w:rsidRPr="00135CB3" w:rsidRDefault="00651149">
            <w:pPr>
              <w:rPr>
                <w:rFonts w:cs="Arial"/>
                <w:sz w:val="20"/>
                <w:szCs w:val="20"/>
              </w:rPr>
            </w:pPr>
            <w:r w:rsidRPr="00135CB3">
              <w:rPr>
                <w:rFonts w:cs="Arial"/>
                <w:sz w:val="20"/>
                <w:szCs w:val="20"/>
              </w:rPr>
              <w:t>No</w:t>
            </w:r>
          </w:p>
        </w:tc>
      </w:tr>
      <w:tr w:rsidR="00561342" w:rsidRPr="00651149" w14:paraId="01E61319" w14:textId="77777777" w:rsidTr="00561342">
        <w:trPr>
          <w:trHeight w:val="290"/>
        </w:trPr>
        <w:tc>
          <w:tcPr>
            <w:tcW w:w="1926" w:type="dxa"/>
            <w:noWrap/>
            <w:hideMark/>
          </w:tcPr>
          <w:p w14:paraId="30B4FB62" w14:textId="77777777" w:rsidR="00651149" w:rsidRPr="00135CB3" w:rsidRDefault="00651149">
            <w:pPr>
              <w:rPr>
                <w:rFonts w:cs="Arial"/>
                <w:sz w:val="20"/>
                <w:szCs w:val="20"/>
              </w:rPr>
            </w:pPr>
            <w:r w:rsidRPr="00135CB3">
              <w:rPr>
                <w:rFonts w:cs="Arial"/>
                <w:sz w:val="20"/>
                <w:szCs w:val="20"/>
              </w:rPr>
              <w:t>Asparagaceae</w:t>
            </w:r>
          </w:p>
        </w:tc>
        <w:tc>
          <w:tcPr>
            <w:tcW w:w="4023" w:type="dxa"/>
            <w:hideMark/>
          </w:tcPr>
          <w:p w14:paraId="2A1CB479" w14:textId="77777777" w:rsidR="00651149" w:rsidRPr="00135CB3" w:rsidRDefault="00651149">
            <w:pPr>
              <w:rPr>
                <w:rFonts w:cs="Arial"/>
                <w:i/>
                <w:iCs/>
                <w:sz w:val="20"/>
                <w:szCs w:val="20"/>
              </w:rPr>
            </w:pPr>
            <w:r w:rsidRPr="00135CB3">
              <w:rPr>
                <w:rFonts w:cs="Arial"/>
                <w:i/>
                <w:iCs/>
                <w:sz w:val="20"/>
                <w:szCs w:val="20"/>
              </w:rPr>
              <w:t>Thysanotus kalbarriensis</w:t>
            </w:r>
          </w:p>
        </w:tc>
        <w:tc>
          <w:tcPr>
            <w:tcW w:w="2843" w:type="dxa"/>
            <w:noWrap/>
            <w:hideMark/>
          </w:tcPr>
          <w:p w14:paraId="2A443F94" w14:textId="77777777" w:rsidR="00651149" w:rsidRPr="00135CB3" w:rsidRDefault="00651149">
            <w:pPr>
              <w:rPr>
                <w:rFonts w:cs="Arial"/>
                <w:sz w:val="20"/>
                <w:szCs w:val="20"/>
              </w:rPr>
            </w:pPr>
            <w:r w:rsidRPr="00135CB3">
              <w:rPr>
                <w:rFonts w:cs="Arial"/>
                <w:sz w:val="20"/>
                <w:szCs w:val="20"/>
              </w:rPr>
              <w:t>Kalbarri Fringe Lily</w:t>
            </w:r>
          </w:p>
        </w:tc>
        <w:tc>
          <w:tcPr>
            <w:tcW w:w="1039" w:type="dxa"/>
            <w:noWrap/>
            <w:hideMark/>
          </w:tcPr>
          <w:p w14:paraId="1747DE6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B2B831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F4FC366" w14:textId="77777777" w:rsidR="00651149" w:rsidRPr="00135CB3" w:rsidRDefault="00651149">
            <w:pPr>
              <w:rPr>
                <w:rFonts w:cs="Arial"/>
                <w:b/>
                <w:bCs/>
                <w:sz w:val="20"/>
                <w:szCs w:val="20"/>
              </w:rPr>
            </w:pPr>
            <w:r w:rsidRPr="00135CB3">
              <w:rPr>
                <w:rFonts w:cs="Arial"/>
                <w:b/>
                <w:bCs/>
                <w:sz w:val="20"/>
                <w:szCs w:val="20"/>
              </w:rPr>
              <w:t>Yes - P2 (WA)</w:t>
            </w:r>
          </w:p>
        </w:tc>
        <w:tc>
          <w:tcPr>
            <w:tcW w:w="1333" w:type="dxa"/>
            <w:noWrap/>
            <w:hideMark/>
          </w:tcPr>
          <w:p w14:paraId="0207D795" w14:textId="77777777" w:rsidR="00651149" w:rsidRPr="00135CB3" w:rsidRDefault="00651149">
            <w:pPr>
              <w:rPr>
                <w:rFonts w:cs="Arial"/>
                <w:sz w:val="20"/>
                <w:szCs w:val="20"/>
              </w:rPr>
            </w:pPr>
            <w:r w:rsidRPr="00135CB3">
              <w:rPr>
                <w:rFonts w:cs="Arial"/>
                <w:sz w:val="20"/>
                <w:szCs w:val="20"/>
              </w:rPr>
              <w:t>No</w:t>
            </w:r>
          </w:p>
        </w:tc>
      </w:tr>
      <w:tr w:rsidR="00561342" w:rsidRPr="00651149" w14:paraId="23C2B987" w14:textId="77777777" w:rsidTr="00561342">
        <w:trPr>
          <w:trHeight w:val="290"/>
        </w:trPr>
        <w:tc>
          <w:tcPr>
            <w:tcW w:w="1926" w:type="dxa"/>
            <w:noWrap/>
            <w:hideMark/>
          </w:tcPr>
          <w:p w14:paraId="727760C0" w14:textId="77777777" w:rsidR="00651149" w:rsidRPr="00135CB3" w:rsidRDefault="00651149">
            <w:pPr>
              <w:rPr>
                <w:rFonts w:cs="Arial"/>
                <w:sz w:val="20"/>
                <w:szCs w:val="20"/>
              </w:rPr>
            </w:pPr>
            <w:r w:rsidRPr="00135CB3">
              <w:rPr>
                <w:rFonts w:cs="Arial"/>
                <w:sz w:val="20"/>
                <w:szCs w:val="20"/>
              </w:rPr>
              <w:t>Asparagaceae</w:t>
            </w:r>
          </w:p>
        </w:tc>
        <w:tc>
          <w:tcPr>
            <w:tcW w:w="4023" w:type="dxa"/>
            <w:hideMark/>
          </w:tcPr>
          <w:p w14:paraId="68C79F34" w14:textId="77777777" w:rsidR="00651149" w:rsidRPr="00135CB3" w:rsidRDefault="00651149">
            <w:pPr>
              <w:rPr>
                <w:rFonts w:cs="Arial"/>
                <w:i/>
                <w:iCs/>
                <w:sz w:val="20"/>
                <w:szCs w:val="20"/>
              </w:rPr>
            </w:pPr>
            <w:r w:rsidRPr="00135CB3">
              <w:rPr>
                <w:rFonts w:cs="Arial"/>
                <w:i/>
                <w:iCs/>
                <w:sz w:val="20"/>
                <w:szCs w:val="20"/>
              </w:rPr>
              <w:t xml:space="preserve">Thysanotus </w:t>
            </w:r>
            <w:r w:rsidRPr="00135CB3">
              <w:rPr>
                <w:rFonts w:cs="Arial"/>
                <w:sz w:val="20"/>
                <w:szCs w:val="20"/>
              </w:rPr>
              <w:t xml:space="preserve">sp. </w:t>
            </w:r>
          </w:p>
        </w:tc>
        <w:tc>
          <w:tcPr>
            <w:tcW w:w="2843" w:type="dxa"/>
            <w:noWrap/>
            <w:hideMark/>
          </w:tcPr>
          <w:p w14:paraId="4D33710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983B292" w14:textId="77777777" w:rsidR="00651149" w:rsidRPr="00135CB3" w:rsidRDefault="00651149">
            <w:pPr>
              <w:rPr>
                <w:rFonts w:cs="Arial"/>
                <w:b/>
                <w:bCs/>
                <w:sz w:val="20"/>
                <w:szCs w:val="20"/>
              </w:rPr>
            </w:pPr>
            <w:r w:rsidRPr="00135CB3">
              <w:rPr>
                <w:rFonts w:cs="Arial"/>
                <w:b/>
                <w:bCs/>
                <w:sz w:val="20"/>
                <w:szCs w:val="20"/>
              </w:rPr>
              <w:t>Yes</w:t>
            </w:r>
          </w:p>
        </w:tc>
        <w:tc>
          <w:tcPr>
            <w:tcW w:w="1424" w:type="dxa"/>
            <w:noWrap/>
            <w:hideMark/>
          </w:tcPr>
          <w:p w14:paraId="5C66582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D50336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8D08D1E" w14:textId="77777777" w:rsidR="00651149" w:rsidRPr="00135CB3" w:rsidRDefault="00651149">
            <w:pPr>
              <w:rPr>
                <w:rFonts w:cs="Arial"/>
                <w:sz w:val="20"/>
                <w:szCs w:val="20"/>
              </w:rPr>
            </w:pPr>
            <w:r w:rsidRPr="00135CB3">
              <w:rPr>
                <w:rFonts w:cs="Arial"/>
                <w:sz w:val="20"/>
                <w:szCs w:val="20"/>
              </w:rPr>
              <w:t>No</w:t>
            </w:r>
          </w:p>
        </w:tc>
      </w:tr>
      <w:tr w:rsidR="00561342" w:rsidRPr="00651149" w14:paraId="256711C9" w14:textId="77777777" w:rsidTr="00561342">
        <w:trPr>
          <w:trHeight w:val="290"/>
        </w:trPr>
        <w:tc>
          <w:tcPr>
            <w:tcW w:w="1926" w:type="dxa"/>
            <w:noWrap/>
            <w:hideMark/>
          </w:tcPr>
          <w:p w14:paraId="00542CAA" w14:textId="77777777" w:rsidR="00651149" w:rsidRPr="00135CB3" w:rsidRDefault="00651149">
            <w:pPr>
              <w:rPr>
                <w:rFonts w:cs="Arial"/>
                <w:sz w:val="20"/>
                <w:szCs w:val="20"/>
              </w:rPr>
            </w:pPr>
            <w:r w:rsidRPr="00135CB3">
              <w:rPr>
                <w:rFonts w:cs="Arial"/>
                <w:sz w:val="20"/>
                <w:szCs w:val="20"/>
              </w:rPr>
              <w:t>Asparagaceae</w:t>
            </w:r>
          </w:p>
        </w:tc>
        <w:tc>
          <w:tcPr>
            <w:tcW w:w="4023" w:type="dxa"/>
            <w:hideMark/>
          </w:tcPr>
          <w:p w14:paraId="38422736" w14:textId="77777777" w:rsidR="00651149" w:rsidRPr="00135CB3" w:rsidRDefault="00651149">
            <w:pPr>
              <w:rPr>
                <w:rFonts w:cs="Arial"/>
                <w:i/>
                <w:iCs/>
                <w:sz w:val="20"/>
                <w:szCs w:val="20"/>
              </w:rPr>
            </w:pPr>
            <w:r w:rsidRPr="00135CB3">
              <w:rPr>
                <w:rFonts w:cs="Arial"/>
                <w:i/>
                <w:iCs/>
                <w:sz w:val="20"/>
                <w:szCs w:val="20"/>
              </w:rPr>
              <w:t>Thysanotus sparteus</w:t>
            </w:r>
          </w:p>
        </w:tc>
        <w:tc>
          <w:tcPr>
            <w:tcW w:w="2843" w:type="dxa"/>
            <w:noWrap/>
            <w:hideMark/>
          </w:tcPr>
          <w:p w14:paraId="5CE717F6" w14:textId="77777777" w:rsidR="00651149" w:rsidRPr="00135CB3" w:rsidRDefault="00651149">
            <w:pPr>
              <w:rPr>
                <w:rFonts w:cs="Arial"/>
                <w:sz w:val="20"/>
                <w:szCs w:val="20"/>
              </w:rPr>
            </w:pPr>
            <w:r w:rsidRPr="00135CB3">
              <w:rPr>
                <w:rFonts w:cs="Arial"/>
                <w:sz w:val="20"/>
                <w:szCs w:val="20"/>
              </w:rPr>
              <w:t>Leafless Fringed Lily</w:t>
            </w:r>
          </w:p>
        </w:tc>
        <w:tc>
          <w:tcPr>
            <w:tcW w:w="1039" w:type="dxa"/>
            <w:noWrap/>
            <w:hideMark/>
          </w:tcPr>
          <w:p w14:paraId="288F1C5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53E5B7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447D0B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21F4A03" w14:textId="77777777" w:rsidR="00651149" w:rsidRPr="00135CB3" w:rsidRDefault="00651149">
            <w:pPr>
              <w:rPr>
                <w:rFonts w:cs="Arial"/>
                <w:sz w:val="20"/>
                <w:szCs w:val="20"/>
              </w:rPr>
            </w:pPr>
            <w:r w:rsidRPr="00135CB3">
              <w:rPr>
                <w:rFonts w:cs="Arial"/>
                <w:sz w:val="20"/>
                <w:szCs w:val="20"/>
              </w:rPr>
              <w:t>No</w:t>
            </w:r>
          </w:p>
        </w:tc>
      </w:tr>
      <w:tr w:rsidR="00561342" w:rsidRPr="00651149" w14:paraId="0FD30964" w14:textId="77777777" w:rsidTr="00561342">
        <w:trPr>
          <w:trHeight w:val="290"/>
        </w:trPr>
        <w:tc>
          <w:tcPr>
            <w:tcW w:w="1926" w:type="dxa"/>
            <w:noWrap/>
            <w:hideMark/>
          </w:tcPr>
          <w:p w14:paraId="7E220470"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7A113445" w14:textId="77777777" w:rsidR="00651149" w:rsidRPr="00135CB3" w:rsidRDefault="00651149">
            <w:pPr>
              <w:rPr>
                <w:rFonts w:cs="Arial"/>
                <w:i/>
                <w:iCs/>
                <w:sz w:val="20"/>
                <w:szCs w:val="20"/>
              </w:rPr>
            </w:pPr>
            <w:r w:rsidRPr="00135CB3">
              <w:rPr>
                <w:rFonts w:cs="Arial"/>
                <w:i/>
                <w:iCs/>
                <w:sz w:val="20"/>
                <w:szCs w:val="20"/>
              </w:rPr>
              <w:t>Actinobile condensatum</w:t>
            </w:r>
          </w:p>
        </w:tc>
        <w:tc>
          <w:tcPr>
            <w:tcW w:w="2843" w:type="dxa"/>
            <w:noWrap/>
            <w:hideMark/>
          </w:tcPr>
          <w:p w14:paraId="010F376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FCC1E8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4BC649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A6C76C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E14D242" w14:textId="77777777" w:rsidR="00651149" w:rsidRPr="00135CB3" w:rsidRDefault="00651149">
            <w:pPr>
              <w:rPr>
                <w:rFonts w:cs="Arial"/>
                <w:sz w:val="20"/>
                <w:szCs w:val="20"/>
              </w:rPr>
            </w:pPr>
            <w:r w:rsidRPr="00135CB3">
              <w:rPr>
                <w:rFonts w:cs="Arial"/>
                <w:sz w:val="20"/>
                <w:szCs w:val="20"/>
              </w:rPr>
              <w:t>No</w:t>
            </w:r>
          </w:p>
        </w:tc>
      </w:tr>
      <w:tr w:rsidR="00561342" w:rsidRPr="00651149" w14:paraId="64E94A82" w14:textId="77777777" w:rsidTr="00561342">
        <w:trPr>
          <w:trHeight w:val="290"/>
        </w:trPr>
        <w:tc>
          <w:tcPr>
            <w:tcW w:w="1926" w:type="dxa"/>
            <w:noWrap/>
            <w:hideMark/>
          </w:tcPr>
          <w:p w14:paraId="2E1C0BE2"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0500ACAE" w14:textId="77777777" w:rsidR="00651149" w:rsidRPr="00135CB3" w:rsidRDefault="00651149">
            <w:pPr>
              <w:rPr>
                <w:rFonts w:cs="Arial"/>
                <w:i/>
                <w:iCs/>
                <w:sz w:val="20"/>
                <w:szCs w:val="20"/>
              </w:rPr>
            </w:pPr>
            <w:r w:rsidRPr="00135CB3">
              <w:rPr>
                <w:rFonts w:cs="Arial"/>
                <w:i/>
                <w:iCs/>
                <w:sz w:val="20"/>
                <w:szCs w:val="20"/>
              </w:rPr>
              <w:t>Angianthus tomentosus</w:t>
            </w:r>
          </w:p>
        </w:tc>
        <w:tc>
          <w:tcPr>
            <w:tcW w:w="2843" w:type="dxa"/>
            <w:noWrap/>
            <w:hideMark/>
          </w:tcPr>
          <w:p w14:paraId="05ED3EF2" w14:textId="77777777" w:rsidR="00651149" w:rsidRPr="00135CB3" w:rsidRDefault="00651149">
            <w:pPr>
              <w:rPr>
                <w:rFonts w:cs="Arial"/>
                <w:sz w:val="20"/>
                <w:szCs w:val="20"/>
              </w:rPr>
            </w:pPr>
            <w:r w:rsidRPr="00135CB3">
              <w:rPr>
                <w:rFonts w:cs="Arial"/>
                <w:sz w:val="20"/>
                <w:szCs w:val="20"/>
              </w:rPr>
              <w:t>Camel-grass</w:t>
            </w:r>
          </w:p>
        </w:tc>
        <w:tc>
          <w:tcPr>
            <w:tcW w:w="1039" w:type="dxa"/>
            <w:noWrap/>
            <w:hideMark/>
          </w:tcPr>
          <w:p w14:paraId="7994721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EE92A8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2115EF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F755FCE" w14:textId="77777777" w:rsidR="00651149" w:rsidRPr="00135CB3" w:rsidRDefault="00651149">
            <w:pPr>
              <w:rPr>
                <w:rFonts w:cs="Arial"/>
                <w:sz w:val="20"/>
                <w:szCs w:val="20"/>
              </w:rPr>
            </w:pPr>
            <w:r w:rsidRPr="00135CB3">
              <w:rPr>
                <w:rFonts w:cs="Arial"/>
                <w:sz w:val="20"/>
                <w:szCs w:val="20"/>
              </w:rPr>
              <w:t>No</w:t>
            </w:r>
          </w:p>
        </w:tc>
      </w:tr>
      <w:tr w:rsidR="00561342" w:rsidRPr="00651149" w14:paraId="22E082DE" w14:textId="77777777" w:rsidTr="00561342">
        <w:trPr>
          <w:trHeight w:val="290"/>
        </w:trPr>
        <w:tc>
          <w:tcPr>
            <w:tcW w:w="1926" w:type="dxa"/>
            <w:noWrap/>
            <w:hideMark/>
          </w:tcPr>
          <w:p w14:paraId="64DC53E9"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738C070E" w14:textId="77777777" w:rsidR="00651149" w:rsidRPr="00135CB3" w:rsidRDefault="00651149">
            <w:pPr>
              <w:rPr>
                <w:rFonts w:cs="Arial"/>
                <w:i/>
                <w:iCs/>
                <w:sz w:val="20"/>
                <w:szCs w:val="20"/>
              </w:rPr>
            </w:pPr>
            <w:r w:rsidRPr="00135CB3">
              <w:rPr>
                <w:rFonts w:cs="Arial"/>
                <w:i/>
                <w:iCs/>
                <w:sz w:val="20"/>
                <w:szCs w:val="20"/>
              </w:rPr>
              <w:t>Brachyscome billabongensis</w:t>
            </w:r>
          </w:p>
        </w:tc>
        <w:tc>
          <w:tcPr>
            <w:tcW w:w="2843" w:type="dxa"/>
            <w:noWrap/>
            <w:hideMark/>
          </w:tcPr>
          <w:p w14:paraId="5DF7962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E47352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CCEBF6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290DEA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ABA9485" w14:textId="77777777" w:rsidR="00651149" w:rsidRPr="00135CB3" w:rsidRDefault="00651149">
            <w:pPr>
              <w:rPr>
                <w:rFonts w:cs="Arial"/>
                <w:sz w:val="20"/>
                <w:szCs w:val="20"/>
              </w:rPr>
            </w:pPr>
            <w:r w:rsidRPr="00135CB3">
              <w:rPr>
                <w:rFonts w:cs="Arial"/>
                <w:sz w:val="20"/>
                <w:szCs w:val="20"/>
              </w:rPr>
              <w:t>No</w:t>
            </w:r>
          </w:p>
        </w:tc>
      </w:tr>
      <w:tr w:rsidR="00561342" w:rsidRPr="00651149" w14:paraId="186D5AA7" w14:textId="77777777" w:rsidTr="00561342">
        <w:trPr>
          <w:trHeight w:val="290"/>
        </w:trPr>
        <w:tc>
          <w:tcPr>
            <w:tcW w:w="1926" w:type="dxa"/>
            <w:noWrap/>
            <w:hideMark/>
          </w:tcPr>
          <w:p w14:paraId="1A093C3E"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6F58D5D6" w14:textId="77777777" w:rsidR="00651149" w:rsidRPr="00135CB3" w:rsidRDefault="00651149">
            <w:pPr>
              <w:rPr>
                <w:rFonts w:cs="Arial"/>
                <w:i/>
                <w:iCs/>
                <w:sz w:val="20"/>
                <w:szCs w:val="20"/>
              </w:rPr>
            </w:pPr>
            <w:r w:rsidRPr="00135CB3">
              <w:rPr>
                <w:rFonts w:cs="Arial"/>
                <w:i/>
                <w:iCs/>
                <w:sz w:val="20"/>
                <w:szCs w:val="20"/>
              </w:rPr>
              <w:t>Brachyscome iberidifolia</w:t>
            </w:r>
          </w:p>
        </w:tc>
        <w:tc>
          <w:tcPr>
            <w:tcW w:w="2843" w:type="dxa"/>
            <w:noWrap/>
            <w:hideMark/>
          </w:tcPr>
          <w:p w14:paraId="3E105F3D" w14:textId="77777777" w:rsidR="00651149" w:rsidRPr="00135CB3" w:rsidRDefault="00651149">
            <w:pPr>
              <w:rPr>
                <w:rFonts w:cs="Arial"/>
                <w:sz w:val="20"/>
                <w:szCs w:val="20"/>
              </w:rPr>
            </w:pPr>
            <w:r w:rsidRPr="00135CB3">
              <w:rPr>
                <w:rFonts w:cs="Arial"/>
                <w:sz w:val="20"/>
                <w:szCs w:val="20"/>
              </w:rPr>
              <w:t>Swan River Daisy</w:t>
            </w:r>
          </w:p>
        </w:tc>
        <w:tc>
          <w:tcPr>
            <w:tcW w:w="1039" w:type="dxa"/>
            <w:noWrap/>
            <w:hideMark/>
          </w:tcPr>
          <w:p w14:paraId="1522819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7D2ADA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85C250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2044239" w14:textId="77777777" w:rsidR="00651149" w:rsidRPr="00135CB3" w:rsidRDefault="00651149">
            <w:pPr>
              <w:rPr>
                <w:rFonts w:cs="Arial"/>
                <w:sz w:val="20"/>
                <w:szCs w:val="20"/>
              </w:rPr>
            </w:pPr>
            <w:r w:rsidRPr="00135CB3">
              <w:rPr>
                <w:rFonts w:cs="Arial"/>
                <w:sz w:val="20"/>
                <w:szCs w:val="20"/>
              </w:rPr>
              <w:t>No</w:t>
            </w:r>
          </w:p>
        </w:tc>
      </w:tr>
      <w:tr w:rsidR="00561342" w:rsidRPr="00651149" w14:paraId="4EF380C4" w14:textId="77777777" w:rsidTr="00561342">
        <w:trPr>
          <w:trHeight w:val="290"/>
        </w:trPr>
        <w:tc>
          <w:tcPr>
            <w:tcW w:w="1926" w:type="dxa"/>
            <w:noWrap/>
            <w:hideMark/>
          </w:tcPr>
          <w:p w14:paraId="363B7942"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22A7A27C" w14:textId="77777777" w:rsidR="00651149" w:rsidRPr="00135CB3" w:rsidRDefault="00651149">
            <w:pPr>
              <w:rPr>
                <w:rFonts w:cs="Arial"/>
                <w:i/>
                <w:iCs/>
                <w:sz w:val="20"/>
                <w:szCs w:val="20"/>
              </w:rPr>
            </w:pPr>
            <w:r w:rsidRPr="00135CB3">
              <w:rPr>
                <w:rFonts w:cs="Arial"/>
                <w:i/>
                <w:iCs/>
                <w:sz w:val="20"/>
                <w:szCs w:val="20"/>
              </w:rPr>
              <w:t>Calocephalus francisii</w:t>
            </w:r>
          </w:p>
        </w:tc>
        <w:tc>
          <w:tcPr>
            <w:tcW w:w="2843" w:type="dxa"/>
            <w:noWrap/>
            <w:hideMark/>
          </w:tcPr>
          <w:p w14:paraId="141129CB" w14:textId="77777777" w:rsidR="00651149" w:rsidRPr="00135CB3" w:rsidRDefault="00651149">
            <w:pPr>
              <w:rPr>
                <w:rFonts w:cs="Arial"/>
                <w:sz w:val="20"/>
                <w:szCs w:val="20"/>
              </w:rPr>
            </w:pPr>
            <w:r w:rsidRPr="00135CB3">
              <w:rPr>
                <w:rFonts w:cs="Arial"/>
                <w:sz w:val="20"/>
                <w:szCs w:val="20"/>
              </w:rPr>
              <w:t>Fine-leaf Beauty-heads</w:t>
            </w:r>
          </w:p>
        </w:tc>
        <w:tc>
          <w:tcPr>
            <w:tcW w:w="1039" w:type="dxa"/>
            <w:noWrap/>
            <w:hideMark/>
          </w:tcPr>
          <w:p w14:paraId="717D13C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66DB57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9D7FC0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DECC2A2" w14:textId="77777777" w:rsidR="00651149" w:rsidRPr="00135CB3" w:rsidRDefault="00651149">
            <w:pPr>
              <w:rPr>
                <w:rFonts w:cs="Arial"/>
                <w:sz w:val="20"/>
                <w:szCs w:val="20"/>
              </w:rPr>
            </w:pPr>
            <w:r w:rsidRPr="00135CB3">
              <w:rPr>
                <w:rFonts w:cs="Arial"/>
                <w:sz w:val="20"/>
                <w:szCs w:val="20"/>
              </w:rPr>
              <w:t>No</w:t>
            </w:r>
          </w:p>
        </w:tc>
      </w:tr>
      <w:tr w:rsidR="00561342" w:rsidRPr="00651149" w14:paraId="309D47CC" w14:textId="77777777" w:rsidTr="00561342">
        <w:trPr>
          <w:trHeight w:val="290"/>
        </w:trPr>
        <w:tc>
          <w:tcPr>
            <w:tcW w:w="1926" w:type="dxa"/>
            <w:noWrap/>
            <w:hideMark/>
          </w:tcPr>
          <w:p w14:paraId="6E9FB6B8"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003190AE" w14:textId="77777777" w:rsidR="00651149" w:rsidRPr="00135CB3" w:rsidRDefault="00651149">
            <w:pPr>
              <w:rPr>
                <w:rFonts w:cs="Arial"/>
                <w:i/>
                <w:iCs/>
                <w:sz w:val="20"/>
                <w:szCs w:val="20"/>
              </w:rPr>
            </w:pPr>
            <w:r w:rsidRPr="00135CB3">
              <w:rPr>
                <w:rFonts w:cs="Arial"/>
                <w:i/>
                <w:iCs/>
                <w:sz w:val="20"/>
                <w:szCs w:val="20"/>
              </w:rPr>
              <w:t>Centaurea melitensis</w:t>
            </w:r>
          </w:p>
        </w:tc>
        <w:tc>
          <w:tcPr>
            <w:tcW w:w="2843" w:type="dxa"/>
            <w:noWrap/>
            <w:hideMark/>
          </w:tcPr>
          <w:p w14:paraId="088822FB" w14:textId="77777777" w:rsidR="00651149" w:rsidRPr="00135CB3" w:rsidRDefault="00651149">
            <w:pPr>
              <w:rPr>
                <w:rFonts w:cs="Arial"/>
                <w:sz w:val="20"/>
                <w:szCs w:val="20"/>
              </w:rPr>
            </w:pPr>
            <w:r w:rsidRPr="00135CB3">
              <w:rPr>
                <w:rFonts w:cs="Arial"/>
                <w:sz w:val="20"/>
                <w:szCs w:val="20"/>
              </w:rPr>
              <w:t>Maltese Cockspur</w:t>
            </w:r>
          </w:p>
        </w:tc>
        <w:tc>
          <w:tcPr>
            <w:tcW w:w="1039" w:type="dxa"/>
            <w:noWrap/>
            <w:hideMark/>
          </w:tcPr>
          <w:p w14:paraId="69B29A6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3DA318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4AA197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C9F26B8"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7FE7C4F2" w14:textId="77777777" w:rsidTr="00561342">
        <w:trPr>
          <w:trHeight w:val="290"/>
        </w:trPr>
        <w:tc>
          <w:tcPr>
            <w:tcW w:w="1926" w:type="dxa"/>
            <w:noWrap/>
            <w:hideMark/>
          </w:tcPr>
          <w:p w14:paraId="1CD826C4"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2B53F5E3" w14:textId="77777777" w:rsidR="00651149" w:rsidRPr="00135CB3" w:rsidRDefault="00651149">
            <w:pPr>
              <w:rPr>
                <w:rFonts w:cs="Arial"/>
                <w:i/>
                <w:iCs/>
                <w:sz w:val="20"/>
                <w:szCs w:val="20"/>
              </w:rPr>
            </w:pPr>
            <w:r w:rsidRPr="00135CB3">
              <w:rPr>
                <w:rFonts w:cs="Arial"/>
                <w:i/>
                <w:iCs/>
                <w:sz w:val="20"/>
                <w:szCs w:val="20"/>
              </w:rPr>
              <w:t>Cephalipterum drummondii</w:t>
            </w:r>
          </w:p>
        </w:tc>
        <w:tc>
          <w:tcPr>
            <w:tcW w:w="2843" w:type="dxa"/>
            <w:noWrap/>
            <w:hideMark/>
          </w:tcPr>
          <w:p w14:paraId="4F0CC048" w14:textId="77777777" w:rsidR="00651149" w:rsidRPr="00135CB3" w:rsidRDefault="00651149">
            <w:pPr>
              <w:rPr>
                <w:rFonts w:cs="Arial"/>
                <w:sz w:val="20"/>
                <w:szCs w:val="20"/>
              </w:rPr>
            </w:pPr>
            <w:r w:rsidRPr="00135CB3">
              <w:rPr>
                <w:rFonts w:cs="Arial"/>
                <w:sz w:val="20"/>
                <w:szCs w:val="20"/>
              </w:rPr>
              <w:t>Pompom Head</w:t>
            </w:r>
          </w:p>
        </w:tc>
        <w:tc>
          <w:tcPr>
            <w:tcW w:w="1039" w:type="dxa"/>
            <w:noWrap/>
            <w:hideMark/>
          </w:tcPr>
          <w:p w14:paraId="37397A8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31F386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FC2D42D"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052B49E" w14:textId="77777777" w:rsidR="00651149" w:rsidRPr="00135CB3" w:rsidRDefault="00651149">
            <w:pPr>
              <w:rPr>
                <w:rFonts w:cs="Arial"/>
                <w:sz w:val="20"/>
                <w:szCs w:val="20"/>
              </w:rPr>
            </w:pPr>
            <w:r w:rsidRPr="00135CB3">
              <w:rPr>
                <w:rFonts w:cs="Arial"/>
                <w:sz w:val="20"/>
                <w:szCs w:val="20"/>
              </w:rPr>
              <w:t>No</w:t>
            </w:r>
          </w:p>
        </w:tc>
      </w:tr>
      <w:tr w:rsidR="00561342" w:rsidRPr="00651149" w14:paraId="2DA5141D" w14:textId="77777777" w:rsidTr="00561342">
        <w:trPr>
          <w:trHeight w:val="290"/>
        </w:trPr>
        <w:tc>
          <w:tcPr>
            <w:tcW w:w="1926" w:type="dxa"/>
            <w:noWrap/>
            <w:hideMark/>
          </w:tcPr>
          <w:p w14:paraId="797B76EA"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108DF91B" w14:textId="77777777" w:rsidR="00651149" w:rsidRPr="00135CB3" w:rsidRDefault="00651149">
            <w:pPr>
              <w:rPr>
                <w:rFonts w:cs="Arial"/>
                <w:i/>
                <w:iCs/>
                <w:sz w:val="20"/>
                <w:szCs w:val="20"/>
              </w:rPr>
            </w:pPr>
            <w:r w:rsidRPr="00135CB3">
              <w:rPr>
                <w:rFonts w:cs="Arial"/>
                <w:i/>
                <w:iCs/>
                <w:sz w:val="20"/>
                <w:szCs w:val="20"/>
              </w:rPr>
              <w:t>Gnephosis tenuissima</w:t>
            </w:r>
          </w:p>
        </w:tc>
        <w:tc>
          <w:tcPr>
            <w:tcW w:w="2843" w:type="dxa"/>
            <w:noWrap/>
            <w:hideMark/>
          </w:tcPr>
          <w:p w14:paraId="319A2B4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27BB5B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EF6DC4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F6EB0B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47D8006" w14:textId="77777777" w:rsidR="00651149" w:rsidRPr="00135CB3" w:rsidRDefault="00651149">
            <w:pPr>
              <w:rPr>
                <w:rFonts w:cs="Arial"/>
                <w:sz w:val="20"/>
                <w:szCs w:val="20"/>
              </w:rPr>
            </w:pPr>
            <w:r w:rsidRPr="00135CB3">
              <w:rPr>
                <w:rFonts w:cs="Arial"/>
                <w:sz w:val="20"/>
                <w:szCs w:val="20"/>
              </w:rPr>
              <w:t>No</w:t>
            </w:r>
          </w:p>
        </w:tc>
      </w:tr>
      <w:tr w:rsidR="00561342" w:rsidRPr="00651149" w14:paraId="29133A0B" w14:textId="77777777" w:rsidTr="00561342">
        <w:trPr>
          <w:trHeight w:val="290"/>
        </w:trPr>
        <w:tc>
          <w:tcPr>
            <w:tcW w:w="1926" w:type="dxa"/>
            <w:noWrap/>
            <w:hideMark/>
          </w:tcPr>
          <w:p w14:paraId="31015D46"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1C641DE0" w14:textId="77777777" w:rsidR="00651149" w:rsidRPr="00135CB3" w:rsidRDefault="00651149">
            <w:pPr>
              <w:rPr>
                <w:rFonts w:cs="Arial"/>
                <w:i/>
                <w:iCs/>
                <w:sz w:val="20"/>
                <w:szCs w:val="20"/>
              </w:rPr>
            </w:pPr>
            <w:r w:rsidRPr="00135CB3">
              <w:rPr>
                <w:rFonts w:cs="Arial"/>
                <w:i/>
                <w:iCs/>
                <w:sz w:val="20"/>
                <w:szCs w:val="20"/>
              </w:rPr>
              <w:t>Hyalosperma cotula</w:t>
            </w:r>
          </w:p>
        </w:tc>
        <w:tc>
          <w:tcPr>
            <w:tcW w:w="2843" w:type="dxa"/>
            <w:noWrap/>
            <w:hideMark/>
          </w:tcPr>
          <w:p w14:paraId="47DACCE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FF2978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8ACBE7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6137E3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4DE23E1" w14:textId="77777777" w:rsidR="00651149" w:rsidRPr="00135CB3" w:rsidRDefault="00651149">
            <w:pPr>
              <w:rPr>
                <w:rFonts w:cs="Arial"/>
                <w:sz w:val="20"/>
                <w:szCs w:val="20"/>
              </w:rPr>
            </w:pPr>
            <w:r w:rsidRPr="00135CB3">
              <w:rPr>
                <w:rFonts w:cs="Arial"/>
                <w:sz w:val="20"/>
                <w:szCs w:val="20"/>
              </w:rPr>
              <w:t>No</w:t>
            </w:r>
          </w:p>
        </w:tc>
      </w:tr>
      <w:tr w:rsidR="00561342" w:rsidRPr="00651149" w14:paraId="3CC274ED" w14:textId="77777777" w:rsidTr="00561342">
        <w:trPr>
          <w:trHeight w:val="290"/>
        </w:trPr>
        <w:tc>
          <w:tcPr>
            <w:tcW w:w="1926" w:type="dxa"/>
            <w:noWrap/>
            <w:hideMark/>
          </w:tcPr>
          <w:p w14:paraId="61A68086"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4B9D8E4A" w14:textId="77777777" w:rsidR="00651149" w:rsidRPr="00135CB3" w:rsidRDefault="00651149">
            <w:pPr>
              <w:rPr>
                <w:rFonts w:cs="Arial"/>
                <w:i/>
                <w:iCs/>
                <w:sz w:val="20"/>
                <w:szCs w:val="20"/>
              </w:rPr>
            </w:pPr>
            <w:r w:rsidRPr="00135CB3">
              <w:rPr>
                <w:rFonts w:cs="Arial"/>
                <w:i/>
                <w:iCs/>
                <w:sz w:val="20"/>
                <w:szCs w:val="20"/>
              </w:rPr>
              <w:t xml:space="preserve">Podolepis aristata </w:t>
            </w:r>
            <w:r w:rsidRPr="00135CB3">
              <w:rPr>
                <w:rFonts w:cs="Arial"/>
                <w:sz w:val="20"/>
                <w:szCs w:val="20"/>
              </w:rPr>
              <w:t>subsp.</w:t>
            </w:r>
            <w:r w:rsidRPr="00135CB3">
              <w:rPr>
                <w:rFonts w:cs="Arial"/>
                <w:i/>
                <w:iCs/>
                <w:sz w:val="20"/>
                <w:szCs w:val="20"/>
              </w:rPr>
              <w:t xml:space="preserve"> aristata</w:t>
            </w:r>
          </w:p>
        </w:tc>
        <w:tc>
          <w:tcPr>
            <w:tcW w:w="2843" w:type="dxa"/>
            <w:noWrap/>
            <w:hideMark/>
          </w:tcPr>
          <w:p w14:paraId="76687F27"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1E2E5F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89C224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8DAA09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6502C5B" w14:textId="77777777" w:rsidR="00651149" w:rsidRPr="00135CB3" w:rsidRDefault="00651149">
            <w:pPr>
              <w:rPr>
                <w:rFonts w:cs="Arial"/>
                <w:sz w:val="20"/>
                <w:szCs w:val="20"/>
              </w:rPr>
            </w:pPr>
            <w:r w:rsidRPr="00135CB3">
              <w:rPr>
                <w:rFonts w:cs="Arial"/>
                <w:sz w:val="20"/>
                <w:szCs w:val="20"/>
              </w:rPr>
              <w:t>No</w:t>
            </w:r>
          </w:p>
        </w:tc>
      </w:tr>
      <w:tr w:rsidR="00561342" w:rsidRPr="00651149" w14:paraId="17B62129" w14:textId="77777777" w:rsidTr="00561342">
        <w:trPr>
          <w:trHeight w:val="290"/>
        </w:trPr>
        <w:tc>
          <w:tcPr>
            <w:tcW w:w="1926" w:type="dxa"/>
            <w:noWrap/>
            <w:hideMark/>
          </w:tcPr>
          <w:p w14:paraId="0B0C8816"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7ACD5B40" w14:textId="77777777" w:rsidR="00651149" w:rsidRPr="00135CB3" w:rsidRDefault="00651149">
            <w:pPr>
              <w:rPr>
                <w:rFonts w:cs="Arial"/>
                <w:i/>
                <w:iCs/>
                <w:sz w:val="20"/>
                <w:szCs w:val="20"/>
              </w:rPr>
            </w:pPr>
            <w:r w:rsidRPr="00135CB3">
              <w:rPr>
                <w:rFonts w:cs="Arial"/>
                <w:i/>
                <w:iCs/>
                <w:sz w:val="20"/>
                <w:szCs w:val="20"/>
              </w:rPr>
              <w:t>Podotheca gnaphalioides</w:t>
            </w:r>
          </w:p>
        </w:tc>
        <w:tc>
          <w:tcPr>
            <w:tcW w:w="2843" w:type="dxa"/>
            <w:noWrap/>
            <w:hideMark/>
          </w:tcPr>
          <w:p w14:paraId="3332AD59" w14:textId="77777777" w:rsidR="00651149" w:rsidRPr="00135CB3" w:rsidRDefault="00651149">
            <w:pPr>
              <w:rPr>
                <w:rFonts w:cs="Arial"/>
                <w:sz w:val="20"/>
                <w:szCs w:val="20"/>
              </w:rPr>
            </w:pPr>
            <w:r w:rsidRPr="00135CB3">
              <w:rPr>
                <w:rFonts w:cs="Arial"/>
                <w:sz w:val="20"/>
                <w:szCs w:val="20"/>
              </w:rPr>
              <w:t xml:space="preserve">Golden </w:t>
            </w:r>
            <w:proofErr w:type="gramStart"/>
            <w:r w:rsidRPr="00135CB3">
              <w:rPr>
                <w:rFonts w:cs="Arial"/>
                <w:sz w:val="20"/>
                <w:szCs w:val="20"/>
              </w:rPr>
              <w:t>Long-heads</w:t>
            </w:r>
            <w:proofErr w:type="gramEnd"/>
          </w:p>
        </w:tc>
        <w:tc>
          <w:tcPr>
            <w:tcW w:w="1039" w:type="dxa"/>
            <w:noWrap/>
            <w:hideMark/>
          </w:tcPr>
          <w:p w14:paraId="3A30F5F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359CFC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784586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B40958E" w14:textId="77777777" w:rsidR="00651149" w:rsidRPr="00135CB3" w:rsidRDefault="00651149">
            <w:pPr>
              <w:rPr>
                <w:rFonts w:cs="Arial"/>
                <w:sz w:val="20"/>
                <w:szCs w:val="20"/>
              </w:rPr>
            </w:pPr>
            <w:r w:rsidRPr="00135CB3">
              <w:rPr>
                <w:rFonts w:cs="Arial"/>
                <w:sz w:val="20"/>
                <w:szCs w:val="20"/>
              </w:rPr>
              <w:t>No</w:t>
            </w:r>
          </w:p>
        </w:tc>
      </w:tr>
      <w:tr w:rsidR="00561342" w:rsidRPr="00651149" w14:paraId="297FD4B0" w14:textId="77777777" w:rsidTr="00561342">
        <w:trPr>
          <w:trHeight w:val="290"/>
        </w:trPr>
        <w:tc>
          <w:tcPr>
            <w:tcW w:w="1926" w:type="dxa"/>
            <w:noWrap/>
            <w:hideMark/>
          </w:tcPr>
          <w:p w14:paraId="4122DAB1"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712C8600" w14:textId="77777777" w:rsidR="00651149" w:rsidRPr="00135CB3" w:rsidRDefault="00651149">
            <w:pPr>
              <w:rPr>
                <w:rFonts w:cs="Arial"/>
                <w:i/>
                <w:iCs/>
                <w:sz w:val="20"/>
                <w:szCs w:val="20"/>
              </w:rPr>
            </w:pPr>
            <w:r w:rsidRPr="00135CB3">
              <w:rPr>
                <w:rFonts w:cs="Arial"/>
                <w:i/>
                <w:iCs/>
                <w:sz w:val="20"/>
                <w:szCs w:val="20"/>
              </w:rPr>
              <w:t>Pogonolepis stricta</w:t>
            </w:r>
          </w:p>
        </w:tc>
        <w:tc>
          <w:tcPr>
            <w:tcW w:w="2843" w:type="dxa"/>
            <w:noWrap/>
            <w:hideMark/>
          </w:tcPr>
          <w:p w14:paraId="541D95B3" w14:textId="77777777" w:rsidR="00651149" w:rsidRPr="00135CB3" w:rsidRDefault="00651149">
            <w:pPr>
              <w:rPr>
                <w:rFonts w:cs="Arial"/>
                <w:sz w:val="20"/>
                <w:szCs w:val="20"/>
              </w:rPr>
            </w:pPr>
            <w:r w:rsidRPr="00135CB3">
              <w:rPr>
                <w:rFonts w:cs="Arial"/>
                <w:sz w:val="20"/>
                <w:szCs w:val="20"/>
              </w:rPr>
              <w:t>Stiff Angianthus</w:t>
            </w:r>
          </w:p>
        </w:tc>
        <w:tc>
          <w:tcPr>
            <w:tcW w:w="1039" w:type="dxa"/>
            <w:noWrap/>
            <w:hideMark/>
          </w:tcPr>
          <w:p w14:paraId="0E04DCD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B99757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93BD04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6B35991" w14:textId="77777777" w:rsidR="00651149" w:rsidRPr="00135CB3" w:rsidRDefault="00651149">
            <w:pPr>
              <w:rPr>
                <w:rFonts w:cs="Arial"/>
                <w:sz w:val="20"/>
                <w:szCs w:val="20"/>
              </w:rPr>
            </w:pPr>
            <w:r w:rsidRPr="00135CB3">
              <w:rPr>
                <w:rFonts w:cs="Arial"/>
                <w:sz w:val="20"/>
                <w:szCs w:val="20"/>
              </w:rPr>
              <w:t>No</w:t>
            </w:r>
          </w:p>
        </w:tc>
      </w:tr>
      <w:tr w:rsidR="00561342" w:rsidRPr="00651149" w14:paraId="2A8674A6" w14:textId="77777777" w:rsidTr="00561342">
        <w:trPr>
          <w:trHeight w:val="290"/>
        </w:trPr>
        <w:tc>
          <w:tcPr>
            <w:tcW w:w="1926" w:type="dxa"/>
            <w:noWrap/>
            <w:hideMark/>
          </w:tcPr>
          <w:p w14:paraId="280F2294"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67AE5BE8" w14:textId="77777777" w:rsidR="00651149" w:rsidRPr="00135CB3" w:rsidRDefault="00651149">
            <w:pPr>
              <w:rPr>
                <w:rFonts w:cs="Arial"/>
                <w:i/>
                <w:iCs/>
                <w:sz w:val="20"/>
                <w:szCs w:val="20"/>
              </w:rPr>
            </w:pPr>
            <w:r w:rsidRPr="00135CB3">
              <w:rPr>
                <w:rFonts w:cs="Arial"/>
                <w:i/>
                <w:iCs/>
                <w:sz w:val="20"/>
                <w:szCs w:val="20"/>
              </w:rPr>
              <w:t>Pterochaeta paniculata</w:t>
            </w:r>
          </w:p>
        </w:tc>
        <w:tc>
          <w:tcPr>
            <w:tcW w:w="2843" w:type="dxa"/>
            <w:noWrap/>
            <w:hideMark/>
          </w:tcPr>
          <w:p w14:paraId="2708D2D0" w14:textId="77777777" w:rsidR="00651149" w:rsidRPr="00135CB3" w:rsidRDefault="00651149">
            <w:pPr>
              <w:rPr>
                <w:rFonts w:cs="Arial"/>
                <w:sz w:val="20"/>
                <w:szCs w:val="20"/>
              </w:rPr>
            </w:pPr>
            <w:r w:rsidRPr="00135CB3">
              <w:rPr>
                <w:rFonts w:cs="Arial"/>
                <w:sz w:val="20"/>
                <w:szCs w:val="20"/>
              </w:rPr>
              <w:t>Woolly Waitzia</w:t>
            </w:r>
          </w:p>
        </w:tc>
        <w:tc>
          <w:tcPr>
            <w:tcW w:w="1039" w:type="dxa"/>
            <w:noWrap/>
            <w:hideMark/>
          </w:tcPr>
          <w:p w14:paraId="188C2EE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4EF6C3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0176B3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D78489D" w14:textId="77777777" w:rsidR="00651149" w:rsidRPr="00135CB3" w:rsidRDefault="00651149">
            <w:pPr>
              <w:rPr>
                <w:rFonts w:cs="Arial"/>
                <w:sz w:val="20"/>
                <w:szCs w:val="20"/>
              </w:rPr>
            </w:pPr>
            <w:r w:rsidRPr="00135CB3">
              <w:rPr>
                <w:rFonts w:cs="Arial"/>
                <w:sz w:val="20"/>
                <w:szCs w:val="20"/>
              </w:rPr>
              <w:t>No</w:t>
            </w:r>
          </w:p>
        </w:tc>
      </w:tr>
      <w:tr w:rsidR="00561342" w:rsidRPr="00651149" w14:paraId="4281AE9B" w14:textId="77777777" w:rsidTr="00561342">
        <w:trPr>
          <w:trHeight w:val="290"/>
        </w:trPr>
        <w:tc>
          <w:tcPr>
            <w:tcW w:w="1926" w:type="dxa"/>
            <w:noWrap/>
            <w:hideMark/>
          </w:tcPr>
          <w:p w14:paraId="0335BB9B"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3F6ADEBC" w14:textId="77777777" w:rsidR="00651149" w:rsidRPr="00135CB3" w:rsidRDefault="00651149">
            <w:pPr>
              <w:rPr>
                <w:rFonts w:cs="Arial"/>
                <w:i/>
                <w:iCs/>
                <w:sz w:val="20"/>
                <w:szCs w:val="20"/>
              </w:rPr>
            </w:pPr>
            <w:r w:rsidRPr="00135CB3">
              <w:rPr>
                <w:rFonts w:cs="Arial"/>
                <w:i/>
                <w:iCs/>
                <w:sz w:val="20"/>
                <w:szCs w:val="20"/>
              </w:rPr>
              <w:t>Reichardia tingitana</w:t>
            </w:r>
          </w:p>
        </w:tc>
        <w:tc>
          <w:tcPr>
            <w:tcW w:w="2843" w:type="dxa"/>
            <w:noWrap/>
            <w:hideMark/>
          </w:tcPr>
          <w:p w14:paraId="01EF9956" w14:textId="77777777" w:rsidR="00651149" w:rsidRPr="00135CB3" w:rsidRDefault="00651149">
            <w:pPr>
              <w:rPr>
                <w:rFonts w:cs="Arial"/>
                <w:sz w:val="20"/>
                <w:szCs w:val="20"/>
              </w:rPr>
            </w:pPr>
            <w:r w:rsidRPr="00135CB3">
              <w:rPr>
                <w:rFonts w:cs="Arial"/>
                <w:sz w:val="20"/>
                <w:szCs w:val="20"/>
              </w:rPr>
              <w:t>False Sowthistle</w:t>
            </w:r>
          </w:p>
        </w:tc>
        <w:tc>
          <w:tcPr>
            <w:tcW w:w="1039" w:type="dxa"/>
            <w:noWrap/>
            <w:hideMark/>
          </w:tcPr>
          <w:p w14:paraId="5FDA23D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E9E311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5CE60D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9656932"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62962523" w14:textId="77777777" w:rsidTr="00561342">
        <w:trPr>
          <w:trHeight w:val="290"/>
        </w:trPr>
        <w:tc>
          <w:tcPr>
            <w:tcW w:w="1926" w:type="dxa"/>
            <w:noWrap/>
            <w:hideMark/>
          </w:tcPr>
          <w:p w14:paraId="04144B80"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19A12327" w14:textId="77777777" w:rsidR="00651149" w:rsidRPr="00135CB3" w:rsidRDefault="00651149">
            <w:pPr>
              <w:rPr>
                <w:rFonts w:cs="Arial"/>
                <w:i/>
                <w:iCs/>
                <w:sz w:val="20"/>
                <w:szCs w:val="20"/>
              </w:rPr>
            </w:pPr>
            <w:r w:rsidRPr="00135CB3">
              <w:rPr>
                <w:rFonts w:cs="Arial"/>
                <w:i/>
                <w:iCs/>
                <w:sz w:val="20"/>
                <w:szCs w:val="20"/>
              </w:rPr>
              <w:t>Senecio pinnatifolius</w:t>
            </w:r>
          </w:p>
        </w:tc>
        <w:tc>
          <w:tcPr>
            <w:tcW w:w="2843" w:type="dxa"/>
            <w:noWrap/>
            <w:hideMark/>
          </w:tcPr>
          <w:p w14:paraId="55CE44B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53001F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DC9465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D9D368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340A8BE" w14:textId="77777777" w:rsidR="00651149" w:rsidRPr="00135CB3" w:rsidRDefault="00651149">
            <w:pPr>
              <w:rPr>
                <w:rFonts w:cs="Arial"/>
                <w:sz w:val="20"/>
                <w:szCs w:val="20"/>
              </w:rPr>
            </w:pPr>
            <w:r w:rsidRPr="00135CB3">
              <w:rPr>
                <w:rFonts w:cs="Arial"/>
                <w:sz w:val="20"/>
                <w:szCs w:val="20"/>
              </w:rPr>
              <w:t>No</w:t>
            </w:r>
          </w:p>
        </w:tc>
      </w:tr>
      <w:tr w:rsidR="00561342" w:rsidRPr="00651149" w14:paraId="100DE287" w14:textId="77777777" w:rsidTr="00561342">
        <w:trPr>
          <w:trHeight w:val="290"/>
        </w:trPr>
        <w:tc>
          <w:tcPr>
            <w:tcW w:w="1926" w:type="dxa"/>
            <w:noWrap/>
            <w:hideMark/>
          </w:tcPr>
          <w:p w14:paraId="351B9EB0"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7FA390CA" w14:textId="77777777" w:rsidR="00651149" w:rsidRPr="00135CB3" w:rsidRDefault="00651149">
            <w:pPr>
              <w:rPr>
                <w:rFonts w:cs="Arial"/>
                <w:i/>
                <w:iCs/>
                <w:sz w:val="20"/>
                <w:szCs w:val="20"/>
              </w:rPr>
            </w:pPr>
            <w:r w:rsidRPr="00135CB3">
              <w:rPr>
                <w:rFonts w:cs="Arial"/>
                <w:i/>
                <w:iCs/>
                <w:sz w:val="20"/>
                <w:szCs w:val="20"/>
              </w:rPr>
              <w:t>Siemssenia capillaris</w:t>
            </w:r>
          </w:p>
        </w:tc>
        <w:tc>
          <w:tcPr>
            <w:tcW w:w="2843" w:type="dxa"/>
            <w:noWrap/>
            <w:hideMark/>
          </w:tcPr>
          <w:p w14:paraId="40F680D5" w14:textId="77777777" w:rsidR="00651149" w:rsidRPr="00135CB3" w:rsidRDefault="00651149">
            <w:pPr>
              <w:rPr>
                <w:rFonts w:cs="Arial"/>
                <w:sz w:val="20"/>
                <w:szCs w:val="20"/>
              </w:rPr>
            </w:pPr>
            <w:r w:rsidRPr="00135CB3">
              <w:rPr>
                <w:rFonts w:cs="Arial"/>
                <w:sz w:val="20"/>
                <w:szCs w:val="20"/>
              </w:rPr>
              <w:t>Wiry Podolepis</w:t>
            </w:r>
          </w:p>
        </w:tc>
        <w:tc>
          <w:tcPr>
            <w:tcW w:w="1039" w:type="dxa"/>
            <w:noWrap/>
            <w:hideMark/>
          </w:tcPr>
          <w:p w14:paraId="4BB9312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A9EE9A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D77632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8235F5A" w14:textId="77777777" w:rsidR="00651149" w:rsidRPr="00135CB3" w:rsidRDefault="00651149">
            <w:pPr>
              <w:rPr>
                <w:rFonts w:cs="Arial"/>
                <w:sz w:val="20"/>
                <w:szCs w:val="20"/>
              </w:rPr>
            </w:pPr>
            <w:r w:rsidRPr="00135CB3">
              <w:rPr>
                <w:rFonts w:cs="Arial"/>
                <w:sz w:val="20"/>
                <w:szCs w:val="20"/>
              </w:rPr>
              <w:t>No</w:t>
            </w:r>
          </w:p>
        </w:tc>
      </w:tr>
      <w:tr w:rsidR="00561342" w:rsidRPr="00651149" w14:paraId="21DF263C" w14:textId="77777777" w:rsidTr="00561342">
        <w:trPr>
          <w:trHeight w:val="290"/>
        </w:trPr>
        <w:tc>
          <w:tcPr>
            <w:tcW w:w="1926" w:type="dxa"/>
            <w:noWrap/>
            <w:hideMark/>
          </w:tcPr>
          <w:p w14:paraId="7FB81EEB" w14:textId="77777777" w:rsidR="00651149" w:rsidRPr="00135CB3" w:rsidRDefault="00651149">
            <w:pPr>
              <w:rPr>
                <w:rFonts w:cs="Arial"/>
                <w:sz w:val="20"/>
                <w:szCs w:val="20"/>
              </w:rPr>
            </w:pPr>
            <w:r w:rsidRPr="00135CB3">
              <w:rPr>
                <w:rFonts w:cs="Arial"/>
                <w:sz w:val="20"/>
                <w:szCs w:val="20"/>
              </w:rPr>
              <w:lastRenderedPageBreak/>
              <w:t>Asteraceae</w:t>
            </w:r>
          </w:p>
        </w:tc>
        <w:tc>
          <w:tcPr>
            <w:tcW w:w="4023" w:type="dxa"/>
            <w:hideMark/>
          </w:tcPr>
          <w:p w14:paraId="55872152" w14:textId="77777777" w:rsidR="00651149" w:rsidRPr="00135CB3" w:rsidRDefault="00651149">
            <w:pPr>
              <w:rPr>
                <w:rFonts w:cs="Arial"/>
                <w:i/>
                <w:iCs/>
                <w:sz w:val="20"/>
                <w:szCs w:val="20"/>
              </w:rPr>
            </w:pPr>
            <w:r w:rsidRPr="00135CB3">
              <w:rPr>
                <w:rFonts w:cs="Arial"/>
                <w:i/>
                <w:iCs/>
                <w:sz w:val="20"/>
                <w:szCs w:val="20"/>
              </w:rPr>
              <w:t>Siloxerus humifusus</w:t>
            </w:r>
          </w:p>
        </w:tc>
        <w:tc>
          <w:tcPr>
            <w:tcW w:w="2843" w:type="dxa"/>
            <w:noWrap/>
            <w:hideMark/>
          </w:tcPr>
          <w:p w14:paraId="3C161BAF" w14:textId="77777777" w:rsidR="00651149" w:rsidRPr="00135CB3" w:rsidRDefault="00651149">
            <w:pPr>
              <w:rPr>
                <w:rFonts w:cs="Arial"/>
                <w:sz w:val="20"/>
                <w:szCs w:val="20"/>
              </w:rPr>
            </w:pPr>
            <w:r w:rsidRPr="00135CB3">
              <w:rPr>
                <w:rFonts w:cs="Arial"/>
                <w:sz w:val="20"/>
                <w:szCs w:val="20"/>
              </w:rPr>
              <w:t>Procumbent Siloxerus</w:t>
            </w:r>
          </w:p>
        </w:tc>
        <w:tc>
          <w:tcPr>
            <w:tcW w:w="1039" w:type="dxa"/>
            <w:noWrap/>
            <w:hideMark/>
          </w:tcPr>
          <w:p w14:paraId="3730DAB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842BB8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31FF95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CAE32C9" w14:textId="77777777" w:rsidR="00651149" w:rsidRPr="00135CB3" w:rsidRDefault="00651149">
            <w:pPr>
              <w:rPr>
                <w:rFonts w:cs="Arial"/>
                <w:sz w:val="20"/>
                <w:szCs w:val="20"/>
              </w:rPr>
            </w:pPr>
            <w:r w:rsidRPr="00135CB3">
              <w:rPr>
                <w:rFonts w:cs="Arial"/>
                <w:sz w:val="20"/>
                <w:szCs w:val="20"/>
              </w:rPr>
              <w:t>No</w:t>
            </w:r>
          </w:p>
        </w:tc>
      </w:tr>
      <w:tr w:rsidR="00561342" w:rsidRPr="00651149" w14:paraId="0B99B5B1" w14:textId="77777777" w:rsidTr="00561342">
        <w:trPr>
          <w:trHeight w:val="290"/>
        </w:trPr>
        <w:tc>
          <w:tcPr>
            <w:tcW w:w="1926" w:type="dxa"/>
            <w:noWrap/>
            <w:hideMark/>
          </w:tcPr>
          <w:p w14:paraId="08CA7DC7"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5B47F4B0" w14:textId="77777777" w:rsidR="00651149" w:rsidRPr="00135CB3" w:rsidRDefault="00651149">
            <w:pPr>
              <w:rPr>
                <w:rFonts w:cs="Arial"/>
                <w:i/>
                <w:iCs/>
                <w:sz w:val="20"/>
                <w:szCs w:val="20"/>
              </w:rPr>
            </w:pPr>
            <w:r w:rsidRPr="00135CB3">
              <w:rPr>
                <w:rFonts w:cs="Arial"/>
                <w:i/>
                <w:iCs/>
                <w:sz w:val="20"/>
                <w:szCs w:val="20"/>
              </w:rPr>
              <w:t>Waitzia acuminata</w:t>
            </w:r>
            <w:r w:rsidRPr="00135CB3">
              <w:rPr>
                <w:rFonts w:cs="Arial"/>
                <w:sz w:val="20"/>
                <w:szCs w:val="20"/>
              </w:rPr>
              <w:t xml:space="preserve"> var. </w:t>
            </w:r>
            <w:r w:rsidRPr="00135CB3">
              <w:rPr>
                <w:rFonts w:cs="Arial"/>
                <w:i/>
                <w:iCs/>
                <w:sz w:val="20"/>
                <w:szCs w:val="20"/>
              </w:rPr>
              <w:t>acuminata</w:t>
            </w:r>
          </w:p>
        </w:tc>
        <w:tc>
          <w:tcPr>
            <w:tcW w:w="2843" w:type="dxa"/>
            <w:noWrap/>
            <w:hideMark/>
          </w:tcPr>
          <w:p w14:paraId="7282E305" w14:textId="77777777" w:rsidR="00651149" w:rsidRPr="00135CB3" w:rsidRDefault="00651149">
            <w:pPr>
              <w:rPr>
                <w:rFonts w:cs="Arial"/>
                <w:sz w:val="20"/>
                <w:szCs w:val="20"/>
              </w:rPr>
            </w:pPr>
            <w:r w:rsidRPr="00135CB3">
              <w:rPr>
                <w:rFonts w:cs="Arial"/>
                <w:sz w:val="20"/>
                <w:szCs w:val="20"/>
              </w:rPr>
              <w:t>Orange Immortelle</w:t>
            </w:r>
          </w:p>
        </w:tc>
        <w:tc>
          <w:tcPr>
            <w:tcW w:w="1039" w:type="dxa"/>
            <w:noWrap/>
            <w:hideMark/>
          </w:tcPr>
          <w:p w14:paraId="224C23E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E0A8D7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5E1F6A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8C152FE" w14:textId="77777777" w:rsidR="00651149" w:rsidRPr="00135CB3" w:rsidRDefault="00651149">
            <w:pPr>
              <w:rPr>
                <w:rFonts w:cs="Arial"/>
                <w:sz w:val="20"/>
                <w:szCs w:val="20"/>
              </w:rPr>
            </w:pPr>
            <w:r w:rsidRPr="00135CB3">
              <w:rPr>
                <w:rFonts w:cs="Arial"/>
                <w:sz w:val="20"/>
                <w:szCs w:val="20"/>
              </w:rPr>
              <w:t>No</w:t>
            </w:r>
          </w:p>
        </w:tc>
      </w:tr>
      <w:tr w:rsidR="00561342" w:rsidRPr="00651149" w14:paraId="0A615C7F" w14:textId="77777777" w:rsidTr="00561342">
        <w:trPr>
          <w:trHeight w:val="290"/>
        </w:trPr>
        <w:tc>
          <w:tcPr>
            <w:tcW w:w="1926" w:type="dxa"/>
            <w:noWrap/>
            <w:hideMark/>
          </w:tcPr>
          <w:p w14:paraId="22DBEB7E" w14:textId="77777777" w:rsidR="00651149" w:rsidRPr="00135CB3" w:rsidRDefault="00651149">
            <w:pPr>
              <w:rPr>
                <w:rFonts w:cs="Arial"/>
                <w:sz w:val="20"/>
                <w:szCs w:val="20"/>
              </w:rPr>
            </w:pPr>
            <w:r w:rsidRPr="00135CB3">
              <w:rPr>
                <w:rFonts w:cs="Arial"/>
                <w:sz w:val="20"/>
                <w:szCs w:val="20"/>
              </w:rPr>
              <w:t>Asteraceae</w:t>
            </w:r>
          </w:p>
        </w:tc>
        <w:tc>
          <w:tcPr>
            <w:tcW w:w="4023" w:type="dxa"/>
            <w:hideMark/>
          </w:tcPr>
          <w:p w14:paraId="69E61058" w14:textId="77777777" w:rsidR="00651149" w:rsidRPr="00135CB3" w:rsidRDefault="00651149">
            <w:pPr>
              <w:rPr>
                <w:rFonts w:cs="Arial"/>
                <w:i/>
                <w:iCs/>
                <w:sz w:val="20"/>
                <w:szCs w:val="20"/>
              </w:rPr>
            </w:pPr>
            <w:r w:rsidRPr="00135CB3">
              <w:rPr>
                <w:rFonts w:cs="Arial"/>
                <w:i/>
                <w:iCs/>
                <w:sz w:val="20"/>
                <w:szCs w:val="20"/>
              </w:rPr>
              <w:t xml:space="preserve">Waitzia acuminata </w:t>
            </w:r>
            <w:r w:rsidRPr="00135CB3">
              <w:rPr>
                <w:rFonts w:cs="Arial"/>
                <w:sz w:val="20"/>
                <w:szCs w:val="20"/>
              </w:rPr>
              <w:t>var.</w:t>
            </w:r>
            <w:r w:rsidRPr="00135CB3">
              <w:rPr>
                <w:rFonts w:cs="Arial"/>
                <w:i/>
                <w:iCs/>
                <w:sz w:val="20"/>
                <w:szCs w:val="20"/>
              </w:rPr>
              <w:t xml:space="preserve"> albicans</w:t>
            </w:r>
          </w:p>
        </w:tc>
        <w:tc>
          <w:tcPr>
            <w:tcW w:w="2843" w:type="dxa"/>
            <w:noWrap/>
            <w:hideMark/>
          </w:tcPr>
          <w:p w14:paraId="3A0DFC6D"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599B01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4067CE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7F1F25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7EA162C" w14:textId="77777777" w:rsidR="00651149" w:rsidRPr="00135CB3" w:rsidRDefault="00651149">
            <w:pPr>
              <w:rPr>
                <w:rFonts w:cs="Arial"/>
                <w:sz w:val="20"/>
                <w:szCs w:val="20"/>
              </w:rPr>
            </w:pPr>
            <w:r w:rsidRPr="00135CB3">
              <w:rPr>
                <w:rFonts w:cs="Arial"/>
                <w:sz w:val="20"/>
                <w:szCs w:val="20"/>
              </w:rPr>
              <w:t>No</w:t>
            </w:r>
          </w:p>
        </w:tc>
      </w:tr>
      <w:tr w:rsidR="00561342" w:rsidRPr="00651149" w14:paraId="0B67884A" w14:textId="77777777" w:rsidTr="00561342">
        <w:trPr>
          <w:trHeight w:val="290"/>
        </w:trPr>
        <w:tc>
          <w:tcPr>
            <w:tcW w:w="1926" w:type="dxa"/>
            <w:noWrap/>
            <w:hideMark/>
          </w:tcPr>
          <w:p w14:paraId="542624B0" w14:textId="77777777" w:rsidR="00651149" w:rsidRPr="00135CB3" w:rsidRDefault="00651149">
            <w:pPr>
              <w:rPr>
                <w:rFonts w:cs="Arial"/>
                <w:sz w:val="20"/>
                <w:szCs w:val="20"/>
              </w:rPr>
            </w:pPr>
            <w:r w:rsidRPr="00135CB3">
              <w:rPr>
                <w:rFonts w:cs="Arial"/>
                <w:sz w:val="20"/>
                <w:szCs w:val="20"/>
              </w:rPr>
              <w:t>Boraginaceae</w:t>
            </w:r>
          </w:p>
        </w:tc>
        <w:tc>
          <w:tcPr>
            <w:tcW w:w="4023" w:type="dxa"/>
            <w:hideMark/>
          </w:tcPr>
          <w:p w14:paraId="565A68C0" w14:textId="77777777" w:rsidR="00651149" w:rsidRPr="00135CB3" w:rsidRDefault="00651149">
            <w:pPr>
              <w:rPr>
                <w:rFonts w:cs="Arial"/>
                <w:i/>
                <w:iCs/>
                <w:sz w:val="20"/>
                <w:szCs w:val="20"/>
              </w:rPr>
            </w:pPr>
            <w:r w:rsidRPr="00135CB3">
              <w:rPr>
                <w:rFonts w:cs="Arial"/>
                <w:i/>
                <w:iCs/>
                <w:sz w:val="20"/>
                <w:szCs w:val="20"/>
              </w:rPr>
              <w:t>Halgania argyrophylla</w:t>
            </w:r>
          </w:p>
        </w:tc>
        <w:tc>
          <w:tcPr>
            <w:tcW w:w="2843" w:type="dxa"/>
            <w:noWrap/>
            <w:hideMark/>
          </w:tcPr>
          <w:p w14:paraId="65716E68"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BA571C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50A017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BE7BC0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424308E" w14:textId="77777777" w:rsidR="00651149" w:rsidRPr="00135CB3" w:rsidRDefault="00651149">
            <w:pPr>
              <w:rPr>
                <w:rFonts w:cs="Arial"/>
                <w:sz w:val="20"/>
                <w:szCs w:val="20"/>
              </w:rPr>
            </w:pPr>
            <w:r w:rsidRPr="00135CB3">
              <w:rPr>
                <w:rFonts w:cs="Arial"/>
                <w:sz w:val="20"/>
                <w:szCs w:val="20"/>
              </w:rPr>
              <w:t>No</w:t>
            </w:r>
          </w:p>
        </w:tc>
      </w:tr>
      <w:tr w:rsidR="00561342" w:rsidRPr="00651149" w14:paraId="22838E83" w14:textId="77777777" w:rsidTr="00561342">
        <w:trPr>
          <w:trHeight w:val="290"/>
        </w:trPr>
        <w:tc>
          <w:tcPr>
            <w:tcW w:w="1926" w:type="dxa"/>
            <w:noWrap/>
            <w:hideMark/>
          </w:tcPr>
          <w:p w14:paraId="1DE4240D" w14:textId="77777777" w:rsidR="00651149" w:rsidRPr="00135CB3" w:rsidRDefault="00651149">
            <w:pPr>
              <w:rPr>
                <w:rFonts w:cs="Arial"/>
                <w:sz w:val="20"/>
                <w:szCs w:val="20"/>
              </w:rPr>
            </w:pPr>
            <w:r w:rsidRPr="00135CB3">
              <w:rPr>
                <w:rFonts w:cs="Arial"/>
                <w:sz w:val="20"/>
                <w:szCs w:val="20"/>
              </w:rPr>
              <w:t>Boraginaceae</w:t>
            </w:r>
          </w:p>
        </w:tc>
        <w:tc>
          <w:tcPr>
            <w:tcW w:w="4023" w:type="dxa"/>
            <w:hideMark/>
          </w:tcPr>
          <w:p w14:paraId="5447BDCB" w14:textId="77777777" w:rsidR="00651149" w:rsidRPr="00135CB3" w:rsidRDefault="00651149">
            <w:pPr>
              <w:rPr>
                <w:rFonts w:cs="Arial"/>
                <w:i/>
                <w:iCs/>
                <w:sz w:val="20"/>
                <w:szCs w:val="20"/>
              </w:rPr>
            </w:pPr>
            <w:r w:rsidRPr="00135CB3">
              <w:rPr>
                <w:rFonts w:cs="Arial"/>
                <w:i/>
                <w:iCs/>
                <w:sz w:val="20"/>
                <w:szCs w:val="20"/>
              </w:rPr>
              <w:t>Halgania cyanea</w:t>
            </w:r>
            <w:r w:rsidRPr="00135CB3">
              <w:rPr>
                <w:rFonts w:cs="Arial"/>
                <w:sz w:val="20"/>
                <w:szCs w:val="20"/>
              </w:rPr>
              <w:t xml:space="preserve"> var. Allambi Stn (B.W. Strong 676) </w:t>
            </w:r>
          </w:p>
        </w:tc>
        <w:tc>
          <w:tcPr>
            <w:tcW w:w="2843" w:type="dxa"/>
            <w:noWrap/>
            <w:hideMark/>
          </w:tcPr>
          <w:p w14:paraId="5F4901FD" w14:textId="77777777" w:rsidR="00651149" w:rsidRPr="00135CB3" w:rsidRDefault="00651149">
            <w:pPr>
              <w:rPr>
                <w:rFonts w:cs="Arial"/>
                <w:sz w:val="20"/>
                <w:szCs w:val="20"/>
              </w:rPr>
            </w:pPr>
            <w:r w:rsidRPr="00135CB3">
              <w:rPr>
                <w:rFonts w:cs="Arial"/>
                <w:sz w:val="20"/>
                <w:szCs w:val="20"/>
              </w:rPr>
              <w:t>Rough Halgania</w:t>
            </w:r>
          </w:p>
        </w:tc>
        <w:tc>
          <w:tcPr>
            <w:tcW w:w="1039" w:type="dxa"/>
            <w:noWrap/>
            <w:hideMark/>
          </w:tcPr>
          <w:p w14:paraId="0EDE40A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F63C05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0D6390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55755CE" w14:textId="77777777" w:rsidR="00651149" w:rsidRPr="00135CB3" w:rsidRDefault="00651149">
            <w:pPr>
              <w:rPr>
                <w:rFonts w:cs="Arial"/>
                <w:sz w:val="20"/>
                <w:szCs w:val="20"/>
              </w:rPr>
            </w:pPr>
            <w:r w:rsidRPr="00135CB3">
              <w:rPr>
                <w:rFonts w:cs="Arial"/>
                <w:sz w:val="20"/>
                <w:szCs w:val="20"/>
              </w:rPr>
              <w:t>No</w:t>
            </w:r>
          </w:p>
        </w:tc>
      </w:tr>
      <w:tr w:rsidR="00561342" w:rsidRPr="00651149" w14:paraId="652C79B7" w14:textId="77777777" w:rsidTr="00561342">
        <w:trPr>
          <w:trHeight w:val="290"/>
        </w:trPr>
        <w:tc>
          <w:tcPr>
            <w:tcW w:w="1926" w:type="dxa"/>
            <w:noWrap/>
            <w:hideMark/>
          </w:tcPr>
          <w:p w14:paraId="2BFF06CA" w14:textId="77777777" w:rsidR="00651149" w:rsidRPr="00135CB3" w:rsidRDefault="00651149">
            <w:pPr>
              <w:rPr>
                <w:rFonts w:cs="Arial"/>
                <w:sz w:val="20"/>
                <w:szCs w:val="20"/>
              </w:rPr>
            </w:pPr>
            <w:r w:rsidRPr="00135CB3">
              <w:rPr>
                <w:rFonts w:cs="Arial"/>
                <w:sz w:val="20"/>
                <w:szCs w:val="20"/>
              </w:rPr>
              <w:t>Boraginaceae</w:t>
            </w:r>
          </w:p>
        </w:tc>
        <w:tc>
          <w:tcPr>
            <w:tcW w:w="4023" w:type="dxa"/>
            <w:hideMark/>
          </w:tcPr>
          <w:p w14:paraId="71B44CFF" w14:textId="77777777" w:rsidR="00651149" w:rsidRPr="00135CB3" w:rsidRDefault="00651149">
            <w:pPr>
              <w:rPr>
                <w:rFonts w:cs="Arial"/>
                <w:i/>
                <w:iCs/>
                <w:sz w:val="20"/>
                <w:szCs w:val="20"/>
              </w:rPr>
            </w:pPr>
            <w:r w:rsidRPr="00135CB3">
              <w:rPr>
                <w:rFonts w:cs="Arial"/>
                <w:i/>
                <w:iCs/>
                <w:sz w:val="20"/>
                <w:szCs w:val="20"/>
              </w:rPr>
              <w:t>Halgania littoralis</w:t>
            </w:r>
          </w:p>
        </w:tc>
        <w:tc>
          <w:tcPr>
            <w:tcW w:w="2843" w:type="dxa"/>
            <w:noWrap/>
            <w:hideMark/>
          </w:tcPr>
          <w:p w14:paraId="2CFAB5C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91C060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32034F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59D2D0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9D4D642" w14:textId="77777777" w:rsidR="00651149" w:rsidRPr="00135CB3" w:rsidRDefault="00651149">
            <w:pPr>
              <w:rPr>
                <w:rFonts w:cs="Arial"/>
                <w:sz w:val="20"/>
                <w:szCs w:val="20"/>
              </w:rPr>
            </w:pPr>
            <w:r w:rsidRPr="00135CB3">
              <w:rPr>
                <w:rFonts w:cs="Arial"/>
                <w:sz w:val="20"/>
                <w:szCs w:val="20"/>
              </w:rPr>
              <w:t>No</w:t>
            </w:r>
          </w:p>
        </w:tc>
      </w:tr>
      <w:tr w:rsidR="00561342" w:rsidRPr="00651149" w14:paraId="1068DB2D" w14:textId="77777777" w:rsidTr="00561342">
        <w:trPr>
          <w:trHeight w:val="290"/>
        </w:trPr>
        <w:tc>
          <w:tcPr>
            <w:tcW w:w="1926" w:type="dxa"/>
            <w:noWrap/>
            <w:hideMark/>
          </w:tcPr>
          <w:p w14:paraId="76465637" w14:textId="77777777" w:rsidR="00651149" w:rsidRPr="00135CB3" w:rsidRDefault="00651149">
            <w:pPr>
              <w:rPr>
                <w:rFonts w:cs="Arial"/>
                <w:sz w:val="20"/>
                <w:szCs w:val="20"/>
              </w:rPr>
            </w:pPr>
            <w:r w:rsidRPr="00135CB3">
              <w:rPr>
                <w:rFonts w:cs="Arial"/>
                <w:sz w:val="20"/>
                <w:szCs w:val="20"/>
              </w:rPr>
              <w:t>Boraginaceae</w:t>
            </w:r>
          </w:p>
        </w:tc>
        <w:tc>
          <w:tcPr>
            <w:tcW w:w="4023" w:type="dxa"/>
            <w:hideMark/>
          </w:tcPr>
          <w:p w14:paraId="03667C09" w14:textId="77777777" w:rsidR="00651149" w:rsidRPr="00135CB3" w:rsidRDefault="00651149">
            <w:pPr>
              <w:rPr>
                <w:rFonts w:cs="Arial"/>
                <w:i/>
                <w:iCs/>
                <w:sz w:val="20"/>
                <w:szCs w:val="20"/>
              </w:rPr>
            </w:pPr>
            <w:r w:rsidRPr="00135CB3">
              <w:rPr>
                <w:rFonts w:cs="Arial"/>
                <w:i/>
                <w:iCs/>
                <w:sz w:val="20"/>
                <w:szCs w:val="20"/>
              </w:rPr>
              <w:t>Halgania sericiflora</w:t>
            </w:r>
          </w:p>
        </w:tc>
        <w:tc>
          <w:tcPr>
            <w:tcW w:w="2843" w:type="dxa"/>
            <w:noWrap/>
            <w:hideMark/>
          </w:tcPr>
          <w:p w14:paraId="0DB1291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081CCD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E9D2A0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E613B8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335C23A" w14:textId="77777777" w:rsidR="00651149" w:rsidRPr="00135CB3" w:rsidRDefault="00651149">
            <w:pPr>
              <w:rPr>
                <w:rFonts w:cs="Arial"/>
                <w:sz w:val="20"/>
                <w:szCs w:val="20"/>
              </w:rPr>
            </w:pPr>
            <w:r w:rsidRPr="00135CB3">
              <w:rPr>
                <w:rFonts w:cs="Arial"/>
                <w:sz w:val="20"/>
                <w:szCs w:val="20"/>
              </w:rPr>
              <w:t>No</w:t>
            </w:r>
          </w:p>
        </w:tc>
      </w:tr>
      <w:tr w:rsidR="00561342" w:rsidRPr="00651149" w14:paraId="4CB515F9" w14:textId="77777777" w:rsidTr="00561342">
        <w:trPr>
          <w:trHeight w:val="290"/>
        </w:trPr>
        <w:tc>
          <w:tcPr>
            <w:tcW w:w="1926" w:type="dxa"/>
            <w:noWrap/>
            <w:hideMark/>
          </w:tcPr>
          <w:p w14:paraId="21AD185A" w14:textId="77777777" w:rsidR="00651149" w:rsidRPr="00135CB3" w:rsidRDefault="00651149">
            <w:pPr>
              <w:rPr>
                <w:rFonts w:cs="Arial"/>
                <w:sz w:val="20"/>
                <w:szCs w:val="20"/>
              </w:rPr>
            </w:pPr>
            <w:r w:rsidRPr="00135CB3">
              <w:rPr>
                <w:rFonts w:cs="Arial"/>
                <w:sz w:val="20"/>
                <w:szCs w:val="20"/>
              </w:rPr>
              <w:t>Boraginaceae</w:t>
            </w:r>
          </w:p>
        </w:tc>
        <w:tc>
          <w:tcPr>
            <w:tcW w:w="4023" w:type="dxa"/>
            <w:hideMark/>
          </w:tcPr>
          <w:p w14:paraId="088C07B8" w14:textId="77777777" w:rsidR="00651149" w:rsidRPr="00135CB3" w:rsidRDefault="00651149">
            <w:pPr>
              <w:rPr>
                <w:rFonts w:cs="Arial"/>
                <w:i/>
                <w:iCs/>
                <w:sz w:val="20"/>
                <w:szCs w:val="20"/>
              </w:rPr>
            </w:pPr>
            <w:r w:rsidRPr="00135CB3">
              <w:rPr>
                <w:rFonts w:cs="Arial"/>
                <w:i/>
                <w:iCs/>
                <w:sz w:val="20"/>
                <w:szCs w:val="20"/>
              </w:rPr>
              <w:t xml:space="preserve">Trichodesma zeylanicum </w:t>
            </w:r>
            <w:r w:rsidRPr="00135CB3">
              <w:rPr>
                <w:rFonts w:cs="Arial"/>
                <w:sz w:val="20"/>
                <w:szCs w:val="20"/>
              </w:rPr>
              <w:t>var.</w:t>
            </w:r>
            <w:r w:rsidRPr="00135CB3">
              <w:rPr>
                <w:rFonts w:cs="Arial"/>
                <w:i/>
                <w:iCs/>
                <w:sz w:val="20"/>
                <w:szCs w:val="20"/>
              </w:rPr>
              <w:t xml:space="preserve"> zeylanicum</w:t>
            </w:r>
          </w:p>
        </w:tc>
        <w:tc>
          <w:tcPr>
            <w:tcW w:w="2843" w:type="dxa"/>
            <w:noWrap/>
            <w:hideMark/>
          </w:tcPr>
          <w:p w14:paraId="7F10DB35" w14:textId="77777777" w:rsidR="00651149" w:rsidRPr="00135CB3" w:rsidRDefault="00651149">
            <w:pPr>
              <w:rPr>
                <w:rFonts w:cs="Arial"/>
                <w:sz w:val="20"/>
                <w:szCs w:val="20"/>
              </w:rPr>
            </w:pPr>
            <w:r w:rsidRPr="00135CB3">
              <w:rPr>
                <w:rFonts w:cs="Arial"/>
                <w:sz w:val="20"/>
                <w:szCs w:val="20"/>
              </w:rPr>
              <w:t>Camel Bush</w:t>
            </w:r>
          </w:p>
        </w:tc>
        <w:tc>
          <w:tcPr>
            <w:tcW w:w="1039" w:type="dxa"/>
            <w:noWrap/>
            <w:hideMark/>
          </w:tcPr>
          <w:p w14:paraId="44B6776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70F09F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6FE7CB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C031121" w14:textId="77777777" w:rsidR="00651149" w:rsidRPr="00135CB3" w:rsidRDefault="00651149">
            <w:pPr>
              <w:rPr>
                <w:rFonts w:cs="Arial"/>
                <w:sz w:val="20"/>
                <w:szCs w:val="20"/>
              </w:rPr>
            </w:pPr>
            <w:r w:rsidRPr="00135CB3">
              <w:rPr>
                <w:rFonts w:cs="Arial"/>
                <w:sz w:val="20"/>
                <w:szCs w:val="20"/>
              </w:rPr>
              <w:t>No</w:t>
            </w:r>
          </w:p>
        </w:tc>
      </w:tr>
      <w:tr w:rsidR="00561342" w:rsidRPr="00651149" w14:paraId="10AB5130" w14:textId="77777777" w:rsidTr="00561342">
        <w:trPr>
          <w:trHeight w:val="290"/>
        </w:trPr>
        <w:tc>
          <w:tcPr>
            <w:tcW w:w="1926" w:type="dxa"/>
            <w:noWrap/>
            <w:hideMark/>
          </w:tcPr>
          <w:p w14:paraId="5A18DC61" w14:textId="77777777" w:rsidR="00651149" w:rsidRPr="00135CB3" w:rsidRDefault="00651149">
            <w:pPr>
              <w:rPr>
                <w:rFonts w:cs="Arial"/>
                <w:sz w:val="20"/>
                <w:szCs w:val="20"/>
              </w:rPr>
            </w:pPr>
            <w:r w:rsidRPr="00135CB3">
              <w:rPr>
                <w:rFonts w:cs="Arial"/>
                <w:sz w:val="20"/>
                <w:szCs w:val="20"/>
              </w:rPr>
              <w:t>Campanulaceae</w:t>
            </w:r>
          </w:p>
        </w:tc>
        <w:tc>
          <w:tcPr>
            <w:tcW w:w="4023" w:type="dxa"/>
            <w:hideMark/>
          </w:tcPr>
          <w:p w14:paraId="06CB56CC" w14:textId="77777777" w:rsidR="00651149" w:rsidRPr="00135CB3" w:rsidRDefault="00651149">
            <w:pPr>
              <w:rPr>
                <w:rFonts w:cs="Arial"/>
                <w:i/>
                <w:iCs/>
                <w:sz w:val="20"/>
                <w:szCs w:val="20"/>
              </w:rPr>
            </w:pPr>
            <w:r w:rsidRPr="00135CB3">
              <w:rPr>
                <w:rFonts w:cs="Arial"/>
                <w:i/>
                <w:iCs/>
                <w:sz w:val="20"/>
                <w:szCs w:val="20"/>
              </w:rPr>
              <w:t>Isotoma hypocrateriformis</w:t>
            </w:r>
          </w:p>
        </w:tc>
        <w:tc>
          <w:tcPr>
            <w:tcW w:w="2843" w:type="dxa"/>
            <w:noWrap/>
            <w:hideMark/>
          </w:tcPr>
          <w:p w14:paraId="41CD969E" w14:textId="77777777" w:rsidR="00651149" w:rsidRPr="00135CB3" w:rsidRDefault="00651149">
            <w:pPr>
              <w:rPr>
                <w:rFonts w:cs="Arial"/>
                <w:sz w:val="20"/>
                <w:szCs w:val="20"/>
              </w:rPr>
            </w:pPr>
            <w:r w:rsidRPr="00135CB3">
              <w:rPr>
                <w:rFonts w:cs="Arial"/>
                <w:sz w:val="20"/>
                <w:szCs w:val="20"/>
              </w:rPr>
              <w:t>Woodbridge Poison</w:t>
            </w:r>
          </w:p>
        </w:tc>
        <w:tc>
          <w:tcPr>
            <w:tcW w:w="1039" w:type="dxa"/>
            <w:noWrap/>
            <w:hideMark/>
          </w:tcPr>
          <w:p w14:paraId="0718025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F1DABE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057910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A63C5E2" w14:textId="77777777" w:rsidR="00651149" w:rsidRPr="00135CB3" w:rsidRDefault="00651149">
            <w:pPr>
              <w:rPr>
                <w:rFonts w:cs="Arial"/>
                <w:sz w:val="20"/>
                <w:szCs w:val="20"/>
              </w:rPr>
            </w:pPr>
            <w:r w:rsidRPr="00135CB3">
              <w:rPr>
                <w:rFonts w:cs="Arial"/>
                <w:sz w:val="20"/>
                <w:szCs w:val="20"/>
              </w:rPr>
              <w:t>No</w:t>
            </w:r>
          </w:p>
        </w:tc>
      </w:tr>
      <w:tr w:rsidR="00561342" w:rsidRPr="00651149" w14:paraId="7205999F" w14:textId="77777777" w:rsidTr="00561342">
        <w:trPr>
          <w:trHeight w:val="290"/>
        </w:trPr>
        <w:tc>
          <w:tcPr>
            <w:tcW w:w="1926" w:type="dxa"/>
            <w:noWrap/>
            <w:hideMark/>
          </w:tcPr>
          <w:p w14:paraId="17564900" w14:textId="77777777" w:rsidR="00651149" w:rsidRPr="00135CB3" w:rsidRDefault="00651149">
            <w:pPr>
              <w:rPr>
                <w:rFonts w:cs="Arial"/>
                <w:sz w:val="20"/>
                <w:szCs w:val="20"/>
              </w:rPr>
            </w:pPr>
            <w:r w:rsidRPr="00135CB3">
              <w:rPr>
                <w:rFonts w:cs="Arial"/>
                <w:sz w:val="20"/>
                <w:szCs w:val="20"/>
              </w:rPr>
              <w:t>Campanulaceae</w:t>
            </w:r>
          </w:p>
        </w:tc>
        <w:tc>
          <w:tcPr>
            <w:tcW w:w="4023" w:type="dxa"/>
            <w:hideMark/>
          </w:tcPr>
          <w:p w14:paraId="643B3F11" w14:textId="77777777" w:rsidR="00651149" w:rsidRPr="00135CB3" w:rsidRDefault="00651149">
            <w:pPr>
              <w:rPr>
                <w:rFonts w:cs="Arial"/>
                <w:i/>
                <w:iCs/>
                <w:sz w:val="20"/>
                <w:szCs w:val="20"/>
              </w:rPr>
            </w:pPr>
            <w:r w:rsidRPr="00135CB3">
              <w:rPr>
                <w:rFonts w:cs="Arial"/>
                <w:i/>
                <w:iCs/>
                <w:sz w:val="20"/>
                <w:szCs w:val="20"/>
              </w:rPr>
              <w:t>Lobelia cleistogamoides</w:t>
            </w:r>
          </w:p>
        </w:tc>
        <w:tc>
          <w:tcPr>
            <w:tcW w:w="2843" w:type="dxa"/>
            <w:noWrap/>
            <w:hideMark/>
          </w:tcPr>
          <w:p w14:paraId="4FEF669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E405D0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63E37D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BF088C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5BBD5CA" w14:textId="77777777" w:rsidR="00651149" w:rsidRPr="00135CB3" w:rsidRDefault="00651149">
            <w:pPr>
              <w:rPr>
                <w:rFonts w:cs="Arial"/>
                <w:sz w:val="20"/>
                <w:szCs w:val="20"/>
              </w:rPr>
            </w:pPr>
            <w:r w:rsidRPr="00135CB3">
              <w:rPr>
                <w:rFonts w:cs="Arial"/>
                <w:sz w:val="20"/>
                <w:szCs w:val="20"/>
              </w:rPr>
              <w:t>No</w:t>
            </w:r>
          </w:p>
        </w:tc>
      </w:tr>
      <w:tr w:rsidR="00561342" w:rsidRPr="00651149" w14:paraId="009D6DC4" w14:textId="77777777" w:rsidTr="00561342">
        <w:trPr>
          <w:trHeight w:val="290"/>
        </w:trPr>
        <w:tc>
          <w:tcPr>
            <w:tcW w:w="1926" w:type="dxa"/>
            <w:noWrap/>
            <w:hideMark/>
          </w:tcPr>
          <w:p w14:paraId="5BE35089" w14:textId="77777777" w:rsidR="00651149" w:rsidRPr="00135CB3" w:rsidRDefault="00651149">
            <w:pPr>
              <w:rPr>
                <w:rFonts w:cs="Arial"/>
                <w:sz w:val="20"/>
                <w:szCs w:val="20"/>
              </w:rPr>
            </w:pPr>
            <w:r w:rsidRPr="00135CB3">
              <w:rPr>
                <w:rFonts w:cs="Arial"/>
                <w:sz w:val="20"/>
                <w:szCs w:val="20"/>
              </w:rPr>
              <w:t>Campanulaceae</w:t>
            </w:r>
          </w:p>
        </w:tc>
        <w:tc>
          <w:tcPr>
            <w:tcW w:w="4023" w:type="dxa"/>
            <w:hideMark/>
          </w:tcPr>
          <w:p w14:paraId="3A9587A3" w14:textId="77777777" w:rsidR="00651149" w:rsidRPr="00135CB3" w:rsidRDefault="00651149">
            <w:pPr>
              <w:rPr>
                <w:rFonts w:cs="Arial"/>
                <w:i/>
                <w:iCs/>
                <w:sz w:val="20"/>
                <w:szCs w:val="20"/>
              </w:rPr>
            </w:pPr>
            <w:r w:rsidRPr="00135CB3">
              <w:rPr>
                <w:rFonts w:cs="Arial"/>
                <w:i/>
                <w:iCs/>
                <w:sz w:val="20"/>
                <w:szCs w:val="20"/>
              </w:rPr>
              <w:t>Lobelia heterophylla</w:t>
            </w:r>
          </w:p>
        </w:tc>
        <w:tc>
          <w:tcPr>
            <w:tcW w:w="2843" w:type="dxa"/>
            <w:noWrap/>
            <w:hideMark/>
          </w:tcPr>
          <w:p w14:paraId="15815953" w14:textId="77777777" w:rsidR="00651149" w:rsidRPr="00135CB3" w:rsidRDefault="00651149">
            <w:pPr>
              <w:rPr>
                <w:rFonts w:cs="Arial"/>
                <w:sz w:val="20"/>
                <w:szCs w:val="20"/>
              </w:rPr>
            </w:pPr>
            <w:r w:rsidRPr="00135CB3">
              <w:rPr>
                <w:rFonts w:cs="Arial"/>
                <w:sz w:val="20"/>
                <w:szCs w:val="20"/>
              </w:rPr>
              <w:t>Wing-seeded Lobelia</w:t>
            </w:r>
          </w:p>
        </w:tc>
        <w:tc>
          <w:tcPr>
            <w:tcW w:w="1039" w:type="dxa"/>
            <w:noWrap/>
            <w:hideMark/>
          </w:tcPr>
          <w:p w14:paraId="1E4C883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9126F4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343298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29D88FF" w14:textId="77777777" w:rsidR="00651149" w:rsidRPr="00135CB3" w:rsidRDefault="00651149">
            <w:pPr>
              <w:rPr>
                <w:rFonts w:cs="Arial"/>
                <w:sz w:val="20"/>
                <w:szCs w:val="20"/>
              </w:rPr>
            </w:pPr>
            <w:r w:rsidRPr="00135CB3">
              <w:rPr>
                <w:rFonts w:cs="Arial"/>
                <w:sz w:val="20"/>
                <w:szCs w:val="20"/>
              </w:rPr>
              <w:t>No</w:t>
            </w:r>
          </w:p>
        </w:tc>
      </w:tr>
      <w:tr w:rsidR="00561342" w:rsidRPr="00651149" w14:paraId="27E1A5E3" w14:textId="77777777" w:rsidTr="00561342">
        <w:trPr>
          <w:trHeight w:val="290"/>
        </w:trPr>
        <w:tc>
          <w:tcPr>
            <w:tcW w:w="1926" w:type="dxa"/>
            <w:noWrap/>
            <w:hideMark/>
          </w:tcPr>
          <w:p w14:paraId="3288A47D" w14:textId="77777777" w:rsidR="00651149" w:rsidRPr="00135CB3" w:rsidRDefault="00651149">
            <w:pPr>
              <w:rPr>
                <w:rFonts w:cs="Arial"/>
                <w:sz w:val="20"/>
                <w:szCs w:val="20"/>
              </w:rPr>
            </w:pPr>
            <w:r w:rsidRPr="00135CB3">
              <w:rPr>
                <w:rFonts w:cs="Arial"/>
                <w:sz w:val="20"/>
                <w:szCs w:val="20"/>
              </w:rPr>
              <w:t>Campanulaceae</w:t>
            </w:r>
          </w:p>
        </w:tc>
        <w:tc>
          <w:tcPr>
            <w:tcW w:w="4023" w:type="dxa"/>
            <w:hideMark/>
          </w:tcPr>
          <w:p w14:paraId="3F1B104D" w14:textId="77777777" w:rsidR="00651149" w:rsidRPr="00135CB3" w:rsidRDefault="00651149">
            <w:pPr>
              <w:rPr>
                <w:rFonts w:cs="Arial"/>
                <w:i/>
                <w:iCs/>
                <w:sz w:val="20"/>
                <w:szCs w:val="20"/>
              </w:rPr>
            </w:pPr>
            <w:r w:rsidRPr="00135CB3">
              <w:rPr>
                <w:rFonts w:cs="Arial"/>
                <w:i/>
                <w:iCs/>
                <w:sz w:val="20"/>
                <w:szCs w:val="20"/>
              </w:rPr>
              <w:t xml:space="preserve">Lobelia heterophylla </w:t>
            </w:r>
            <w:r w:rsidRPr="00135CB3">
              <w:rPr>
                <w:rFonts w:cs="Arial"/>
                <w:sz w:val="20"/>
                <w:szCs w:val="20"/>
              </w:rPr>
              <w:t>subsp.</w:t>
            </w:r>
            <w:r w:rsidRPr="00135CB3">
              <w:rPr>
                <w:rFonts w:cs="Arial"/>
                <w:i/>
                <w:iCs/>
                <w:sz w:val="20"/>
                <w:szCs w:val="20"/>
              </w:rPr>
              <w:t xml:space="preserve"> heterophylla</w:t>
            </w:r>
          </w:p>
        </w:tc>
        <w:tc>
          <w:tcPr>
            <w:tcW w:w="2843" w:type="dxa"/>
            <w:noWrap/>
            <w:hideMark/>
          </w:tcPr>
          <w:p w14:paraId="0C4D247E" w14:textId="77777777" w:rsidR="00651149" w:rsidRPr="00135CB3" w:rsidRDefault="00651149">
            <w:pPr>
              <w:rPr>
                <w:rFonts w:cs="Arial"/>
                <w:sz w:val="20"/>
                <w:szCs w:val="20"/>
              </w:rPr>
            </w:pPr>
            <w:r w:rsidRPr="00135CB3">
              <w:rPr>
                <w:rFonts w:cs="Arial"/>
                <w:sz w:val="20"/>
                <w:szCs w:val="20"/>
              </w:rPr>
              <w:t>Wing-seeded Lobelia</w:t>
            </w:r>
          </w:p>
        </w:tc>
        <w:tc>
          <w:tcPr>
            <w:tcW w:w="1039" w:type="dxa"/>
            <w:noWrap/>
            <w:hideMark/>
          </w:tcPr>
          <w:p w14:paraId="067DAEB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EA4A47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D46E22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35E68A8" w14:textId="77777777" w:rsidR="00651149" w:rsidRPr="00135CB3" w:rsidRDefault="00651149">
            <w:pPr>
              <w:rPr>
                <w:rFonts w:cs="Arial"/>
                <w:sz w:val="20"/>
                <w:szCs w:val="20"/>
              </w:rPr>
            </w:pPr>
            <w:r w:rsidRPr="00135CB3">
              <w:rPr>
                <w:rFonts w:cs="Arial"/>
                <w:sz w:val="20"/>
                <w:szCs w:val="20"/>
              </w:rPr>
              <w:t>No</w:t>
            </w:r>
          </w:p>
        </w:tc>
      </w:tr>
      <w:tr w:rsidR="00561342" w:rsidRPr="00651149" w14:paraId="718F2AD4" w14:textId="77777777" w:rsidTr="00561342">
        <w:trPr>
          <w:trHeight w:val="290"/>
        </w:trPr>
        <w:tc>
          <w:tcPr>
            <w:tcW w:w="1926" w:type="dxa"/>
            <w:noWrap/>
            <w:hideMark/>
          </w:tcPr>
          <w:p w14:paraId="16A5B96D" w14:textId="77777777" w:rsidR="00651149" w:rsidRPr="00135CB3" w:rsidRDefault="00651149">
            <w:pPr>
              <w:rPr>
                <w:rFonts w:cs="Arial"/>
                <w:sz w:val="20"/>
                <w:szCs w:val="20"/>
              </w:rPr>
            </w:pPr>
            <w:r w:rsidRPr="00135CB3">
              <w:rPr>
                <w:rFonts w:cs="Arial"/>
                <w:sz w:val="20"/>
                <w:szCs w:val="20"/>
              </w:rPr>
              <w:t>Campanulaceae</w:t>
            </w:r>
          </w:p>
        </w:tc>
        <w:tc>
          <w:tcPr>
            <w:tcW w:w="4023" w:type="dxa"/>
            <w:hideMark/>
          </w:tcPr>
          <w:p w14:paraId="6EC75AC5" w14:textId="77777777" w:rsidR="00651149" w:rsidRPr="00135CB3" w:rsidRDefault="00651149">
            <w:pPr>
              <w:rPr>
                <w:rFonts w:cs="Arial"/>
                <w:i/>
                <w:iCs/>
                <w:sz w:val="20"/>
                <w:szCs w:val="20"/>
              </w:rPr>
            </w:pPr>
            <w:r w:rsidRPr="00135CB3">
              <w:rPr>
                <w:rFonts w:cs="Arial"/>
                <w:i/>
                <w:iCs/>
                <w:sz w:val="20"/>
                <w:szCs w:val="20"/>
              </w:rPr>
              <w:t>Lobelia rhytidosperma</w:t>
            </w:r>
          </w:p>
        </w:tc>
        <w:tc>
          <w:tcPr>
            <w:tcW w:w="2843" w:type="dxa"/>
            <w:noWrap/>
            <w:hideMark/>
          </w:tcPr>
          <w:p w14:paraId="70F21F0A" w14:textId="77777777" w:rsidR="00651149" w:rsidRPr="00135CB3" w:rsidRDefault="00651149">
            <w:pPr>
              <w:rPr>
                <w:rFonts w:cs="Arial"/>
                <w:sz w:val="20"/>
                <w:szCs w:val="20"/>
              </w:rPr>
            </w:pPr>
            <w:r w:rsidRPr="00135CB3">
              <w:rPr>
                <w:rFonts w:cs="Arial"/>
                <w:sz w:val="20"/>
                <w:szCs w:val="20"/>
              </w:rPr>
              <w:t>Wrinkled-seeded Lobelia</w:t>
            </w:r>
          </w:p>
        </w:tc>
        <w:tc>
          <w:tcPr>
            <w:tcW w:w="1039" w:type="dxa"/>
            <w:noWrap/>
            <w:hideMark/>
          </w:tcPr>
          <w:p w14:paraId="139DBCF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568279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7C3214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3E133DC" w14:textId="77777777" w:rsidR="00651149" w:rsidRPr="00135CB3" w:rsidRDefault="00651149">
            <w:pPr>
              <w:rPr>
                <w:rFonts w:cs="Arial"/>
                <w:sz w:val="20"/>
                <w:szCs w:val="20"/>
              </w:rPr>
            </w:pPr>
            <w:r w:rsidRPr="00135CB3">
              <w:rPr>
                <w:rFonts w:cs="Arial"/>
                <w:sz w:val="20"/>
                <w:szCs w:val="20"/>
              </w:rPr>
              <w:t>No</w:t>
            </w:r>
          </w:p>
        </w:tc>
      </w:tr>
      <w:tr w:rsidR="00561342" w:rsidRPr="00651149" w14:paraId="6CCFED59" w14:textId="77777777" w:rsidTr="00561342">
        <w:trPr>
          <w:trHeight w:val="290"/>
        </w:trPr>
        <w:tc>
          <w:tcPr>
            <w:tcW w:w="1926" w:type="dxa"/>
            <w:noWrap/>
            <w:hideMark/>
          </w:tcPr>
          <w:p w14:paraId="1C6AF1CA" w14:textId="77777777" w:rsidR="00651149" w:rsidRPr="00135CB3" w:rsidRDefault="00651149">
            <w:pPr>
              <w:rPr>
                <w:rFonts w:cs="Arial"/>
                <w:sz w:val="20"/>
                <w:szCs w:val="20"/>
              </w:rPr>
            </w:pPr>
            <w:r w:rsidRPr="00135CB3">
              <w:rPr>
                <w:rFonts w:cs="Arial"/>
                <w:sz w:val="20"/>
                <w:szCs w:val="20"/>
              </w:rPr>
              <w:t>Campanulaceae</w:t>
            </w:r>
          </w:p>
        </w:tc>
        <w:tc>
          <w:tcPr>
            <w:tcW w:w="4023" w:type="dxa"/>
            <w:hideMark/>
          </w:tcPr>
          <w:p w14:paraId="4DCAA614" w14:textId="77777777" w:rsidR="00651149" w:rsidRPr="00135CB3" w:rsidRDefault="00651149">
            <w:pPr>
              <w:rPr>
                <w:rFonts w:cs="Arial"/>
                <w:i/>
                <w:iCs/>
                <w:sz w:val="20"/>
                <w:szCs w:val="20"/>
              </w:rPr>
            </w:pPr>
            <w:r w:rsidRPr="00135CB3">
              <w:rPr>
                <w:rFonts w:cs="Arial"/>
                <w:i/>
                <w:iCs/>
                <w:sz w:val="20"/>
                <w:szCs w:val="20"/>
              </w:rPr>
              <w:t>Wahlenbergia capensis</w:t>
            </w:r>
          </w:p>
        </w:tc>
        <w:tc>
          <w:tcPr>
            <w:tcW w:w="2843" w:type="dxa"/>
            <w:noWrap/>
            <w:hideMark/>
          </w:tcPr>
          <w:p w14:paraId="725222FB" w14:textId="77777777" w:rsidR="00651149" w:rsidRPr="00135CB3" w:rsidRDefault="00651149">
            <w:pPr>
              <w:rPr>
                <w:rFonts w:cs="Arial"/>
                <w:sz w:val="20"/>
                <w:szCs w:val="20"/>
              </w:rPr>
            </w:pPr>
            <w:r w:rsidRPr="00135CB3">
              <w:rPr>
                <w:rFonts w:cs="Arial"/>
                <w:sz w:val="20"/>
                <w:szCs w:val="20"/>
              </w:rPr>
              <w:t>Cape Bluebell</w:t>
            </w:r>
          </w:p>
        </w:tc>
        <w:tc>
          <w:tcPr>
            <w:tcW w:w="1039" w:type="dxa"/>
            <w:noWrap/>
            <w:hideMark/>
          </w:tcPr>
          <w:p w14:paraId="5414EF9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238702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A33BBD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DBA3D55"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4DE74515" w14:textId="77777777" w:rsidTr="00561342">
        <w:trPr>
          <w:trHeight w:val="290"/>
        </w:trPr>
        <w:tc>
          <w:tcPr>
            <w:tcW w:w="1926" w:type="dxa"/>
            <w:noWrap/>
            <w:hideMark/>
          </w:tcPr>
          <w:p w14:paraId="7FD158C1" w14:textId="77777777" w:rsidR="00651149" w:rsidRPr="00135CB3" w:rsidRDefault="00651149">
            <w:pPr>
              <w:rPr>
                <w:rFonts w:cs="Arial"/>
                <w:sz w:val="20"/>
                <w:szCs w:val="20"/>
              </w:rPr>
            </w:pPr>
            <w:r w:rsidRPr="00135CB3">
              <w:rPr>
                <w:rFonts w:cs="Arial"/>
                <w:sz w:val="20"/>
                <w:szCs w:val="20"/>
              </w:rPr>
              <w:t>Casuarinaceae</w:t>
            </w:r>
          </w:p>
        </w:tc>
        <w:tc>
          <w:tcPr>
            <w:tcW w:w="4023" w:type="dxa"/>
            <w:hideMark/>
          </w:tcPr>
          <w:p w14:paraId="1D46D3D5" w14:textId="77777777" w:rsidR="00651149" w:rsidRPr="00135CB3" w:rsidRDefault="00651149">
            <w:pPr>
              <w:rPr>
                <w:rFonts w:cs="Arial"/>
                <w:i/>
                <w:iCs/>
                <w:sz w:val="20"/>
                <w:szCs w:val="20"/>
              </w:rPr>
            </w:pPr>
            <w:r w:rsidRPr="00135CB3">
              <w:rPr>
                <w:rFonts w:cs="Arial"/>
                <w:i/>
                <w:iCs/>
                <w:sz w:val="20"/>
                <w:szCs w:val="20"/>
              </w:rPr>
              <w:t>Allocasuarina campestris</w:t>
            </w:r>
          </w:p>
        </w:tc>
        <w:tc>
          <w:tcPr>
            <w:tcW w:w="2843" w:type="dxa"/>
            <w:noWrap/>
            <w:hideMark/>
          </w:tcPr>
          <w:p w14:paraId="413965A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1FC7D6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E63767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8C486D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67627F3" w14:textId="77777777" w:rsidR="00651149" w:rsidRPr="00135CB3" w:rsidRDefault="00651149">
            <w:pPr>
              <w:rPr>
                <w:rFonts w:cs="Arial"/>
                <w:sz w:val="20"/>
                <w:szCs w:val="20"/>
              </w:rPr>
            </w:pPr>
            <w:r w:rsidRPr="00135CB3">
              <w:rPr>
                <w:rFonts w:cs="Arial"/>
                <w:sz w:val="20"/>
                <w:szCs w:val="20"/>
              </w:rPr>
              <w:t>No</w:t>
            </w:r>
          </w:p>
        </w:tc>
      </w:tr>
      <w:tr w:rsidR="00561342" w:rsidRPr="00651149" w14:paraId="18D1C1DC" w14:textId="77777777" w:rsidTr="00561342">
        <w:trPr>
          <w:trHeight w:val="290"/>
        </w:trPr>
        <w:tc>
          <w:tcPr>
            <w:tcW w:w="1926" w:type="dxa"/>
            <w:noWrap/>
            <w:hideMark/>
          </w:tcPr>
          <w:p w14:paraId="3C520C1F" w14:textId="77777777" w:rsidR="00651149" w:rsidRPr="00135CB3" w:rsidRDefault="00651149">
            <w:pPr>
              <w:rPr>
                <w:rFonts w:cs="Arial"/>
                <w:sz w:val="20"/>
                <w:szCs w:val="20"/>
              </w:rPr>
            </w:pPr>
            <w:r w:rsidRPr="00135CB3">
              <w:rPr>
                <w:rFonts w:cs="Arial"/>
                <w:sz w:val="20"/>
                <w:szCs w:val="20"/>
              </w:rPr>
              <w:t>Casuarinaceae</w:t>
            </w:r>
          </w:p>
        </w:tc>
        <w:tc>
          <w:tcPr>
            <w:tcW w:w="4023" w:type="dxa"/>
            <w:hideMark/>
          </w:tcPr>
          <w:p w14:paraId="32A7E4C5" w14:textId="77777777" w:rsidR="00651149" w:rsidRPr="00135CB3" w:rsidRDefault="00651149">
            <w:pPr>
              <w:rPr>
                <w:rFonts w:cs="Arial"/>
                <w:i/>
                <w:iCs/>
                <w:sz w:val="20"/>
                <w:szCs w:val="20"/>
              </w:rPr>
            </w:pPr>
            <w:r w:rsidRPr="00135CB3">
              <w:rPr>
                <w:rFonts w:cs="Arial"/>
                <w:i/>
                <w:iCs/>
                <w:sz w:val="20"/>
                <w:szCs w:val="20"/>
              </w:rPr>
              <w:t>Allocasuarina humilis</w:t>
            </w:r>
          </w:p>
        </w:tc>
        <w:tc>
          <w:tcPr>
            <w:tcW w:w="2843" w:type="dxa"/>
            <w:noWrap/>
            <w:hideMark/>
          </w:tcPr>
          <w:p w14:paraId="6E00156E" w14:textId="77777777" w:rsidR="00651149" w:rsidRPr="00135CB3" w:rsidRDefault="00651149">
            <w:pPr>
              <w:rPr>
                <w:rFonts w:cs="Arial"/>
                <w:sz w:val="20"/>
                <w:szCs w:val="20"/>
              </w:rPr>
            </w:pPr>
            <w:r w:rsidRPr="00135CB3">
              <w:rPr>
                <w:rFonts w:cs="Arial"/>
                <w:sz w:val="20"/>
                <w:szCs w:val="20"/>
              </w:rPr>
              <w:t>Dwarf Sheoak</w:t>
            </w:r>
          </w:p>
        </w:tc>
        <w:tc>
          <w:tcPr>
            <w:tcW w:w="1039" w:type="dxa"/>
            <w:noWrap/>
            <w:hideMark/>
          </w:tcPr>
          <w:p w14:paraId="1443223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E833D6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BD7EB4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5696EEF" w14:textId="77777777" w:rsidR="00651149" w:rsidRPr="00135CB3" w:rsidRDefault="00651149">
            <w:pPr>
              <w:rPr>
                <w:rFonts w:cs="Arial"/>
                <w:sz w:val="20"/>
                <w:szCs w:val="20"/>
              </w:rPr>
            </w:pPr>
            <w:r w:rsidRPr="00135CB3">
              <w:rPr>
                <w:rFonts w:cs="Arial"/>
                <w:sz w:val="20"/>
                <w:szCs w:val="20"/>
              </w:rPr>
              <w:t>No</w:t>
            </w:r>
          </w:p>
        </w:tc>
      </w:tr>
      <w:tr w:rsidR="00561342" w:rsidRPr="00651149" w14:paraId="034BE7C8" w14:textId="77777777" w:rsidTr="00561342">
        <w:trPr>
          <w:trHeight w:val="290"/>
        </w:trPr>
        <w:tc>
          <w:tcPr>
            <w:tcW w:w="1926" w:type="dxa"/>
            <w:noWrap/>
            <w:hideMark/>
          </w:tcPr>
          <w:p w14:paraId="4206D223" w14:textId="77777777" w:rsidR="00651149" w:rsidRPr="00135CB3" w:rsidRDefault="00651149">
            <w:pPr>
              <w:rPr>
                <w:rFonts w:cs="Arial"/>
                <w:sz w:val="20"/>
                <w:szCs w:val="20"/>
              </w:rPr>
            </w:pPr>
            <w:r w:rsidRPr="00135CB3">
              <w:rPr>
                <w:rFonts w:cs="Arial"/>
                <w:sz w:val="20"/>
                <w:szCs w:val="20"/>
              </w:rPr>
              <w:t>Celastraceae</w:t>
            </w:r>
          </w:p>
        </w:tc>
        <w:tc>
          <w:tcPr>
            <w:tcW w:w="4023" w:type="dxa"/>
            <w:hideMark/>
          </w:tcPr>
          <w:p w14:paraId="1AB871EB" w14:textId="77777777" w:rsidR="00651149" w:rsidRPr="00135CB3" w:rsidRDefault="00651149">
            <w:pPr>
              <w:rPr>
                <w:rFonts w:cs="Arial"/>
                <w:i/>
                <w:iCs/>
                <w:sz w:val="20"/>
                <w:szCs w:val="20"/>
              </w:rPr>
            </w:pPr>
            <w:r w:rsidRPr="00135CB3">
              <w:rPr>
                <w:rFonts w:cs="Arial"/>
                <w:i/>
                <w:iCs/>
                <w:sz w:val="20"/>
                <w:szCs w:val="20"/>
              </w:rPr>
              <w:t>Stackhousia dielsii</w:t>
            </w:r>
          </w:p>
        </w:tc>
        <w:tc>
          <w:tcPr>
            <w:tcW w:w="2843" w:type="dxa"/>
            <w:noWrap/>
            <w:hideMark/>
          </w:tcPr>
          <w:p w14:paraId="30F6F8BF" w14:textId="77777777" w:rsidR="00651149" w:rsidRPr="00135CB3" w:rsidRDefault="00651149">
            <w:pPr>
              <w:rPr>
                <w:rFonts w:cs="Arial"/>
                <w:sz w:val="20"/>
                <w:szCs w:val="20"/>
              </w:rPr>
            </w:pPr>
            <w:r w:rsidRPr="00135CB3">
              <w:rPr>
                <w:rFonts w:cs="Arial"/>
                <w:sz w:val="20"/>
                <w:szCs w:val="20"/>
              </w:rPr>
              <w:t>Yellow Stackhousia</w:t>
            </w:r>
          </w:p>
        </w:tc>
        <w:tc>
          <w:tcPr>
            <w:tcW w:w="1039" w:type="dxa"/>
            <w:noWrap/>
            <w:hideMark/>
          </w:tcPr>
          <w:p w14:paraId="0DB18FF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FEC51F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8105D4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6D70E4A" w14:textId="77777777" w:rsidR="00651149" w:rsidRPr="00135CB3" w:rsidRDefault="00651149">
            <w:pPr>
              <w:rPr>
                <w:rFonts w:cs="Arial"/>
                <w:sz w:val="20"/>
                <w:szCs w:val="20"/>
              </w:rPr>
            </w:pPr>
            <w:r w:rsidRPr="00135CB3">
              <w:rPr>
                <w:rFonts w:cs="Arial"/>
                <w:sz w:val="20"/>
                <w:szCs w:val="20"/>
              </w:rPr>
              <w:t>No</w:t>
            </w:r>
          </w:p>
        </w:tc>
      </w:tr>
      <w:tr w:rsidR="00561342" w:rsidRPr="00651149" w14:paraId="689B988B" w14:textId="77777777" w:rsidTr="00561342">
        <w:trPr>
          <w:trHeight w:val="290"/>
        </w:trPr>
        <w:tc>
          <w:tcPr>
            <w:tcW w:w="1926" w:type="dxa"/>
            <w:noWrap/>
            <w:hideMark/>
          </w:tcPr>
          <w:p w14:paraId="12078E4B" w14:textId="77777777" w:rsidR="00651149" w:rsidRPr="00135CB3" w:rsidRDefault="00651149">
            <w:pPr>
              <w:rPr>
                <w:rFonts w:cs="Arial"/>
                <w:sz w:val="20"/>
                <w:szCs w:val="20"/>
              </w:rPr>
            </w:pPr>
            <w:r w:rsidRPr="00135CB3">
              <w:rPr>
                <w:rFonts w:cs="Arial"/>
                <w:sz w:val="20"/>
                <w:szCs w:val="20"/>
              </w:rPr>
              <w:t>Celastraceae</w:t>
            </w:r>
          </w:p>
        </w:tc>
        <w:tc>
          <w:tcPr>
            <w:tcW w:w="4023" w:type="dxa"/>
            <w:hideMark/>
          </w:tcPr>
          <w:p w14:paraId="46EA9449" w14:textId="77777777" w:rsidR="00651149" w:rsidRPr="00135CB3" w:rsidRDefault="00651149">
            <w:pPr>
              <w:rPr>
                <w:rFonts w:cs="Arial"/>
                <w:i/>
                <w:iCs/>
                <w:sz w:val="20"/>
                <w:szCs w:val="20"/>
              </w:rPr>
            </w:pPr>
            <w:r w:rsidRPr="00135CB3">
              <w:rPr>
                <w:rFonts w:cs="Arial"/>
                <w:i/>
                <w:iCs/>
                <w:sz w:val="20"/>
                <w:szCs w:val="20"/>
              </w:rPr>
              <w:t>Tripterococcus brunonis</w:t>
            </w:r>
          </w:p>
        </w:tc>
        <w:tc>
          <w:tcPr>
            <w:tcW w:w="2843" w:type="dxa"/>
            <w:noWrap/>
            <w:hideMark/>
          </w:tcPr>
          <w:p w14:paraId="3047987A" w14:textId="77777777" w:rsidR="00651149" w:rsidRPr="00135CB3" w:rsidRDefault="00651149">
            <w:pPr>
              <w:rPr>
                <w:rFonts w:cs="Arial"/>
                <w:sz w:val="20"/>
                <w:szCs w:val="20"/>
              </w:rPr>
            </w:pPr>
            <w:r w:rsidRPr="00135CB3">
              <w:rPr>
                <w:rFonts w:cs="Arial"/>
                <w:sz w:val="20"/>
                <w:szCs w:val="20"/>
              </w:rPr>
              <w:t>Winged Stackhousia</w:t>
            </w:r>
          </w:p>
        </w:tc>
        <w:tc>
          <w:tcPr>
            <w:tcW w:w="1039" w:type="dxa"/>
            <w:noWrap/>
            <w:hideMark/>
          </w:tcPr>
          <w:p w14:paraId="45B13FA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BE3165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1DD2EC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D581E9F" w14:textId="77777777" w:rsidR="00651149" w:rsidRPr="00135CB3" w:rsidRDefault="00651149">
            <w:pPr>
              <w:rPr>
                <w:rFonts w:cs="Arial"/>
                <w:sz w:val="20"/>
                <w:szCs w:val="20"/>
              </w:rPr>
            </w:pPr>
            <w:r w:rsidRPr="00135CB3">
              <w:rPr>
                <w:rFonts w:cs="Arial"/>
                <w:sz w:val="20"/>
                <w:szCs w:val="20"/>
              </w:rPr>
              <w:t>No</w:t>
            </w:r>
          </w:p>
        </w:tc>
      </w:tr>
      <w:tr w:rsidR="00561342" w:rsidRPr="00651149" w14:paraId="05F973DC" w14:textId="77777777" w:rsidTr="00561342">
        <w:trPr>
          <w:trHeight w:val="290"/>
        </w:trPr>
        <w:tc>
          <w:tcPr>
            <w:tcW w:w="1926" w:type="dxa"/>
            <w:noWrap/>
            <w:hideMark/>
          </w:tcPr>
          <w:p w14:paraId="34380428" w14:textId="77777777" w:rsidR="00651149" w:rsidRPr="00135CB3" w:rsidRDefault="00651149">
            <w:pPr>
              <w:rPr>
                <w:rFonts w:cs="Arial"/>
                <w:sz w:val="20"/>
                <w:szCs w:val="20"/>
              </w:rPr>
            </w:pPr>
            <w:r w:rsidRPr="00135CB3">
              <w:rPr>
                <w:rFonts w:cs="Arial"/>
                <w:sz w:val="20"/>
                <w:szCs w:val="20"/>
              </w:rPr>
              <w:t>Chenopodiaceae</w:t>
            </w:r>
          </w:p>
        </w:tc>
        <w:tc>
          <w:tcPr>
            <w:tcW w:w="4023" w:type="dxa"/>
            <w:hideMark/>
          </w:tcPr>
          <w:p w14:paraId="64044F71" w14:textId="77777777" w:rsidR="00651149" w:rsidRPr="00135CB3" w:rsidRDefault="00651149">
            <w:pPr>
              <w:rPr>
                <w:rFonts w:cs="Arial"/>
                <w:i/>
                <w:iCs/>
                <w:sz w:val="20"/>
                <w:szCs w:val="20"/>
              </w:rPr>
            </w:pPr>
            <w:r w:rsidRPr="00135CB3">
              <w:rPr>
                <w:rFonts w:cs="Arial"/>
                <w:i/>
                <w:iCs/>
                <w:sz w:val="20"/>
                <w:szCs w:val="20"/>
              </w:rPr>
              <w:t>Didymanthus roei</w:t>
            </w:r>
          </w:p>
        </w:tc>
        <w:tc>
          <w:tcPr>
            <w:tcW w:w="2843" w:type="dxa"/>
            <w:noWrap/>
            <w:hideMark/>
          </w:tcPr>
          <w:p w14:paraId="146884E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8BE9BF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372C9C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5B35F6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D5F241E" w14:textId="77777777" w:rsidR="00651149" w:rsidRPr="00135CB3" w:rsidRDefault="00651149">
            <w:pPr>
              <w:rPr>
                <w:rFonts w:cs="Arial"/>
                <w:sz w:val="20"/>
                <w:szCs w:val="20"/>
              </w:rPr>
            </w:pPr>
            <w:r w:rsidRPr="00135CB3">
              <w:rPr>
                <w:rFonts w:cs="Arial"/>
                <w:sz w:val="20"/>
                <w:szCs w:val="20"/>
              </w:rPr>
              <w:t>No</w:t>
            </w:r>
          </w:p>
        </w:tc>
      </w:tr>
      <w:tr w:rsidR="00561342" w:rsidRPr="00651149" w14:paraId="4D1C4FF9" w14:textId="77777777" w:rsidTr="00561342">
        <w:trPr>
          <w:trHeight w:val="290"/>
        </w:trPr>
        <w:tc>
          <w:tcPr>
            <w:tcW w:w="1926" w:type="dxa"/>
            <w:noWrap/>
            <w:hideMark/>
          </w:tcPr>
          <w:p w14:paraId="4DDE740C" w14:textId="77777777" w:rsidR="00651149" w:rsidRPr="00135CB3" w:rsidRDefault="00651149">
            <w:pPr>
              <w:rPr>
                <w:rFonts w:cs="Arial"/>
                <w:sz w:val="20"/>
                <w:szCs w:val="20"/>
              </w:rPr>
            </w:pPr>
            <w:r w:rsidRPr="00135CB3">
              <w:rPr>
                <w:rFonts w:cs="Arial"/>
                <w:sz w:val="20"/>
                <w:szCs w:val="20"/>
              </w:rPr>
              <w:t>Chenopodiaceae</w:t>
            </w:r>
          </w:p>
        </w:tc>
        <w:tc>
          <w:tcPr>
            <w:tcW w:w="4023" w:type="dxa"/>
            <w:hideMark/>
          </w:tcPr>
          <w:p w14:paraId="6A16C1E1" w14:textId="77777777" w:rsidR="00651149" w:rsidRPr="00135CB3" w:rsidRDefault="00651149">
            <w:pPr>
              <w:rPr>
                <w:rFonts w:cs="Arial"/>
                <w:i/>
                <w:iCs/>
                <w:sz w:val="20"/>
                <w:szCs w:val="20"/>
              </w:rPr>
            </w:pPr>
            <w:r w:rsidRPr="00135CB3">
              <w:rPr>
                <w:rFonts w:cs="Arial"/>
                <w:i/>
                <w:iCs/>
                <w:sz w:val="20"/>
                <w:szCs w:val="20"/>
              </w:rPr>
              <w:t>Enchylaena tomentosa</w:t>
            </w:r>
          </w:p>
        </w:tc>
        <w:tc>
          <w:tcPr>
            <w:tcW w:w="2843" w:type="dxa"/>
            <w:noWrap/>
            <w:hideMark/>
          </w:tcPr>
          <w:p w14:paraId="0618C68F" w14:textId="77777777" w:rsidR="00651149" w:rsidRPr="00135CB3" w:rsidRDefault="00651149">
            <w:pPr>
              <w:rPr>
                <w:rFonts w:cs="Arial"/>
                <w:sz w:val="20"/>
                <w:szCs w:val="20"/>
              </w:rPr>
            </w:pPr>
            <w:r w:rsidRPr="00135CB3">
              <w:rPr>
                <w:rFonts w:cs="Arial"/>
                <w:sz w:val="20"/>
                <w:szCs w:val="20"/>
              </w:rPr>
              <w:t>Barrier Saltbush</w:t>
            </w:r>
          </w:p>
        </w:tc>
        <w:tc>
          <w:tcPr>
            <w:tcW w:w="1039" w:type="dxa"/>
            <w:noWrap/>
            <w:hideMark/>
          </w:tcPr>
          <w:p w14:paraId="7F860C0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489401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06C857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E48777A" w14:textId="77777777" w:rsidR="00651149" w:rsidRPr="00135CB3" w:rsidRDefault="00651149">
            <w:pPr>
              <w:rPr>
                <w:rFonts w:cs="Arial"/>
                <w:sz w:val="20"/>
                <w:szCs w:val="20"/>
              </w:rPr>
            </w:pPr>
            <w:r w:rsidRPr="00135CB3">
              <w:rPr>
                <w:rFonts w:cs="Arial"/>
                <w:sz w:val="20"/>
                <w:szCs w:val="20"/>
              </w:rPr>
              <w:t>No</w:t>
            </w:r>
          </w:p>
        </w:tc>
      </w:tr>
      <w:tr w:rsidR="00561342" w:rsidRPr="00651149" w14:paraId="7AE48324" w14:textId="77777777" w:rsidTr="00561342">
        <w:trPr>
          <w:trHeight w:val="290"/>
        </w:trPr>
        <w:tc>
          <w:tcPr>
            <w:tcW w:w="1926" w:type="dxa"/>
            <w:noWrap/>
            <w:hideMark/>
          </w:tcPr>
          <w:p w14:paraId="5234D654" w14:textId="77777777" w:rsidR="00651149" w:rsidRPr="00135CB3" w:rsidRDefault="00651149">
            <w:pPr>
              <w:rPr>
                <w:rFonts w:cs="Arial"/>
                <w:sz w:val="20"/>
                <w:szCs w:val="20"/>
              </w:rPr>
            </w:pPr>
            <w:r w:rsidRPr="00135CB3">
              <w:rPr>
                <w:rFonts w:cs="Arial"/>
                <w:sz w:val="20"/>
                <w:szCs w:val="20"/>
              </w:rPr>
              <w:t>Chenopodiaceae</w:t>
            </w:r>
          </w:p>
        </w:tc>
        <w:tc>
          <w:tcPr>
            <w:tcW w:w="4023" w:type="dxa"/>
            <w:hideMark/>
          </w:tcPr>
          <w:p w14:paraId="500F2A4F" w14:textId="77777777" w:rsidR="00651149" w:rsidRPr="00135CB3" w:rsidRDefault="00651149">
            <w:pPr>
              <w:rPr>
                <w:rFonts w:cs="Arial"/>
                <w:i/>
                <w:iCs/>
                <w:sz w:val="20"/>
                <w:szCs w:val="20"/>
              </w:rPr>
            </w:pPr>
            <w:r w:rsidRPr="00135CB3">
              <w:rPr>
                <w:rFonts w:cs="Arial"/>
                <w:i/>
                <w:iCs/>
                <w:sz w:val="20"/>
                <w:szCs w:val="20"/>
              </w:rPr>
              <w:t>Salsola australis</w:t>
            </w:r>
          </w:p>
        </w:tc>
        <w:tc>
          <w:tcPr>
            <w:tcW w:w="2843" w:type="dxa"/>
            <w:noWrap/>
            <w:hideMark/>
          </w:tcPr>
          <w:p w14:paraId="70D6F1B6"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103CB3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998508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35535F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7030BB1" w14:textId="77777777" w:rsidR="00651149" w:rsidRPr="00135CB3" w:rsidRDefault="00651149">
            <w:pPr>
              <w:rPr>
                <w:rFonts w:cs="Arial"/>
                <w:sz w:val="20"/>
                <w:szCs w:val="20"/>
              </w:rPr>
            </w:pPr>
            <w:r w:rsidRPr="00135CB3">
              <w:rPr>
                <w:rFonts w:cs="Arial"/>
                <w:sz w:val="20"/>
                <w:szCs w:val="20"/>
              </w:rPr>
              <w:t>No</w:t>
            </w:r>
          </w:p>
        </w:tc>
      </w:tr>
      <w:tr w:rsidR="00561342" w:rsidRPr="00651149" w14:paraId="2F96C5AA" w14:textId="77777777" w:rsidTr="00561342">
        <w:trPr>
          <w:trHeight w:val="290"/>
        </w:trPr>
        <w:tc>
          <w:tcPr>
            <w:tcW w:w="1926" w:type="dxa"/>
            <w:noWrap/>
            <w:hideMark/>
          </w:tcPr>
          <w:p w14:paraId="2B87EB93" w14:textId="77777777" w:rsidR="00651149" w:rsidRPr="00135CB3" w:rsidRDefault="00651149">
            <w:pPr>
              <w:rPr>
                <w:rFonts w:cs="Arial"/>
                <w:sz w:val="20"/>
                <w:szCs w:val="20"/>
              </w:rPr>
            </w:pPr>
            <w:r w:rsidRPr="00135CB3">
              <w:rPr>
                <w:rFonts w:cs="Arial"/>
                <w:sz w:val="20"/>
                <w:szCs w:val="20"/>
              </w:rPr>
              <w:lastRenderedPageBreak/>
              <w:t>Chenopodiaceae</w:t>
            </w:r>
          </w:p>
        </w:tc>
        <w:tc>
          <w:tcPr>
            <w:tcW w:w="4023" w:type="dxa"/>
            <w:hideMark/>
          </w:tcPr>
          <w:p w14:paraId="186524AC" w14:textId="77777777" w:rsidR="00651149" w:rsidRPr="00135CB3" w:rsidRDefault="00651149">
            <w:pPr>
              <w:rPr>
                <w:rFonts w:cs="Arial"/>
                <w:i/>
                <w:iCs/>
                <w:sz w:val="20"/>
                <w:szCs w:val="20"/>
              </w:rPr>
            </w:pPr>
            <w:r w:rsidRPr="00135CB3">
              <w:rPr>
                <w:rFonts w:cs="Arial"/>
                <w:i/>
                <w:iCs/>
                <w:sz w:val="20"/>
                <w:szCs w:val="20"/>
              </w:rPr>
              <w:t xml:space="preserve">Tecticornia indica </w:t>
            </w:r>
            <w:r w:rsidRPr="00135CB3">
              <w:rPr>
                <w:rFonts w:cs="Arial"/>
                <w:sz w:val="20"/>
                <w:szCs w:val="20"/>
              </w:rPr>
              <w:t>subsp</w:t>
            </w:r>
            <w:r w:rsidRPr="00135CB3">
              <w:rPr>
                <w:rFonts w:cs="Arial"/>
                <w:i/>
                <w:iCs/>
                <w:sz w:val="20"/>
                <w:szCs w:val="20"/>
              </w:rPr>
              <w:t>. bidens</w:t>
            </w:r>
          </w:p>
        </w:tc>
        <w:tc>
          <w:tcPr>
            <w:tcW w:w="2843" w:type="dxa"/>
            <w:noWrap/>
            <w:hideMark/>
          </w:tcPr>
          <w:p w14:paraId="7B3C8BC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CCB8BC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7BEA24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763FB6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1B032BA" w14:textId="77777777" w:rsidR="00651149" w:rsidRPr="00135CB3" w:rsidRDefault="00651149">
            <w:pPr>
              <w:rPr>
                <w:rFonts w:cs="Arial"/>
                <w:sz w:val="20"/>
                <w:szCs w:val="20"/>
              </w:rPr>
            </w:pPr>
            <w:r w:rsidRPr="00135CB3">
              <w:rPr>
                <w:rFonts w:cs="Arial"/>
                <w:sz w:val="20"/>
                <w:szCs w:val="20"/>
              </w:rPr>
              <w:t>No</w:t>
            </w:r>
          </w:p>
        </w:tc>
      </w:tr>
      <w:tr w:rsidR="00561342" w:rsidRPr="00651149" w14:paraId="2A4103B9" w14:textId="77777777" w:rsidTr="00561342">
        <w:trPr>
          <w:trHeight w:val="290"/>
        </w:trPr>
        <w:tc>
          <w:tcPr>
            <w:tcW w:w="1926" w:type="dxa"/>
            <w:noWrap/>
            <w:hideMark/>
          </w:tcPr>
          <w:p w14:paraId="4629D829" w14:textId="77777777" w:rsidR="00651149" w:rsidRPr="00135CB3" w:rsidRDefault="00651149">
            <w:pPr>
              <w:rPr>
                <w:rFonts w:cs="Arial"/>
                <w:sz w:val="20"/>
                <w:szCs w:val="20"/>
              </w:rPr>
            </w:pPr>
            <w:r w:rsidRPr="00135CB3">
              <w:rPr>
                <w:rFonts w:cs="Arial"/>
                <w:sz w:val="20"/>
                <w:szCs w:val="20"/>
              </w:rPr>
              <w:t>Convolvulaceae</w:t>
            </w:r>
          </w:p>
        </w:tc>
        <w:tc>
          <w:tcPr>
            <w:tcW w:w="4023" w:type="dxa"/>
            <w:hideMark/>
          </w:tcPr>
          <w:p w14:paraId="4E5668B9" w14:textId="77777777" w:rsidR="00651149" w:rsidRPr="00135CB3" w:rsidRDefault="00651149">
            <w:pPr>
              <w:rPr>
                <w:rFonts w:cs="Arial"/>
                <w:i/>
                <w:iCs/>
                <w:sz w:val="20"/>
                <w:szCs w:val="20"/>
              </w:rPr>
            </w:pPr>
            <w:r w:rsidRPr="00135CB3">
              <w:rPr>
                <w:rFonts w:cs="Arial"/>
                <w:i/>
                <w:iCs/>
                <w:sz w:val="20"/>
                <w:szCs w:val="20"/>
              </w:rPr>
              <w:t>Bonamia rosea</w:t>
            </w:r>
          </w:p>
        </w:tc>
        <w:tc>
          <w:tcPr>
            <w:tcW w:w="2843" w:type="dxa"/>
            <w:noWrap/>
            <w:hideMark/>
          </w:tcPr>
          <w:p w14:paraId="63FC5427" w14:textId="77777777" w:rsidR="00651149" w:rsidRPr="00135CB3" w:rsidRDefault="00651149">
            <w:pPr>
              <w:rPr>
                <w:rFonts w:cs="Arial"/>
                <w:sz w:val="20"/>
                <w:szCs w:val="20"/>
              </w:rPr>
            </w:pPr>
            <w:r w:rsidRPr="00135CB3">
              <w:rPr>
                <w:rFonts w:cs="Arial"/>
                <w:sz w:val="20"/>
                <w:szCs w:val="20"/>
              </w:rPr>
              <w:t>Felty Bellflower</w:t>
            </w:r>
          </w:p>
        </w:tc>
        <w:tc>
          <w:tcPr>
            <w:tcW w:w="1039" w:type="dxa"/>
            <w:noWrap/>
            <w:hideMark/>
          </w:tcPr>
          <w:p w14:paraId="623538E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ED5D75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CB3902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FAF118B" w14:textId="77777777" w:rsidR="00651149" w:rsidRPr="00135CB3" w:rsidRDefault="00651149">
            <w:pPr>
              <w:rPr>
                <w:rFonts w:cs="Arial"/>
                <w:sz w:val="20"/>
                <w:szCs w:val="20"/>
              </w:rPr>
            </w:pPr>
            <w:r w:rsidRPr="00135CB3">
              <w:rPr>
                <w:rFonts w:cs="Arial"/>
                <w:sz w:val="20"/>
                <w:szCs w:val="20"/>
              </w:rPr>
              <w:t>No</w:t>
            </w:r>
          </w:p>
        </w:tc>
      </w:tr>
      <w:tr w:rsidR="00561342" w:rsidRPr="00651149" w14:paraId="46827463" w14:textId="77777777" w:rsidTr="00561342">
        <w:trPr>
          <w:trHeight w:val="290"/>
        </w:trPr>
        <w:tc>
          <w:tcPr>
            <w:tcW w:w="1926" w:type="dxa"/>
            <w:noWrap/>
            <w:hideMark/>
          </w:tcPr>
          <w:p w14:paraId="1B389E5C" w14:textId="77777777" w:rsidR="00651149" w:rsidRPr="00135CB3" w:rsidRDefault="00651149">
            <w:pPr>
              <w:rPr>
                <w:rFonts w:cs="Arial"/>
                <w:sz w:val="20"/>
                <w:szCs w:val="20"/>
              </w:rPr>
            </w:pPr>
            <w:r w:rsidRPr="00135CB3">
              <w:rPr>
                <w:rFonts w:cs="Arial"/>
                <w:sz w:val="20"/>
                <w:szCs w:val="20"/>
              </w:rPr>
              <w:t>Convolvulaceae</w:t>
            </w:r>
          </w:p>
        </w:tc>
        <w:tc>
          <w:tcPr>
            <w:tcW w:w="4023" w:type="dxa"/>
            <w:hideMark/>
          </w:tcPr>
          <w:p w14:paraId="661FF434" w14:textId="77777777" w:rsidR="00651149" w:rsidRPr="00135CB3" w:rsidRDefault="00651149">
            <w:pPr>
              <w:rPr>
                <w:rFonts w:cs="Arial"/>
                <w:i/>
                <w:iCs/>
                <w:sz w:val="20"/>
                <w:szCs w:val="20"/>
              </w:rPr>
            </w:pPr>
            <w:r w:rsidRPr="00135CB3">
              <w:rPr>
                <w:rFonts w:cs="Arial"/>
                <w:i/>
                <w:iCs/>
                <w:sz w:val="20"/>
                <w:szCs w:val="20"/>
              </w:rPr>
              <w:t>Cuscuta planiflora</w:t>
            </w:r>
          </w:p>
        </w:tc>
        <w:tc>
          <w:tcPr>
            <w:tcW w:w="2843" w:type="dxa"/>
            <w:noWrap/>
            <w:hideMark/>
          </w:tcPr>
          <w:p w14:paraId="72E8655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8850E3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37EB8E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F896CB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61C4B52"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203C61D7" w14:textId="77777777" w:rsidTr="00561342">
        <w:trPr>
          <w:trHeight w:val="290"/>
        </w:trPr>
        <w:tc>
          <w:tcPr>
            <w:tcW w:w="1926" w:type="dxa"/>
            <w:noWrap/>
            <w:hideMark/>
          </w:tcPr>
          <w:p w14:paraId="15B7CD83" w14:textId="77777777" w:rsidR="00651149" w:rsidRPr="00135CB3" w:rsidRDefault="00651149">
            <w:pPr>
              <w:rPr>
                <w:rFonts w:cs="Arial"/>
                <w:sz w:val="20"/>
                <w:szCs w:val="20"/>
              </w:rPr>
            </w:pPr>
            <w:r w:rsidRPr="00135CB3">
              <w:rPr>
                <w:rFonts w:cs="Arial"/>
                <w:sz w:val="20"/>
                <w:szCs w:val="20"/>
              </w:rPr>
              <w:t>Convolvulaceae</w:t>
            </w:r>
          </w:p>
        </w:tc>
        <w:tc>
          <w:tcPr>
            <w:tcW w:w="4023" w:type="dxa"/>
            <w:hideMark/>
          </w:tcPr>
          <w:p w14:paraId="4753E25F" w14:textId="77777777" w:rsidR="00651149" w:rsidRPr="00135CB3" w:rsidRDefault="00651149">
            <w:pPr>
              <w:rPr>
                <w:rFonts w:cs="Arial"/>
                <w:i/>
                <w:iCs/>
                <w:sz w:val="20"/>
                <w:szCs w:val="20"/>
              </w:rPr>
            </w:pPr>
            <w:r w:rsidRPr="00135CB3">
              <w:rPr>
                <w:rFonts w:cs="Arial"/>
                <w:i/>
                <w:iCs/>
                <w:sz w:val="20"/>
                <w:szCs w:val="20"/>
              </w:rPr>
              <w:t>Duperreya sericea</w:t>
            </w:r>
          </w:p>
        </w:tc>
        <w:tc>
          <w:tcPr>
            <w:tcW w:w="2843" w:type="dxa"/>
            <w:noWrap/>
            <w:hideMark/>
          </w:tcPr>
          <w:p w14:paraId="782030C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5FCFD9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59970E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A8C5E9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6150A63" w14:textId="77777777" w:rsidR="00651149" w:rsidRPr="00135CB3" w:rsidRDefault="00651149">
            <w:pPr>
              <w:rPr>
                <w:rFonts w:cs="Arial"/>
                <w:sz w:val="20"/>
                <w:szCs w:val="20"/>
              </w:rPr>
            </w:pPr>
            <w:r w:rsidRPr="00135CB3">
              <w:rPr>
                <w:rFonts w:cs="Arial"/>
                <w:sz w:val="20"/>
                <w:szCs w:val="20"/>
              </w:rPr>
              <w:t>No</w:t>
            </w:r>
          </w:p>
        </w:tc>
      </w:tr>
      <w:tr w:rsidR="00561342" w:rsidRPr="00651149" w14:paraId="2AF983E1" w14:textId="77777777" w:rsidTr="00561342">
        <w:trPr>
          <w:trHeight w:val="290"/>
        </w:trPr>
        <w:tc>
          <w:tcPr>
            <w:tcW w:w="1926" w:type="dxa"/>
            <w:noWrap/>
            <w:hideMark/>
          </w:tcPr>
          <w:p w14:paraId="478241E8" w14:textId="77777777" w:rsidR="00651149" w:rsidRPr="00135CB3" w:rsidRDefault="00651149">
            <w:pPr>
              <w:rPr>
                <w:rFonts w:cs="Arial"/>
                <w:sz w:val="20"/>
                <w:szCs w:val="20"/>
              </w:rPr>
            </w:pPr>
            <w:r w:rsidRPr="00135CB3">
              <w:rPr>
                <w:rFonts w:cs="Arial"/>
                <w:sz w:val="20"/>
                <w:szCs w:val="20"/>
              </w:rPr>
              <w:t>Cupressaceae</w:t>
            </w:r>
          </w:p>
        </w:tc>
        <w:tc>
          <w:tcPr>
            <w:tcW w:w="4023" w:type="dxa"/>
            <w:hideMark/>
          </w:tcPr>
          <w:p w14:paraId="6B274216" w14:textId="77777777" w:rsidR="00651149" w:rsidRPr="00135CB3" w:rsidRDefault="00651149">
            <w:pPr>
              <w:rPr>
                <w:rFonts w:cs="Arial"/>
                <w:i/>
                <w:iCs/>
                <w:sz w:val="20"/>
                <w:szCs w:val="20"/>
              </w:rPr>
            </w:pPr>
            <w:r w:rsidRPr="00135CB3">
              <w:rPr>
                <w:rFonts w:cs="Arial"/>
                <w:i/>
                <w:iCs/>
                <w:sz w:val="20"/>
                <w:szCs w:val="20"/>
              </w:rPr>
              <w:t>Callitris arenaria</w:t>
            </w:r>
          </w:p>
        </w:tc>
        <w:tc>
          <w:tcPr>
            <w:tcW w:w="2843" w:type="dxa"/>
            <w:noWrap/>
            <w:hideMark/>
          </w:tcPr>
          <w:p w14:paraId="5C1F39E8" w14:textId="77777777" w:rsidR="00651149" w:rsidRPr="00135CB3" w:rsidRDefault="00651149">
            <w:pPr>
              <w:rPr>
                <w:rFonts w:cs="Arial"/>
                <w:sz w:val="20"/>
                <w:szCs w:val="20"/>
              </w:rPr>
            </w:pPr>
            <w:r w:rsidRPr="00135CB3">
              <w:rPr>
                <w:rFonts w:cs="Arial"/>
                <w:sz w:val="20"/>
                <w:szCs w:val="20"/>
              </w:rPr>
              <w:t>Sandplain Cypress</w:t>
            </w:r>
          </w:p>
        </w:tc>
        <w:tc>
          <w:tcPr>
            <w:tcW w:w="1039" w:type="dxa"/>
            <w:noWrap/>
            <w:hideMark/>
          </w:tcPr>
          <w:p w14:paraId="34FD531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56A9DE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639B33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E9D1348" w14:textId="77777777" w:rsidR="00651149" w:rsidRPr="00135CB3" w:rsidRDefault="00651149">
            <w:pPr>
              <w:rPr>
                <w:rFonts w:cs="Arial"/>
                <w:sz w:val="20"/>
                <w:szCs w:val="20"/>
              </w:rPr>
            </w:pPr>
            <w:r w:rsidRPr="00135CB3">
              <w:rPr>
                <w:rFonts w:cs="Arial"/>
                <w:sz w:val="20"/>
                <w:szCs w:val="20"/>
              </w:rPr>
              <w:t>No</w:t>
            </w:r>
          </w:p>
        </w:tc>
      </w:tr>
      <w:tr w:rsidR="00561342" w:rsidRPr="00651149" w14:paraId="19B679E5" w14:textId="77777777" w:rsidTr="00561342">
        <w:trPr>
          <w:trHeight w:val="290"/>
        </w:trPr>
        <w:tc>
          <w:tcPr>
            <w:tcW w:w="1926" w:type="dxa"/>
            <w:noWrap/>
            <w:hideMark/>
          </w:tcPr>
          <w:p w14:paraId="41451698" w14:textId="77777777" w:rsidR="00651149" w:rsidRPr="00135CB3" w:rsidRDefault="00651149">
            <w:pPr>
              <w:rPr>
                <w:rFonts w:cs="Arial"/>
                <w:sz w:val="20"/>
                <w:szCs w:val="20"/>
              </w:rPr>
            </w:pPr>
            <w:r w:rsidRPr="00135CB3">
              <w:rPr>
                <w:rFonts w:cs="Arial"/>
                <w:sz w:val="20"/>
                <w:szCs w:val="20"/>
              </w:rPr>
              <w:t>Cyperaceae</w:t>
            </w:r>
          </w:p>
        </w:tc>
        <w:tc>
          <w:tcPr>
            <w:tcW w:w="4023" w:type="dxa"/>
            <w:hideMark/>
          </w:tcPr>
          <w:p w14:paraId="1280A67B" w14:textId="77777777" w:rsidR="00651149" w:rsidRPr="00135CB3" w:rsidRDefault="00651149">
            <w:pPr>
              <w:rPr>
                <w:rFonts w:cs="Arial"/>
                <w:i/>
                <w:iCs/>
                <w:sz w:val="20"/>
                <w:szCs w:val="20"/>
              </w:rPr>
            </w:pPr>
            <w:r w:rsidRPr="00135CB3">
              <w:rPr>
                <w:rFonts w:cs="Arial"/>
                <w:i/>
                <w:iCs/>
                <w:sz w:val="20"/>
                <w:szCs w:val="20"/>
              </w:rPr>
              <w:t>Chrysitrix distigmatosa</w:t>
            </w:r>
          </w:p>
        </w:tc>
        <w:tc>
          <w:tcPr>
            <w:tcW w:w="2843" w:type="dxa"/>
            <w:noWrap/>
            <w:hideMark/>
          </w:tcPr>
          <w:p w14:paraId="6C7F6751"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EAB75D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2D412F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CE87C8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DFEF980" w14:textId="77777777" w:rsidR="00651149" w:rsidRPr="00135CB3" w:rsidRDefault="00651149">
            <w:pPr>
              <w:rPr>
                <w:rFonts w:cs="Arial"/>
                <w:sz w:val="20"/>
                <w:szCs w:val="20"/>
              </w:rPr>
            </w:pPr>
            <w:r w:rsidRPr="00135CB3">
              <w:rPr>
                <w:rFonts w:cs="Arial"/>
                <w:sz w:val="20"/>
                <w:szCs w:val="20"/>
              </w:rPr>
              <w:t>No</w:t>
            </w:r>
          </w:p>
        </w:tc>
      </w:tr>
      <w:tr w:rsidR="00561342" w:rsidRPr="00651149" w14:paraId="4F21954F" w14:textId="77777777" w:rsidTr="00561342">
        <w:trPr>
          <w:trHeight w:val="290"/>
        </w:trPr>
        <w:tc>
          <w:tcPr>
            <w:tcW w:w="1926" w:type="dxa"/>
            <w:noWrap/>
            <w:hideMark/>
          </w:tcPr>
          <w:p w14:paraId="086F0A3B" w14:textId="77777777" w:rsidR="00651149" w:rsidRPr="00135CB3" w:rsidRDefault="00651149">
            <w:pPr>
              <w:rPr>
                <w:rFonts w:cs="Arial"/>
                <w:sz w:val="20"/>
                <w:szCs w:val="20"/>
              </w:rPr>
            </w:pPr>
            <w:r w:rsidRPr="00135CB3">
              <w:rPr>
                <w:rFonts w:cs="Arial"/>
                <w:sz w:val="20"/>
                <w:szCs w:val="20"/>
              </w:rPr>
              <w:t>Cyperaceae</w:t>
            </w:r>
          </w:p>
        </w:tc>
        <w:tc>
          <w:tcPr>
            <w:tcW w:w="4023" w:type="dxa"/>
            <w:hideMark/>
          </w:tcPr>
          <w:p w14:paraId="26E82A37" w14:textId="77777777" w:rsidR="00651149" w:rsidRPr="00135CB3" w:rsidRDefault="00651149">
            <w:pPr>
              <w:rPr>
                <w:rFonts w:cs="Arial"/>
                <w:i/>
                <w:iCs/>
                <w:sz w:val="20"/>
                <w:szCs w:val="20"/>
              </w:rPr>
            </w:pPr>
            <w:r w:rsidRPr="00135CB3">
              <w:rPr>
                <w:rFonts w:cs="Arial"/>
                <w:i/>
                <w:iCs/>
                <w:sz w:val="20"/>
                <w:szCs w:val="20"/>
              </w:rPr>
              <w:t>Lepidosperma tenue</w:t>
            </w:r>
          </w:p>
        </w:tc>
        <w:tc>
          <w:tcPr>
            <w:tcW w:w="2843" w:type="dxa"/>
            <w:noWrap/>
            <w:hideMark/>
          </w:tcPr>
          <w:p w14:paraId="33A83CF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837F0C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51BDCD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8F46EA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4453C27" w14:textId="77777777" w:rsidR="00651149" w:rsidRPr="00135CB3" w:rsidRDefault="00651149">
            <w:pPr>
              <w:rPr>
                <w:rFonts w:cs="Arial"/>
                <w:sz w:val="20"/>
                <w:szCs w:val="20"/>
              </w:rPr>
            </w:pPr>
            <w:r w:rsidRPr="00135CB3">
              <w:rPr>
                <w:rFonts w:cs="Arial"/>
                <w:sz w:val="20"/>
                <w:szCs w:val="20"/>
              </w:rPr>
              <w:t>No</w:t>
            </w:r>
          </w:p>
        </w:tc>
      </w:tr>
      <w:tr w:rsidR="00561342" w:rsidRPr="00651149" w14:paraId="3930ED17" w14:textId="77777777" w:rsidTr="00561342">
        <w:trPr>
          <w:trHeight w:val="290"/>
        </w:trPr>
        <w:tc>
          <w:tcPr>
            <w:tcW w:w="1926" w:type="dxa"/>
            <w:noWrap/>
            <w:hideMark/>
          </w:tcPr>
          <w:p w14:paraId="5669DC2D" w14:textId="77777777" w:rsidR="00651149" w:rsidRPr="00135CB3" w:rsidRDefault="00651149">
            <w:pPr>
              <w:rPr>
                <w:rFonts w:cs="Arial"/>
                <w:sz w:val="20"/>
                <w:szCs w:val="20"/>
              </w:rPr>
            </w:pPr>
            <w:r w:rsidRPr="00135CB3">
              <w:rPr>
                <w:rFonts w:cs="Arial"/>
                <w:sz w:val="20"/>
                <w:szCs w:val="20"/>
              </w:rPr>
              <w:t>Cyperaceae</w:t>
            </w:r>
          </w:p>
        </w:tc>
        <w:tc>
          <w:tcPr>
            <w:tcW w:w="4023" w:type="dxa"/>
            <w:hideMark/>
          </w:tcPr>
          <w:p w14:paraId="36309A71" w14:textId="77777777" w:rsidR="00651149" w:rsidRPr="00135CB3" w:rsidRDefault="00651149">
            <w:pPr>
              <w:rPr>
                <w:rFonts w:cs="Arial"/>
                <w:i/>
                <w:iCs/>
                <w:sz w:val="20"/>
                <w:szCs w:val="20"/>
              </w:rPr>
            </w:pPr>
            <w:r w:rsidRPr="00135CB3">
              <w:rPr>
                <w:rFonts w:cs="Arial"/>
                <w:i/>
                <w:iCs/>
                <w:sz w:val="20"/>
                <w:szCs w:val="20"/>
              </w:rPr>
              <w:t>Mesomelaena preissii</w:t>
            </w:r>
          </w:p>
        </w:tc>
        <w:tc>
          <w:tcPr>
            <w:tcW w:w="2843" w:type="dxa"/>
            <w:noWrap/>
            <w:hideMark/>
          </w:tcPr>
          <w:p w14:paraId="01A1B0B4"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304A01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37E5CC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1B971F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25670C4" w14:textId="77777777" w:rsidR="00651149" w:rsidRPr="00135CB3" w:rsidRDefault="00651149">
            <w:pPr>
              <w:rPr>
                <w:rFonts w:cs="Arial"/>
                <w:sz w:val="20"/>
                <w:szCs w:val="20"/>
              </w:rPr>
            </w:pPr>
            <w:r w:rsidRPr="00135CB3">
              <w:rPr>
                <w:rFonts w:cs="Arial"/>
                <w:sz w:val="20"/>
                <w:szCs w:val="20"/>
              </w:rPr>
              <w:t>No</w:t>
            </w:r>
          </w:p>
        </w:tc>
      </w:tr>
      <w:tr w:rsidR="00561342" w:rsidRPr="00651149" w14:paraId="2B2665A1" w14:textId="77777777" w:rsidTr="00561342">
        <w:trPr>
          <w:trHeight w:val="290"/>
        </w:trPr>
        <w:tc>
          <w:tcPr>
            <w:tcW w:w="1926" w:type="dxa"/>
            <w:noWrap/>
            <w:hideMark/>
          </w:tcPr>
          <w:p w14:paraId="250455B0" w14:textId="77777777" w:rsidR="00651149" w:rsidRPr="00135CB3" w:rsidRDefault="00651149">
            <w:pPr>
              <w:rPr>
                <w:rFonts w:cs="Arial"/>
                <w:sz w:val="20"/>
                <w:szCs w:val="20"/>
              </w:rPr>
            </w:pPr>
            <w:r w:rsidRPr="00135CB3">
              <w:rPr>
                <w:rFonts w:cs="Arial"/>
                <w:sz w:val="20"/>
                <w:szCs w:val="20"/>
              </w:rPr>
              <w:t>Cyperaceae</w:t>
            </w:r>
          </w:p>
        </w:tc>
        <w:tc>
          <w:tcPr>
            <w:tcW w:w="4023" w:type="dxa"/>
            <w:hideMark/>
          </w:tcPr>
          <w:p w14:paraId="3257FB9C" w14:textId="77777777" w:rsidR="00651149" w:rsidRPr="00135CB3" w:rsidRDefault="00651149">
            <w:pPr>
              <w:rPr>
                <w:rFonts w:cs="Arial"/>
                <w:i/>
                <w:iCs/>
                <w:sz w:val="20"/>
                <w:szCs w:val="20"/>
              </w:rPr>
            </w:pPr>
            <w:r w:rsidRPr="00135CB3">
              <w:rPr>
                <w:rFonts w:cs="Arial"/>
                <w:i/>
                <w:iCs/>
                <w:sz w:val="20"/>
                <w:szCs w:val="20"/>
              </w:rPr>
              <w:t>Mesomelaena pseudostygia</w:t>
            </w:r>
          </w:p>
        </w:tc>
        <w:tc>
          <w:tcPr>
            <w:tcW w:w="2843" w:type="dxa"/>
            <w:noWrap/>
            <w:hideMark/>
          </w:tcPr>
          <w:p w14:paraId="745C4BC3" w14:textId="77777777" w:rsidR="00651149" w:rsidRPr="00135CB3" w:rsidRDefault="00651149">
            <w:pPr>
              <w:rPr>
                <w:rFonts w:cs="Arial"/>
                <w:sz w:val="20"/>
                <w:szCs w:val="20"/>
              </w:rPr>
            </w:pPr>
            <w:r w:rsidRPr="00135CB3">
              <w:rPr>
                <w:rFonts w:cs="Arial"/>
                <w:sz w:val="20"/>
                <w:szCs w:val="20"/>
              </w:rPr>
              <w:t>Semaphore Sedge</w:t>
            </w:r>
          </w:p>
        </w:tc>
        <w:tc>
          <w:tcPr>
            <w:tcW w:w="1039" w:type="dxa"/>
            <w:noWrap/>
            <w:hideMark/>
          </w:tcPr>
          <w:p w14:paraId="13D36B9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0D3E53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C0D228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EF2940C" w14:textId="77777777" w:rsidR="00651149" w:rsidRPr="00135CB3" w:rsidRDefault="00651149">
            <w:pPr>
              <w:rPr>
                <w:rFonts w:cs="Arial"/>
                <w:sz w:val="20"/>
                <w:szCs w:val="20"/>
              </w:rPr>
            </w:pPr>
            <w:r w:rsidRPr="00135CB3">
              <w:rPr>
                <w:rFonts w:cs="Arial"/>
                <w:sz w:val="20"/>
                <w:szCs w:val="20"/>
              </w:rPr>
              <w:t>No</w:t>
            </w:r>
          </w:p>
        </w:tc>
      </w:tr>
      <w:tr w:rsidR="00561342" w:rsidRPr="00651149" w14:paraId="4566D4D5" w14:textId="77777777" w:rsidTr="00561342">
        <w:trPr>
          <w:trHeight w:val="290"/>
        </w:trPr>
        <w:tc>
          <w:tcPr>
            <w:tcW w:w="1926" w:type="dxa"/>
            <w:noWrap/>
            <w:hideMark/>
          </w:tcPr>
          <w:p w14:paraId="7B15A016" w14:textId="77777777" w:rsidR="00651149" w:rsidRPr="00135CB3" w:rsidRDefault="00651149">
            <w:pPr>
              <w:rPr>
                <w:rFonts w:cs="Arial"/>
                <w:sz w:val="20"/>
                <w:szCs w:val="20"/>
              </w:rPr>
            </w:pPr>
            <w:r w:rsidRPr="00135CB3">
              <w:rPr>
                <w:rFonts w:cs="Arial"/>
                <w:sz w:val="20"/>
                <w:szCs w:val="20"/>
              </w:rPr>
              <w:t>Cyperaceae</w:t>
            </w:r>
          </w:p>
        </w:tc>
        <w:tc>
          <w:tcPr>
            <w:tcW w:w="4023" w:type="dxa"/>
            <w:hideMark/>
          </w:tcPr>
          <w:p w14:paraId="07AB5A97" w14:textId="77777777" w:rsidR="00651149" w:rsidRPr="00135CB3" w:rsidRDefault="00651149">
            <w:pPr>
              <w:rPr>
                <w:rFonts w:cs="Arial"/>
                <w:i/>
                <w:iCs/>
                <w:sz w:val="20"/>
                <w:szCs w:val="20"/>
              </w:rPr>
            </w:pPr>
            <w:r w:rsidRPr="00135CB3">
              <w:rPr>
                <w:rFonts w:cs="Arial"/>
                <w:i/>
                <w:iCs/>
                <w:sz w:val="20"/>
                <w:szCs w:val="20"/>
              </w:rPr>
              <w:t>Schoenus nanus</w:t>
            </w:r>
          </w:p>
        </w:tc>
        <w:tc>
          <w:tcPr>
            <w:tcW w:w="2843" w:type="dxa"/>
            <w:noWrap/>
            <w:hideMark/>
          </w:tcPr>
          <w:p w14:paraId="53BF0A3A" w14:textId="77777777" w:rsidR="00651149" w:rsidRPr="00135CB3" w:rsidRDefault="00651149">
            <w:pPr>
              <w:rPr>
                <w:rFonts w:cs="Arial"/>
                <w:sz w:val="20"/>
                <w:szCs w:val="20"/>
              </w:rPr>
            </w:pPr>
            <w:r w:rsidRPr="00135CB3">
              <w:rPr>
                <w:rFonts w:cs="Arial"/>
                <w:sz w:val="20"/>
                <w:szCs w:val="20"/>
              </w:rPr>
              <w:t>Tiny Bog Rush</w:t>
            </w:r>
          </w:p>
        </w:tc>
        <w:tc>
          <w:tcPr>
            <w:tcW w:w="1039" w:type="dxa"/>
            <w:noWrap/>
            <w:hideMark/>
          </w:tcPr>
          <w:p w14:paraId="62F835D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735C8E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56A0DC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0A06C48" w14:textId="77777777" w:rsidR="00651149" w:rsidRPr="00135CB3" w:rsidRDefault="00651149">
            <w:pPr>
              <w:rPr>
                <w:rFonts w:cs="Arial"/>
                <w:sz w:val="20"/>
                <w:szCs w:val="20"/>
              </w:rPr>
            </w:pPr>
            <w:r w:rsidRPr="00135CB3">
              <w:rPr>
                <w:rFonts w:cs="Arial"/>
                <w:sz w:val="20"/>
                <w:szCs w:val="20"/>
              </w:rPr>
              <w:t>No</w:t>
            </w:r>
          </w:p>
        </w:tc>
      </w:tr>
      <w:tr w:rsidR="00561342" w:rsidRPr="00651149" w14:paraId="73520BFE" w14:textId="77777777" w:rsidTr="00561342">
        <w:trPr>
          <w:trHeight w:val="290"/>
        </w:trPr>
        <w:tc>
          <w:tcPr>
            <w:tcW w:w="1926" w:type="dxa"/>
            <w:noWrap/>
            <w:hideMark/>
          </w:tcPr>
          <w:p w14:paraId="14FFBE95" w14:textId="77777777" w:rsidR="00651149" w:rsidRPr="00135CB3" w:rsidRDefault="00651149">
            <w:pPr>
              <w:rPr>
                <w:rFonts w:cs="Arial"/>
                <w:sz w:val="20"/>
                <w:szCs w:val="20"/>
              </w:rPr>
            </w:pPr>
            <w:r w:rsidRPr="00135CB3">
              <w:rPr>
                <w:rFonts w:cs="Arial"/>
                <w:sz w:val="20"/>
                <w:szCs w:val="20"/>
              </w:rPr>
              <w:t>Dilleniaceae</w:t>
            </w:r>
          </w:p>
        </w:tc>
        <w:tc>
          <w:tcPr>
            <w:tcW w:w="4023" w:type="dxa"/>
            <w:hideMark/>
          </w:tcPr>
          <w:p w14:paraId="323F0D62" w14:textId="77777777" w:rsidR="00651149" w:rsidRPr="00135CB3" w:rsidRDefault="00651149">
            <w:pPr>
              <w:rPr>
                <w:rFonts w:cs="Arial"/>
                <w:i/>
                <w:iCs/>
                <w:sz w:val="20"/>
                <w:szCs w:val="20"/>
              </w:rPr>
            </w:pPr>
            <w:r w:rsidRPr="00135CB3">
              <w:rPr>
                <w:rFonts w:cs="Arial"/>
                <w:i/>
                <w:iCs/>
                <w:sz w:val="20"/>
                <w:szCs w:val="20"/>
              </w:rPr>
              <w:t>Hibbertia conspicua</w:t>
            </w:r>
          </w:p>
        </w:tc>
        <w:tc>
          <w:tcPr>
            <w:tcW w:w="2843" w:type="dxa"/>
            <w:noWrap/>
            <w:hideMark/>
          </w:tcPr>
          <w:p w14:paraId="37F1255F" w14:textId="77777777" w:rsidR="00651149" w:rsidRPr="00135CB3" w:rsidRDefault="00651149">
            <w:pPr>
              <w:rPr>
                <w:rFonts w:cs="Arial"/>
                <w:sz w:val="20"/>
                <w:szCs w:val="20"/>
              </w:rPr>
            </w:pPr>
            <w:r w:rsidRPr="00135CB3">
              <w:rPr>
                <w:rFonts w:cs="Arial"/>
                <w:sz w:val="20"/>
                <w:szCs w:val="20"/>
              </w:rPr>
              <w:t>Leafless Hibbertia</w:t>
            </w:r>
          </w:p>
        </w:tc>
        <w:tc>
          <w:tcPr>
            <w:tcW w:w="1039" w:type="dxa"/>
            <w:noWrap/>
            <w:hideMark/>
          </w:tcPr>
          <w:p w14:paraId="39336CE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4E5A70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945412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0E098C7" w14:textId="77777777" w:rsidR="00651149" w:rsidRPr="00135CB3" w:rsidRDefault="00651149">
            <w:pPr>
              <w:rPr>
                <w:rFonts w:cs="Arial"/>
                <w:sz w:val="20"/>
                <w:szCs w:val="20"/>
              </w:rPr>
            </w:pPr>
            <w:r w:rsidRPr="00135CB3">
              <w:rPr>
                <w:rFonts w:cs="Arial"/>
                <w:sz w:val="20"/>
                <w:szCs w:val="20"/>
              </w:rPr>
              <w:t>No</w:t>
            </w:r>
          </w:p>
        </w:tc>
      </w:tr>
      <w:tr w:rsidR="00561342" w:rsidRPr="00651149" w14:paraId="65583788" w14:textId="77777777" w:rsidTr="00561342">
        <w:trPr>
          <w:trHeight w:val="290"/>
        </w:trPr>
        <w:tc>
          <w:tcPr>
            <w:tcW w:w="1926" w:type="dxa"/>
            <w:noWrap/>
            <w:hideMark/>
          </w:tcPr>
          <w:p w14:paraId="2DA2F94C" w14:textId="77777777" w:rsidR="00651149" w:rsidRPr="00135CB3" w:rsidRDefault="00651149">
            <w:pPr>
              <w:rPr>
                <w:rFonts w:cs="Arial"/>
                <w:sz w:val="20"/>
                <w:szCs w:val="20"/>
              </w:rPr>
            </w:pPr>
            <w:r w:rsidRPr="00135CB3">
              <w:rPr>
                <w:rFonts w:cs="Arial"/>
                <w:sz w:val="20"/>
                <w:szCs w:val="20"/>
              </w:rPr>
              <w:t>Dilleniaceae</w:t>
            </w:r>
          </w:p>
        </w:tc>
        <w:tc>
          <w:tcPr>
            <w:tcW w:w="4023" w:type="dxa"/>
            <w:hideMark/>
          </w:tcPr>
          <w:p w14:paraId="6042B359" w14:textId="77777777" w:rsidR="00651149" w:rsidRPr="00135CB3" w:rsidRDefault="00651149">
            <w:pPr>
              <w:rPr>
                <w:rFonts w:cs="Arial"/>
                <w:i/>
                <w:iCs/>
                <w:sz w:val="20"/>
                <w:szCs w:val="20"/>
              </w:rPr>
            </w:pPr>
            <w:r w:rsidRPr="00135CB3">
              <w:rPr>
                <w:rFonts w:cs="Arial"/>
                <w:i/>
                <w:iCs/>
                <w:sz w:val="20"/>
                <w:szCs w:val="20"/>
              </w:rPr>
              <w:t>Hibbertia desmophylla</w:t>
            </w:r>
          </w:p>
        </w:tc>
        <w:tc>
          <w:tcPr>
            <w:tcW w:w="2843" w:type="dxa"/>
            <w:noWrap/>
            <w:hideMark/>
          </w:tcPr>
          <w:p w14:paraId="79E735E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60B86D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341525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C013BE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6632A3D" w14:textId="77777777" w:rsidR="00651149" w:rsidRPr="00135CB3" w:rsidRDefault="00651149">
            <w:pPr>
              <w:rPr>
                <w:rFonts w:cs="Arial"/>
                <w:sz w:val="20"/>
                <w:szCs w:val="20"/>
              </w:rPr>
            </w:pPr>
            <w:r w:rsidRPr="00135CB3">
              <w:rPr>
                <w:rFonts w:cs="Arial"/>
                <w:sz w:val="20"/>
                <w:szCs w:val="20"/>
              </w:rPr>
              <w:t>No</w:t>
            </w:r>
          </w:p>
        </w:tc>
      </w:tr>
      <w:tr w:rsidR="00561342" w:rsidRPr="00651149" w14:paraId="0DCFFF2A" w14:textId="77777777" w:rsidTr="00561342">
        <w:trPr>
          <w:trHeight w:val="290"/>
        </w:trPr>
        <w:tc>
          <w:tcPr>
            <w:tcW w:w="1926" w:type="dxa"/>
            <w:noWrap/>
            <w:hideMark/>
          </w:tcPr>
          <w:p w14:paraId="0457404A" w14:textId="77777777" w:rsidR="00651149" w:rsidRPr="00135CB3" w:rsidRDefault="00651149">
            <w:pPr>
              <w:rPr>
                <w:rFonts w:cs="Arial"/>
                <w:sz w:val="20"/>
                <w:szCs w:val="20"/>
              </w:rPr>
            </w:pPr>
            <w:r w:rsidRPr="00135CB3">
              <w:rPr>
                <w:rFonts w:cs="Arial"/>
                <w:sz w:val="20"/>
                <w:szCs w:val="20"/>
              </w:rPr>
              <w:t>Dilleniaceae</w:t>
            </w:r>
          </w:p>
        </w:tc>
        <w:tc>
          <w:tcPr>
            <w:tcW w:w="4023" w:type="dxa"/>
            <w:hideMark/>
          </w:tcPr>
          <w:p w14:paraId="224A0F3B" w14:textId="77777777" w:rsidR="00651149" w:rsidRPr="00135CB3" w:rsidRDefault="00651149">
            <w:pPr>
              <w:rPr>
                <w:rFonts w:cs="Arial"/>
                <w:i/>
                <w:iCs/>
                <w:sz w:val="20"/>
                <w:szCs w:val="20"/>
              </w:rPr>
            </w:pPr>
            <w:r w:rsidRPr="00135CB3">
              <w:rPr>
                <w:rFonts w:cs="Arial"/>
                <w:i/>
                <w:iCs/>
                <w:sz w:val="20"/>
                <w:szCs w:val="20"/>
              </w:rPr>
              <w:t>Hibbertia spicata</w:t>
            </w:r>
          </w:p>
        </w:tc>
        <w:tc>
          <w:tcPr>
            <w:tcW w:w="2843" w:type="dxa"/>
            <w:noWrap/>
            <w:hideMark/>
          </w:tcPr>
          <w:p w14:paraId="0E3714B1"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2217E0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9EBAC9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14876D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404F8F7" w14:textId="77777777" w:rsidR="00651149" w:rsidRPr="00135CB3" w:rsidRDefault="00651149">
            <w:pPr>
              <w:rPr>
                <w:rFonts w:cs="Arial"/>
                <w:sz w:val="20"/>
                <w:szCs w:val="20"/>
              </w:rPr>
            </w:pPr>
            <w:r w:rsidRPr="00135CB3">
              <w:rPr>
                <w:rFonts w:cs="Arial"/>
                <w:sz w:val="20"/>
                <w:szCs w:val="20"/>
              </w:rPr>
              <w:t>No</w:t>
            </w:r>
          </w:p>
        </w:tc>
      </w:tr>
      <w:tr w:rsidR="00561342" w:rsidRPr="00651149" w14:paraId="238FB5D9" w14:textId="77777777" w:rsidTr="00561342">
        <w:trPr>
          <w:trHeight w:val="290"/>
        </w:trPr>
        <w:tc>
          <w:tcPr>
            <w:tcW w:w="1926" w:type="dxa"/>
            <w:noWrap/>
            <w:hideMark/>
          </w:tcPr>
          <w:p w14:paraId="7F7CA327" w14:textId="77777777" w:rsidR="00651149" w:rsidRPr="00135CB3" w:rsidRDefault="00651149">
            <w:pPr>
              <w:rPr>
                <w:rFonts w:cs="Arial"/>
                <w:sz w:val="20"/>
                <w:szCs w:val="20"/>
              </w:rPr>
            </w:pPr>
            <w:r w:rsidRPr="00135CB3">
              <w:rPr>
                <w:rFonts w:cs="Arial"/>
                <w:sz w:val="20"/>
                <w:szCs w:val="20"/>
              </w:rPr>
              <w:t>Dioscoreaceae</w:t>
            </w:r>
          </w:p>
        </w:tc>
        <w:tc>
          <w:tcPr>
            <w:tcW w:w="4023" w:type="dxa"/>
            <w:hideMark/>
          </w:tcPr>
          <w:p w14:paraId="6B8C1882" w14:textId="77777777" w:rsidR="00651149" w:rsidRPr="00135CB3" w:rsidRDefault="00651149">
            <w:pPr>
              <w:rPr>
                <w:rFonts w:cs="Arial"/>
                <w:i/>
                <w:iCs/>
                <w:sz w:val="20"/>
                <w:szCs w:val="20"/>
              </w:rPr>
            </w:pPr>
            <w:r w:rsidRPr="00135CB3">
              <w:rPr>
                <w:rFonts w:cs="Arial"/>
                <w:i/>
                <w:iCs/>
                <w:sz w:val="20"/>
                <w:szCs w:val="20"/>
              </w:rPr>
              <w:t>Dioscorea hastifolia</w:t>
            </w:r>
          </w:p>
        </w:tc>
        <w:tc>
          <w:tcPr>
            <w:tcW w:w="2843" w:type="dxa"/>
            <w:noWrap/>
            <w:hideMark/>
          </w:tcPr>
          <w:p w14:paraId="7895317A" w14:textId="77777777" w:rsidR="00651149" w:rsidRPr="00135CB3" w:rsidRDefault="00651149">
            <w:pPr>
              <w:rPr>
                <w:rFonts w:cs="Arial"/>
                <w:sz w:val="20"/>
                <w:szCs w:val="20"/>
              </w:rPr>
            </w:pPr>
            <w:r w:rsidRPr="00135CB3">
              <w:rPr>
                <w:rFonts w:cs="Arial"/>
                <w:sz w:val="20"/>
                <w:szCs w:val="20"/>
              </w:rPr>
              <w:t>Warrine</w:t>
            </w:r>
          </w:p>
        </w:tc>
        <w:tc>
          <w:tcPr>
            <w:tcW w:w="1039" w:type="dxa"/>
            <w:noWrap/>
            <w:hideMark/>
          </w:tcPr>
          <w:p w14:paraId="0E98181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BE0430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578513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3D16800" w14:textId="77777777" w:rsidR="00651149" w:rsidRPr="00135CB3" w:rsidRDefault="00651149">
            <w:pPr>
              <w:rPr>
                <w:rFonts w:cs="Arial"/>
                <w:sz w:val="20"/>
                <w:szCs w:val="20"/>
              </w:rPr>
            </w:pPr>
            <w:r w:rsidRPr="00135CB3">
              <w:rPr>
                <w:rFonts w:cs="Arial"/>
                <w:sz w:val="20"/>
                <w:szCs w:val="20"/>
              </w:rPr>
              <w:t>No</w:t>
            </w:r>
          </w:p>
        </w:tc>
      </w:tr>
      <w:tr w:rsidR="00561342" w:rsidRPr="00651149" w14:paraId="318FA0A9" w14:textId="77777777" w:rsidTr="00561342">
        <w:trPr>
          <w:trHeight w:val="290"/>
        </w:trPr>
        <w:tc>
          <w:tcPr>
            <w:tcW w:w="1926" w:type="dxa"/>
            <w:noWrap/>
            <w:hideMark/>
          </w:tcPr>
          <w:p w14:paraId="5B40043F" w14:textId="77777777" w:rsidR="00651149" w:rsidRPr="00135CB3" w:rsidRDefault="00651149">
            <w:pPr>
              <w:rPr>
                <w:rFonts w:cs="Arial"/>
                <w:sz w:val="20"/>
                <w:szCs w:val="20"/>
              </w:rPr>
            </w:pPr>
            <w:r w:rsidRPr="00135CB3">
              <w:rPr>
                <w:rFonts w:cs="Arial"/>
                <w:sz w:val="20"/>
                <w:szCs w:val="20"/>
              </w:rPr>
              <w:t>Droseraceae</w:t>
            </w:r>
          </w:p>
        </w:tc>
        <w:tc>
          <w:tcPr>
            <w:tcW w:w="4023" w:type="dxa"/>
            <w:hideMark/>
          </w:tcPr>
          <w:p w14:paraId="41EFCA7D" w14:textId="77777777" w:rsidR="00651149" w:rsidRPr="00135CB3" w:rsidRDefault="00651149">
            <w:pPr>
              <w:rPr>
                <w:rFonts w:cs="Arial"/>
                <w:i/>
                <w:iCs/>
                <w:sz w:val="20"/>
                <w:szCs w:val="20"/>
              </w:rPr>
            </w:pPr>
            <w:r w:rsidRPr="00135CB3">
              <w:rPr>
                <w:rFonts w:cs="Arial"/>
                <w:i/>
                <w:iCs/>
                <w:sz w:val="20"/>
                <w:szCs w:val="20"/>
              </w:rPr>
              <w:t>Drosera omissa</w:t>
            </w:r>
          </w:p>
        </w:tc>
        <w:tc>
          <w:tcPr>
            <w:tcW w:w="2843" w:type="dxa"/>
            <w:noWrap/>
            <w:hideMark/>
          </w:tcPr>
          <w:p w14:paraId="273802F1" w14:textId="77777777" w:rsidR="00651149" w:rsidRPr="00135CB3" w:rsidRDefault="00651149">
            <w:pPr>
              <w:rPr>
                <w:rFonts w:cs="Arial"/>
                <w:sz w:val="20"/>
                <w:szCs w:val="20"/>
              </w:rPr>
            </w:pPr>
            <w:r w:rsidRPr="00135CB3">
              <w:rPr>
                <w:rFonts w:cs="Arial"/>
                <w:sz w:val="20"/>
                <w:szCs w:val="20"/>
              </w:rPr>
              <w:t>Bright Sundue</w:t>
            </w:r>
          </w:p>
        </w:tc>
        <w:tc>
          <w:tcPr>
            <w:tcW w:w="1039" w:type="dxa"/>
            <w:noWrap/>
            <w:hideMark/>
          </w:tcPr>
          <w:p w14:paraId="2AD58FC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DF8751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FAFEF7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B832783" w14:textId="77777777" w:rsidR="00651149" w:rsidRPr="00135CB3" w:rsidRDefault="00651149">
            <w:pPr>
              <w:rPr>
                <w:rFonts w:cs="Arial"/>
                <w:sz w:val="20"/>
                <w:szCs w:val="20"/>
              </w:rPr>
            </w:pPr>
            <w:r w:rsidRPr="00135CB3">
              <w:rPr>
                <w:rFonts w:cs="Arial"/>
                <w:sz w:val="20"/>
                <w:szCs w:val="20"/>
              </w:rPr>
              <w:t>No</w:t>
            </w:r>
          </w:p>
        </w:tc>
      </w:tr>
      <w:tr w:rsidR="00561342" w:rsidRPr="00651149" w14:paraId="2EBCF88B" w14:textId="77777777" w:rsidTr="00561342">
        <w:trPr>
          <w:trHeight w:val="290"/>
        </w:trPr>
        <w:tc>
          <w:tcPr>
            <w:tcW w:w="1926" w:type="dxa"/>
            <w:noWrap/>
            <w:hideMark/>
          </w:tcPr>
          <w:p w14:paraId="6E134597" w14:textId="77777777" w:rsidR="00651149" w:rsidRPr="00135CB3" w:rsidRDefault="00651149">
            <w:pPr>
              <w:rPr>
                <w:rFonts w:cs="Arial"/>
                <w:sz w:val="20"/>
                <w:szCs w:val="20"/>
              </w:rPr>
            </w:pPr>
            <w:r w:rsidRPr="00135CB3">
              <w:rPr>
                <w:rFonts w:cs="Arial"/>
                <w:sz w:val="20"/>
                <w:szCs w:val="20"/>
              </w:rPr>
              <w:t>Ecdeiocoleaceae</w:t>
            </w:r>
          </w:p>
        </w:tc>
        <w:tc>
          <w:tcPr>
            <w:tcW w:w="4023" w:type="dxa"/>
            <w:hideMark/>
          </w:tcPr>
          <w:p w14:paraId="746195A8" w14:textId="77777777" w:rsidR="00651149" w:rsidRPr="00135CB3" w:rsidRDefault="00651149">
            <w:pPr>
              <w:rPr>
                <w:rFonts w:cs="Arial"/>
                <w:i/>
                <w:iCs/>
                <w:sz w:val="20"/>
                <w:szCs w:val="20"/>
              </w:rPr>
            </w:pPr>
            <w:r w:rsidRPr="00135CB3">
              <w:rPr>
                <w:rFonts w:cs="Arial"/>
                <w:i/>
                <w:iCs/>
                <w:sz w:val="20"/>
                <w:szCs w:val="20"/>
              </w:rPr>
              <w:t>Ecdeiocolea monostachya</w:t>
            </w:r>
          </w:p>
        </w:tc>
        <w:tc>
          <w:tcPr>
            <w:tcW w:w="2843" w:type="dxa"/>
            <w:noWrap/>
            <w:hideMark/>
          </w:tcPr>
          <w:p w14:paraId="5EB74C2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8F0A92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39690E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24246F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3AA138F" w14:textId="77777777" w:rsidR="00651149" w:rsidRPr="00135CB3" w:rsidRDefault="00651149">
            <w:pPr>
              <w:rPr>
                <w:rFonts w:cs="Arial"/>
                <w:sz w:val="20"/>
                <w:szCs w:val="20"/>
              </w:rPr>
            </w:pPr>
            <w:r w:rsidRPr="00135CB3">
              <w:rPr>
                <w:rFonts w:cs="Arial"/>
                <w:sz w:val="20"/>
                <w:szCs w:val="20"/>
              </w:rPr>
              <w:t>No</w:t>
            </w:r>
          </w:p>
        </w:tc>
      </w:tr>
      <w:tr w:rsidR="00561342" w:rsidRPr="00651149" w14:paraId="45FFBBD6" w14:textId="77777777" w:rsidTr="00561342">
        <w:trPr>
          <w:trHeight w:val="290"/>
        </w:trPr>
        <w:tc>
          <w:tcPr>
            <w:tcW w:w="1926" w:type="dxa"/>
            <w:noWrap/>
            <w:hideMark/>
          </w:tcPr>
          <w:p w14:paraId="2297AAB0" w14:textId="77777777" w:rsidR="00651149" w:rsidRPr="00135CB3" w:rsidRDefault="00651149">
            <w:pPr>
              <w:rPr>
                <w:rFonts w:cs="Arial"/>
                <w:sz w:val="20"/>
                <w:szCs w:val="20"/>
              </w:rPr>
            </w:pPr>
            <w:r w:rsidRPr="00135CB3">
              <w:rPr>
                <w:rFonts w:cs="Arial"/>
                <w:sz w:val="20"/>
                <w:szCs w:val="20"/>
              </w:rPr>
              <w:t>Ecdeiocoleaceae</w:t>
            </w:r>
          </w:p>
        </w:tc>
        <w:tc>
          <w:tcPr>
            <w:tcW w:w="4023" w:type="dxa"/>
            <w:hideMark/>
          </w:tcPr>
          <w:p w14:paraId="2F7BF2A3" w14:textId="77777777" w:rsidR="00651149" w:rsidRPr="00135CB3" w:rsidRDefault="00651149">
            <w:pPr>
              <w:rPr>
                <w:rFonts w:cs="Arial"/>
                <w:i/>
                <w:iCs/>
                <w:sz w:val="20"/>
                <w:szCs w:val="20"/>
              </w:rPr>
            </w:pPr>
            <w:r w:rsidRPr="00135CB3">
              <w:rPr>
                <w:rFonts w:cs="Arial"/>
                <w:i/>
                <w:iCs/>
                <w:sz w:val="20"/>
                <w:szCs w:val="20"/>
              </w:rPr>
              <w:t>Ecdeiocolea rigens</w:t>
            </w:r>
          </w:p>
        </w:tc>
        <w:tc>
          <w:tcPr>
            <w:tcW w:w="2843" w:type="dxa"/>
            <w:noWrap/>
            <w:hideMark/>
          </w:tcPr>
          <w:p w14:paraId="411822B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5F9B07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6F365B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2934A2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7904DA7" w14:textId="77777777" w:rsidR="00651149" w:rsidRPr="00135CB3" w:rsidRDefault="00651149">
            <w:pPr>
              <w:rPr>
                <w:rFonts w:cs="Arial"/>
                <w:sz w:val="20"/>
                <w:szCs w:val="20"/>
              </w:rPr>
            </w:pPr>
            <w:r w:rsidRPr="00135CB3">
              <w:rPr>
                <w:rFonts w:cs="Arial"/>
                <w:sz w:val="20"/>
                <w:szCs w:val="20"/>
              </w:rPr>
              <w:t>No</w:t>
            </w:r>
          </w:p>
        </w:tc>
      </w:tr>
      <w:tr w:rsidR="00561342" w:rsidRPr="00651149" w14:paraId="4EFDE184" w14:textId="77777777" w:rsidTr="00561342">
        <w:trPr>
          <w:trHeight w:val="290"/>
        </w:trPr>
        <w:tc>
          <w:tcPr>
            <w:tcW w:w="1926" w:type="dxa"/>
            <w:noWrap/>
            <w:hideMark/>
          </w:tcPr>
          <w:p w14:paraId="7ED5D51C" w14:textId="77777777" w:rsidR="00651149" w:rsidRPr="00135CB3" w:rsidRDefault="00651149">
            <w:pPr>
              <w:rPr>
                <w:rFonts w:cs="Arial"/>
                <w:sz w:val="20"/>
                <w:szCs w:val="20"/>
              </w:rPr>
            </w:pPr>
            <w:r w:rsidRPr="00135CB3">
              <w:rPr>
                <w:rFonts w:cs="Arial"/>
                <w:sz w:val="20"/>
                <w:szCs w:val="20"/>
              </w:rPr>
              <w:t>Elatinaceae</w:t>
            </w:r>
          </w:p>
        </w:tc>
        <w:tc>
          <w:tcPr>
            <w:tcW w:w="4023" w:type="dxa"/>
            <w:hideMark/>
          </w:tcPr>
          <w:p w14:paraId="6C5D813D" w14:textId="77777777" w:rsidR="00651149" w:rsidRPr="00135CB3" w:rsidRDefault="00651149">
            <w:pPr>
              <w:rPr>
                <w:rFonts w:cs="Arial"/>
                <w:i/>
                <w:iCs/>
                <w:sz w:val="20"/>
                <w:szCs w:val="20"/>
              </w:rPr>
            </w:pPr>
            <w:r w:rsidRPr="00135CB3">
              <w:rPr>
                <w:rFonts w:cs="Arial"/>
                <w:i/>
                <w:iCs/>
                <w:sz w:val="20"/>
                <w:szCs w:val="20"/>
              </w:rPr>
              <w:t>Elatine macrocalyx</w:t>
            </w:r>
          </w:p>
        </w:tc>
        <w:tc>
          <w:tcPr>
            <w:tcW w:w="2843" w:type="dxa"/>
            <w:noWrap/>
            <w:hideMark/>
          </w:tcPr>
          <w:p w14:paraId="5A33FAE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72DE9A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769952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88C62D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CB9CD19" w14:textId="77777777" w:rsidR="00651149" w:rsidRPr="00135CB3" w:rsidRDefault="00651149">
            <w:pPr>
              <w:rPr>
                <w:rFonts w:cs="Arial"/>
                <w:sz w:val="20"/>
                <w:szCs w:val="20"/>
              </w:rPr>
            </w:pPr>
            <w:r w:rsidRPr="00135CB3">
              <w:rPr>
                <w:rFonts w:cs="Arial"/>
                <w:sz w:val="20"/>
                <w:szCs w:val="20"/>
              </w:rPr>
              <w:t>No</w:t>
            </w:r>
          </w:p>
        </w:tc>
      </w:tr>
      <w:tr w:rsidR="00561342" w:rsidRPr="00651149" w14:paraId="063FF540" w14:textId="77777777" w:rsidTr="00561342">
        <w:trPr>
          <w:trHeight w:val="290"/>
        </w:trPr>
        <w:tc>
          <w:tcPr>
            <w:tcW w:w="1926" w:type="dxa"/>
            <w:noWrap/>
            <w:hideMark/>
          </w:tcPr>
          <w:p w14:paraId="7CC16FF3" w14:textId="77777777" w:rsidR="00651149" w:rsidRPr="00135CB3" w:rsidRDefault="00651149">
            <w:pPr>
              <w:rPr>
                <w:rFonts w:cs="Arial"/>
                <w:sz w:val="20"/>
                <w:szCs w:val="20"/>
              </w:rPr>
            </w:pPr>
            <w:r w:rsidRPr="00135CB3">
              <w:rPr>
                <w:rFonts w:cs="Arial"/>
                <w:sz w:val="20"/>
                <w:szCs w:val="20"/>
              </w:rPr>
              <w:t>Ericaceae</w:t>
            </w:r>
          </w:p>
        </w:tc>
        <w:tc>
          <w:tcPr>
            <w:tcW w:w="4023" w:type="dxa"/>
            <w:hideMark/>
          </w:tcPr>
          <w:p w14:paraId="23F0A5CE" w14:textId="77777777" w:rsidR="00651149" w:rsidRPr="00135CB3" w:rsidRDefault="00651149">
            <w:pPr>
              <w:rPr>
                <w:rFonts w:cs="Arial"/>
                <w:i/>
                <w:iCs/>
                <w:sz w:val="20"/>
                <w:szCs w:val="20"/>
              </w:rPr>
            </w:pPr>
            <w:r w:rsidRPr="00135CB3">
              <w:rPr>
                <w:rFonts w:cs="Arial"/>
                <w:i/>
                <w:iCs/>
                <w:sz w:val="20"/>
                <w:szCs w:val="20"/>
              </w:rPr>
              <w:t>Lysinema pentapetalum</w:t>
            </w:r>
          </w:p>
        </w:tc>
        <w:tc>
          <w:tcPr>
            <w:tcW w:w="2843" w:type="dxa"/>
            <w:noWrap/>
            <w:hideMark/>
          </w:tcPr>
          <w:p w14:paraId="6215924C" w14:textId="77777777" w:rsidR="00651149" w:rsidRPr="00135CB3" w:rsidRDefault="00651149">
            <w:pPr>
              <w:rPr>
                <w:rFonts w:cs="Arial"/>
                <w:sz w:val="20"/>
                <w:szCs w:val="20"/>
              </w:rPr>
            </w:pPr>
            <w:r w:rsidRPr="00135CB3">
              <w:rPr>
                <w:rFonts w:cs="Arial"/>
                <w:sz w:val="20"/>
                <w:szCs w:val="20"/>
              </w:rPr>
              <w:t>Curry Flower</w:t>
            </w:r>
          </w:p>
        </w:tc>
        <w:tc>
          <w:tcPr>
            <w:tcW w:w="1039" w:type="dxa"/>
            <w:noWrap/>
            <w:hideMark/>
          </w:tcPr>
          <w:p w14:paraId="709A4BD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A5D70D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DBDF4C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B64D4AF" w14:textId="77777777" w:rsidR="00651149" w:rsidRPr="00135CB3" w:rsidRDefault="00651149">
            <w:pPr>
              <w:rPr>
                <w:rFonts w:cs="Arial"/>
                <w:sz w:val="20"/>
                <w:szCs w:val="20"/>
              </w:rPr>
            </w:pPr>
            <w:r w:rsidRPr="00135CB3">
              <w:rPr>
                <w:rFonts w:cs="Arial"/>
                <w:sz w:val="20"/>
                <w:szCs w:val="20"/>
              </w:rPr>
              <w:t>No</w:t>
            </w:r>
          </w:p>
        </w:tc>
      </w:tr>
      <w:tr w:rsidR="00561342" w:rsidRPr="00651149" w14:paraId="07C7EA7C" w14:textId="77777777" w:rsidTr="00561342">
        <w:trPr>
          <w:trHeight w:val="290"/>
        </w:trPr>
        <w:tc>
          <w:tcPr>
            <w:tcW w:w="1926" w:type="dxa"/>
            <w:noWrap/>
            <w:hideMark/>
          </w:tcPr>
          <w:p w14:paraId="5EB04A27" w14:textId="77777777" w:rsidR="00651149" w:rsidRPr="00135CB3" w:rsidRDefault="00651149">
            <w:pPr>
              <w:rPr>
                <w:rFonts w:cs="Arial"/>
                <w:sz w:val="20"/>
                <w:szCs w:val="20"/>
              </w:rPr>
            </w:pPr>
            <w:r w:rsidRPr="00135CB3">
              <w:rPr>
                <w:rFonts w:cs="Arial"/>
                <w:sz w:val="20"/>
                <w:szCs w:val="20"/>
              </w:rPr>
              <w:t>Ericaceae</w:t>
            </w:r>
          </w:p>
        </w:tc>
        <w:tc>
          <w:tcPr>
            <w:tcW w:w="4023" w:type="dxa"/>
            <w:hideMark/>
          </w:tcPr>
          <w:p w14:paraId="2C1992F6" w14:textId="77777777" w:rsidR="00651149" w:rsidRPr="00135CB3" w:rsidRDefault="00651149">
            <w:pPr>
              <w:rPr>
                <w:rFonts w:cs="Arial"/>
                <w:i/>
                <w:iCs/>
                <w:sz w:val="20"/>
                <w:szCs w:val="20"/>
              </w:rPr>
            </w:pPr>
            <w:r w:rsidRPr="00135CB3">
              <w:rPr>
                <w:rFonts w:cs="Arial"/>
                <w:i/>
                <w:iCs/>
                <w:sz w:val="20"/>
                <w:szCs w:val="20"/>
              </w:rPr>
              <w:t>Styphelia cordifolia</w:t>
            </w:r>
          </w:p>
        </w:tc>
        <w:tc>
          <w:tcPr>
            <w:tcW w:w="2843" w:type="dxa"/>
            <w:noWrap/>
            <w:hideMark/>
          </w:tcPr>
          <w:p w14:paraId="6C27A43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7D371F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5C84CE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03A0B0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DC6340F" w14:textId="77777777" w:rsidR="00651149" w:rsidRPr="00135CB3" w:rsidRDefault="00651149">
            <w:pPr>
              <w:rPr>
                <w:rFonts w:cs="Arial"/>
                <w:sz w:val="20"/>
                <w:szCs w:val="20"/>
              </w:rPr>
            </w:pPr>
            <w:r w:rsidRPr="00135CB3">
              <w:rPr>
                <w:rFonts w:cs="Arial"/>
                <w:sz w:val="20"/>
                <w:szCs w:val="20"/>
              </w:rPr>
              <w:t>No</w:t>
            </w:r>
          </w:p>
        </w:tc>
      </w:tr>
      <w:tr w:rsidR="00561342" w:rsidRPr="00651149" w14:paraId="322C30B6" w14:textId="77777777" w:rsidTr="00561342">
        <w:trPr>
          <w:trHeight w:val="290"/>
        </w:trPr>
        <w:tc>
          <w:tcPr>
            <w:tcW w:w="1926" w:type="dxa"/>
            <w:noWrap/>
            <w:hideMark/>
          </w:tcPr>
          <w:p w14:paraId="1B7B5205" w14:textId="77777777" w:rsidR="00651149" w:rsidRPr="00135CB3" w:rsidRDefault="00651149">
            <w:pPr>
              <w:rPr>
                <w:rFonts w:cs="Arial"/>
                <w:sz w:val="20"/>
                <w:szCs w:val="20"/>
              </w:rPr>
            </w:pPr>
            <w:r w:rsidRPr="00135CB3">
              <w:rPr>
                <w:rFonts w:cs="Arial"/>
                <w:sz w:val="20"/>
                <w:szCs w:val="20"/>
              </w:rPr>
              <w:t>Ericaceae</w:t>
            </w:r>
          </w:p>
        </w:tc>
        <w:tc>
          <w:tcPr>
            <w:tcW w:w="4023" w:type="dxa"/>
            <w:hideMark/>
          </w:tcPr>
          <w:p w14:paraId="65063B6B" w14:textId="77777777" w:rsidR="00651149" w:rsidRPr="00135CB3" w:rsidRDefault="00651149">
            <w:pPr>
              <w:rPr>
                <w:rFonts w:cs="Arial"/>
                <w:i/>
                <w:iCs/>
                <w:sz w:val="20"/>
                <w:szCs w:val="20"/>
              </w:rPr>
            </w:pPr>
            <w:r w:rsidRPr="00135CB3">
              <w:rPr>
                <w:rFonts w:cs="Arial"/>
                <w:i/>
                <w:iCs/>
                <w:sz w:val="20"/>
                <w:szCs w:val="20"/>
              </w:rPr>
              <w:t>Styphelia serratifolia</w:t>
            </w:r>
          </w:p>
        </w:tc>
        <w:tc>
          <w:tcPr>
            <w:tcW w:w="2843" w:type="dxa"/>
            <w:noWrap/>
            <w:hideMark/>
          </w:tcPr>
          <w:p w14:paraId="3B225B27"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00FB47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58C30F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E407DB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B233EC8" w14:textId="77777777" w:rsidR="00651149" w:rsidRPr="00135CB3" w:rsidRDefault="00651149">
            <w:pPr>
              <w:rPr>
                <w:rFonts w:cs="Arial"/>
                <w:sz w:val="20"/>
                <w:szCs w:val="20"/>
              </w:rPr>
            </w:pPr>
            <w:r w:rsidRPr="00135CB3">
              <w:rPr>
                <w:rFonts w:cs="Arial"/>
                <w:sz w:val="20"/>
                <w:szCs w:val="20"/>
              </w:rPr>
              <w:t>No</w:t>
            </w:r>
          </w:p>
        </w:tc>
      </w:tr>
      <w:tr w:rsidR="00561342" w:rsidRPr="00651149" w14:paraId="030FEDBA" w14:textId="77777777" w:rsidTr="00561342">
        <w:trPr>
          <w:trHeight w:val="290"/>
        </w:trPr>
        <w:tc>
          <w:tcPr>
            <w:tcW w:w="1926" w:type="dxa"/>
            <w:noWrap/>
            <w:hideMark/>
          </w:tcPr>
          <w:p w14:paraId="6455767B" w14:textId="77777777" w:rsidR="00651149" w:rsidRPr="00135CB3" w:rsidRDefault="00651149">
            <w:pPr>
              <w:rPr>
                <w:rFonts w:cs="Arial"/>
                <w:sz w:val="20"/>
                <w:szCs w:val="20"/>
              </w:rPr>
            </w:pPr>
            <w:r w:rsidRPr="00135CB3">
              <w:rPr>
                <w:rFonts w:cs="Arial"/>
                <w:sz w:val="20"/>
                <w:szCs w:val="20"/>
              </w:rPr>
              <w:lastRenderedPageBreak/>
              <w:t>Euphorbiaceae</w:t>
            </w:r>
          </w:p>
        </w:tc>
        <w:tc>
          <w:tcPr>
            <w:tcW w:w="4023" w:type="dxa"/>
            <w:hideMark/>
          </w:tcPr>
          <w:p w14:paraId="3DAF27A6" w14:textId="77777777" w:rsidR="00651149" w:rsidRPr="00135CB3" w:rsidRDefault="00651149">
            <w:pPr>
              <w:rPr>
                <w:rFonts w:cs="Arial"/>
                <w:i/>
                <w:iCs/>
                <w:sz w:val="20"/>
                <w:szCs w:val="20"/>
              </w:rPr>
            </w:pPr>
            <w:r w:rsidRPr="00135CB3">
              <w:rPr>
                <w:rFonts w:cs="Arial"/>
                <w:i/>
                <w:iCs/>
                <w:sz w:val="20"/>
                <w:szCs w:val="20"/>
              </w:rPr>
              <w:t xml:space="preserve">Euphorbia tannensis </w:t>
            </w:r>
            <w:r w:rsidRPr="00135CB3">
              <w:rPr>
                <w:rFonts w:cs="Arial"/>
                <w:sz w:val="20"/>
                <w:szCs w:val="20"/>
              </w:rPr>
              <w:t>subsp.</w:t>
            </w:r>
            <w:r w:rsidRPr="00135CB3">
              <w:rPr>
                <w:rFonts w:cs="Arial"/>
                <w:i/>
                <w:iCs/>
                <w:sz w:val="20"/>
                <w:szCs w:val="20"/>
              </w:rPr>
              <w:t xml:space="preserve"> eremophila</w:t>
            </w:r>
          </w:p>
        </w:tc>
        <w:tc>
          <w:tcPr>
            <w:tcW w:w="2843" w:type="dxa"/>
            <w:noWrap/>
            <w:hideMark/>
          </w:tcPr>
          <w:p w14:paraId="0390D26A"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5E4EE7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A9C5F4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BFF4AA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BDEF2A9" w14:textId="77777777" w:rsidR="00651149" w:rsidRPr="00135CB3" w:rsidRDefault="00651149">
            <w:pPr>
              <w:rPr>
                <w:rFonts w:cs="Arial"/>
                <w:sz w:val="20"/>
                <w:szCs w:val="20"/>
              </w:rPr>
            </w:pPr>
            <w:r w:rsidRPr="00135CB3">
              <w:rPr>
                <w:rFonts w:cs="Arial"/>
                <w:sz w:val="20"/>
                <w:szCs w:val="20"/>
              </w:rPr>
              <w:t>No</w:t>
            </w:r>
          </w:p>
        </w:tc>
      </w:tr>
      <w:tr w:rsidR="00561342" w:rsidRPr="00651149" w14:paraId="66D9C8F5" w14:textId="77777777" w:rsidTr="00561342">
        <w:trPr>
          <w:trHeight w:val="290"/>
        </w:trPr>
        <w:tc>
          <w:tcPr>
            <w:tcW w:w="1926" w:type="dxa"/>
            <w:noWrap/>
            <w:hideMark/>
          </w:tcPr>
          <w:p w14:paraId="151FB21E" w14:textId="77777777" w:rsidR="00651149" w:rsidRPr="00135CB3" w:rsidRDefault="00651149">
            <w:pPr>
              <w:rPr>
                <w:rFonts w:cs="Arial"/>
                <w:sz w:val="20"/>
                <w:szCs w:val="20"/>
              </w:rPr>
            </w:pPr>
            <w:r w:rsidRPr="00135CB3">
              <w:rPr>
                <w:rFonts w:cs="Arial"/>
                <w:sz w:val="20"/>
                <w:szCs w:val="20"/>
              </w:rPr>
              <w:t>Euphorbiaceae</w:t>
            </w:r>
          </w:p>
        </w:tc>
        <w:tc>
          <w:tcPr>
            <w:tcW w:w="4023" w:type="dxa"/>
            <w:hideMark/>
          </w:tcPr>
          <w:p w14:paraId="7C00EF8E" w14:textId="77777777" w:rsidR="00651149" w:rsidRPr="00135CB3" w:rsidRDefault="00651149">
            <w:pPr>
              <w:rPr>
                <w:rFonts w:cs="Arial"/>
                <w:i/>
                <w:iCs/>
                <w:sz w:val="20"/>
                <w:szCs w:val="20"/>
              </w:rPr>
            </w:pPr>
            <w:r w:rsidRPr="00135CB3">
              <w:rPr>
                <w:rFonts w:cs="Arial"/>
                <w:i/>
                <w:iCs/>
                <w:sz w:val="20"/>
                <w:szCs w:val="20"/>
              </w:rPr>
              <w:t>Monotaxis bracteata</w:t>
            </w:r>
          </w:p>
        </w:tc>
        <w:tc>
          <w:tcPr>
            <w:tcW w:w="2843" w:type="dxa"/>
            <w:noWrap/>
            <w:hideMark/>
          </w:tcPr>
          <w:p w14:paraId="4AF31671"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AB0D0A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C4099B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554CFA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1AFF86A" w14:textId="77777777" w:rsidR="00651149" w:rsidRPr="00135CB3" w:rsidRDefault="00651149">
            <w:pPr>
              <w:rPr>
                <w:rFonts w:cs="Arial"/>
                <w:sz w:val="20"/>
                <w:szCs w:val="20"/>
              </w:rPr>
            </w:pPr>
            <w:r w:rsidRPr="00135CB3">
              <w:rPr>
                <w:rFonts w:cs="Arial"/>
                <w:sz w:val="20"/>
                <w:szCs w:val="20"/>
              </w:rPr>
              <w:t>No</w:t>
            </w:r>
          </w:p>
        </w:tc>
      </w:tr>
      <w:tr w:rsidR="00561342" w:rsidRPr="00651149" w14:paraId="0AFFD700" w14:textId="77777777" w:rsidTr="00561342">
        <w:trPr>
          <w:trHeight w:val="290"/>
        </w:trPr>
        <w:tc>
          <w:tcPr>
            <w:tcW w:w="1926" w:type="dxa"/>
            <w:noWrap/>
            <w:hideMark/>
          </w:tcPr>
          <w:p w14:paraId="4BFF3FA9"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1A3A1C60" w14:textId="77777777" w:rsidR="00651149" w:rsidRPr="00135CB3" w:rsidRDefault="00651149">
            <w:pPr>
              <w:rPr>
                <w:rFonts w:cs="Arial"/>
                <w:i/>
                <w:iCs/>
                <w:sz w:val="20"/>
                <w:szCs w:val="20"/>
              </w:rPr>
            </w:pPr>
            <w:r w:rsidRPr="00135CB3">
              <w:rPr>
                <w:rFonts w:cs="Arial"/>
                <w:i/>
                <w:iCs/>
                <w:sz w:val="20"/>
                <w:szCs w:val="20"/>
              </w:rPr>
              <w:t>Acacia andrewsii</w:t>
            </w:r>
          </w:p>
        </w:tc>
        <w:tc>
          <w:tcPr>
            <w:tcW w:w="2843" w:type="dxa"/>
            <w:noWrap/>
            <w:hideMark/>
          </w:tcPr>
          <w:p w14:paraId="425F4A8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CBA9A4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DBD2D9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D8BFD7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E876378" w14:textId="77777777" w:rsidR="00651149" w:rsidRPr="00135CB3" w:rsidRDefault="00651149">
            <w:pPr>
              <w:rPr>
                <w:rFonts w:cs="Arial"/>
                <w:sz w:val="20"/>
                <w:szCs w:val="20"/>
              </w:rPr>
            </w:pPr>
            <w:r w:rsidRPr="00135CB3">
              <w:rPr>
                <w:rFonts w:cs="Arial"/>
                <w:sz w:val="20"/>
                <w:szCs w:val="20"/>
              </w:rPr>
              <w:t>No</w:t>
            </w:r>
          </w:p>
        </w:tc>
      </w:tr>
      <w:tr w:rsidR="00561342" w:rsidRPr="00651149" w14:paraId="1C298FBB" w14:textId="77777777" w:rsidTr="00561342">
        <w:trPr>
          <w:trHeight w:val="290"/>
        </w:trPr>
        <w:tc>
          <w:tcPr>
            <w:tcW w:w="1926" w:type="dxa"/>
            <w:noWrap/>
            <w:hideMark/>
          </w:tcPr>
          <w:p w14:paraId="13E7DDC4"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4133559C" w14:textId="77777777" w:rsidR="00651149" w:rsidRPr="00135CB3" w:rsidRDefault="00651149">
            <w:pPr>
              <w:rPr>
                <w:rFonts w:cs="Arial"/>
                <w:i/>
                <w:iCs/>
                <w:sz w:val="20"/>
                <w:szCs w:val="20"/>
              </w:rPr>
            </w:pPr>
            <w:r w:rsidRPr="00135CB3">
              <w:rPr>
                <w:rFonts w:cs="Arial"/>
                <w:i/>
                <w:iCs/>
                <w:sz w:val="20"/>
                <w:szCs w:val="20"/>
              </w:rPr>
              <w:t>Acacia cavealis</w:t>
            </w:r>
          </w:p>
        </w:tc>
        <w:tc>
          <w:tcPr>
            <w:tcW w:w="2843" w:type="dxa"/>
            <w:noWrap/>
            <w:hideMark/>
          </w:tcPr>
          <w:p w14:paraId="69681E5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A617D5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912959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90104D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72471AC" w14:textId="77777777" w:rsidR="00651149" w:rsidRPr="00135CB3" w:rsidRDefault="00651149">
            <w:pPr>
              <w:rPr>
                <w:rFonts w:cs="Arial"/>
                <w:sz w:val="20"/>
                <w:szCs w:val="20"/>
              </w:rPr>
            </w:pPr>
            <w:r w:rsidRPr="00135CB3">
              <w:rPr>
                <w:rFonts w:cs="Arial"/>
                <w:sz w:val="20"/>
                <w:szCs w:val="20"/>
              </w:rPr>
              <w:t>No</w:t>
            </w:r>
          </w:p>
        </w:tc>
      </w:tr>
      <w:tr w:rsidR="00561342" w:rsidRPr="00651149" w14:paraId="53CCFB6D" w14:textId="77777777" w:rsidTr="00561342">
        <w:trPr>
          <w:trHeight w:val="290"/>
        </w:trPr>
        <w:tc>
          <w:tcPr>
            <w:tcW w:w="1926" w:type="dxa"/>
            <w:noWrap/>
            <w:hideMark/>
          </w:tcPr>
          <w:p w14:paraId="017BADE9"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00CB873C" w14:textId="77777777" w:rsidR="00651149" w:rsidRPr="00135CB3" w:rsidRDefault="00651149">
            <w:pPr>
              <w:rPr>
                <w:rFonts w:cs="Arial"/>
                <w:i/>
                <w:iCs/>
                <w:sz w:val="20"/>
                <w:szCs w:val="20"/>
              </w:rPr>
            </w:pPr>
            <w:r w:rsidRPr="00135CB3">
              <w:rPr>
                <w:rFonts w:cs="Arial"/>
                <w:i/>
                <w:iCs/>
                <w:sz w:val="20"/>
                <w:szCs w:val="20"/>
              </w:rPr>
              <w:t xml:space="preserve">Acacia latipes </w:t>
            </w:r>
            <w:r w:rsidRPr="00135CB3">
              <w:rPr>
                <w:rFonts w:cs="Arial"/>
                <w:sz w:val="20"/>
                <w:szCs w:val="20"/>
              </w:rPr>
              <w:t>subsp.</w:t>
            </w:r>
            <w:r w:rsidRPr="00135CB3">
              <w:rPr>
                <w:rFonts w:cs="Arial"/>
                <w:i/>
                <w:iCs/>
                <w:sz w:val="20"/>
                <w:szCs w:val="20"/>
              </w:rPr>
              <w:t xml:space="preserve"> latipes</w:t>
            </w:r>
          </w:p>
        </w:tc>
        <w:tc>
          <w:tcPr>
            <w:tcW w:w="2843" w:type="dxa"/>
            <w:noWrap/>
            <w:hideMark/>
          </w:tcPr>
          <w:p w14:paraId="1B0FB62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4CAF13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89447F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B98EE3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4F7DC59" w14:textId="77777777" w:rsidR="00651149" w:rsidRPr="00135CB3" w:rsidRDefault="00651149">
            <w:pPr>
              <w:rPr>
                <w:rFonts w:cs="Arial"/>
                <w:sz w:val="20"/>
                <w:szCs w:val="20"/>
              </w:rPr>
            </w:pPr>
            <w:r w:rsidRPr="00135CB3">
              <w:rPr>
                <w:rFonts w:cs="Arial"/>
                <w:sz w:val="20"/>
                <w:szCs w:val="20"/>
              </w:rPr>
              <w:t>No</w:t>
            </w:r>
          </w:p>
        </w:tc>
      </w:tr>
      <w:tr w:rsidR="00561342" w:rsidRPr="00651149" w14:paraId="28CCC056" w14:textId="77777777" w:rsidTr="00561342">
        <w:trPr>
          <w:trHeight w:val="290"/>
        </w:trPr>
        <w:tc>
          <w:tcPr>
            <w:tcW w:w="1926" w:type="dxa"/>
            <w:noWrap/>
            <w:hideMark/>
          </w:tcPr>
          <w:p w14:paraId="79D66E2B"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324D6534" w14:textId="77777777" w:rsidR="00651149" w:rsidRPr="00135CB3" w:rsidRDefault="00651149">
            <w:pPr>
              <w:rPr>
                <w:rFonts w:cs="Arial"/>
                <w:i/>
                <w:iCs/>
                <w:sz w:val="20"/>
                <w:szCs w:val="20"/>
              </w:rPr>
            </w:pPr>
            <w:r w:rsidRPr="00135CB3">
              <w:rPr>
                <w:rFonts w:cs="Arial"/>
                <w:i/>
                <w:iCs/>
                <w:sz w:val="20"/>
                <w:szCs w:val="20"/>
              </w:rPr>
              <w:t>Acacia plautella</w:t>
            </w:r>
          </w:p>
        </w:tc>
        <w:tc>
          <w:tcPr>
            <w:tcW w:w="2843" w:type="dxa"/>
            <w:noWrap/>
            <w:hideMark/>
          </w:tcPr>
          <w:p w14:paraId="5E303FD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C0E5E5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E4723A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A2E851F"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05B5C17E" w14:textId="77777777" w:rsidR="00651149" w:rsidRPr="00135CB3" w:rsidRDefault="00651149">
            <w:pPr>
              <w:rPr>
                <w:rFonts w:cs="Arial"/>
                <w:sz w:val="20"/>
                <w:szCs w:val="20"/>
              </w:rPr>
            </w:pPr>
            <w:r w:rsidRPr="00135CB3">
              <w:rPr>
                <w:rFonts w:cs="Arial"/>
                <w:sz w:val="20"/>
                <w:szCs w:val="20"/>
              </w:rPr>
              <w:t>No</w:t>
            </w:r>
          </w:p>
        </w:tc>
      </w:tr>
      <w:tr w:rsidR="00561342" w:rsidRPr="00651149" w14:paraId="69A5A0AA" w14:textId="77777777" w:rsidTr="00561342">
        <w:trPr>
          <w:trHeight w:val="290"/>
        </w:trPr>
        <w:tc>
          <w:tcPr>
            <w:tcW w:w="1926" w:type="dxa"/>
            <w:noWrap/>
            <w:hideMark/>
          </w:tcPr>
          <w:p w14:paraId="51FB7A9C"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379B8492" w14:textId="77777777" w:rsidR="00651149" w:rsidRPr="00135CB3" w:rsidRDefault="00651149">
            <w:pPr>
              <w:rPr>
                <w:rFonts w:cs="Arial"/>
                <w:i/>
                <w:iCs/>
                <w:sz w:val="20"/>
                <w:szCs w:val="20"/>
              </w:rPr>
            </w:pPr>
            <w:r w:rsidRPr="00135CB3">
              <w:rPr>
                <w:rFonts w:cs="Arial"/>
                <w:i/>
                <w:iCs/>
                <w:sz w:val="20"/>
                <w:szCs w:val="20"/>
              </w:rPr>
              <w:t>Acacia quadrisulcata</w:t>
            </w:r>
          </w:p>
        </w:tc>
        <w:tc>
          <w:tcPr>
            <w:tcW w:w="2843" w:type="dxa"/>
            <w:noWrap/>
            <w:hideMark/>
          </w:tcPr>
          <w:p w14:paraId="64399CF8"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147BE5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85D1CA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7218D8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D3F8A33" w14:textId="77777777" w:rsidR="00651149" w:rsidRPr="00135CB3" w:rsidRDefault="00651149">
            <w:pPr>
              <w:rPr>
                <w:rFonts w:cs="Arial"/>
                <w:sz w:val="20"/>
                <w:szCs w:val="20"/>
              </w:rPr>
            </w:pPr>
            <w:r w:rsidRPr="00135CB3">
              <w:rPr>
                <w:rFonts w:cs="Arial"/>
                <w:sz w:val="20"/>
                <w:szCs w:val="20"/>
              </w:rPr>
              <w:t>No</w:t>
            </w:r>
          </w:p>
        </w:tc>
      </w:tr>
      <w:tr w:rsidR="00561342" w:rsidRPr="00651149" w14:paraId="25F1D6F0" w14:textId="77777777" w:rsidTr="00561342">
        <w:trPr>
          <w:trHeight w:val="290"/>
        </w:trPr>
        <w:tc>
          <w:tcPr>
            <w:tcW w:w="1926" w:type="dxa"/>
            <w:noWrap/>
            <w:hideMark/>
          </w:tcPr>
          <w:p w14:paraId="1211874E"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4580843E" w14:textId="77777777" w:rsidR="00651149" w:rsidRPr="00135CB3" w:rsidRDefault="00651149">
            <w:pPr>
              <w:rPr>
                <w:rFonts w:cs="Arial"/>
                <w:i/>
                <w:iCs/>
                <w:sz w:val="20"/>
                <w:szCs w:val="20"/>
              </w:rPr>
            </w:pPr>
            <w:r w:rsidRPr="00135CB3">
              <w:rPr>
                <w:rFonts w:cs="Arial"/>
                <w:i/>
                <w:iCs/>
                <w:sz w:val="20"/>
                <w:szCs w:val="20"/>
              </w:rPr>
              <w:t xml:space="preserve">Acacia ramulosa </w:t>
            </w:r>
            <w:r w:rsidRPr="00135CB3">
              <w:rPr>
                <w:rFonts w:cs="Arial"/>
                <w:sz w:val="20"/>
                <w:szCs w:val="20"/>
              </w:rPr>
              <w:t>var.</w:t>
            </w:r>
            <w:r w:rsidRPr="00135CB3">
              <w:rPr>
                <w:rFonts w:cs="Arial"/>
                <w:i/>
                <w:iCs/>
                <w:sz w:val="20"/>
                <w:szCs w:val="20"/>
              </w:rPr>
              <w:t xml:space="preserve"> ramulosa</w:t>
            </w:r>
          </w:p>
        </w:tc>
        <w:tc>
          <w:tcPr>
            <w:tcW w:w="2843" w:type="dxa"/>
            <w:noWrap/>
            <w:hideMark/>
          </w:tcPr>
          <w:p w14:paraId="6E5E0E3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9556AE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CF37FB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477F1E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88874B2" w14:textId="77777777" w:rsidR="00651149" w:rsidRPr="00135CB3" w:rsidRDefault="00651149">
            <w:pPr>
              <w:rPr>
                <w:rFonts w:cs="Arial"/>
                <w:sz w:val="20"/>
                <w:szCs w:val="20"/>
              </w:rPr>
            </w:pPr>
            <w:r w:rsidRPr="00135CB3">
              <w:rPr>
                <w:rFonts w:cs="Arial"/>
                <w:sz w:val="20"/>
                <w:szCs w:val="20"/>
              </w:rPr>
              <w:t>No</w:t>
            </w:r>
          </w:p>
        </w:tc>
      </w:tr>
      <w:tr w:rsidR="00561342" w:rsidRPr="00651149" w14:paraId="07ED25AB" w14:textId="77777777" w:rsidTr="00561342">
        <w:trPr>
          <w:trHeight w:val="290"/>
        </w:trPr>
        <w:tc>
          <w:tcPr>
            <w:tcW w:w="1926" w:type="dxa"/>
            <w:noWrap/>
            <w:hideMark/>
          </w:tcPr>
          <w:p w14:paraId="49CF7BD8"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37CEF253" w14:textId="77777777" w:rsidR="00651149" w:rsidRPr="00135CB3" w:rsidRDefault="00651149">
            <w:pPr>
              <w:rPr>
                <w:rFonts w:cs="Arial"/>
                <w:i/>
                <w:iCs/>
                <w:sz w:val="20"/>
                <w:szCs w:val="20"/>
              </w:rPr>
            </w:pPr>
            <w:r w:rsidRPr="00135CB3">
              <w:rPr>
                <w:rFonts w:cs="Arial"/>
                <w:i/>
                <w:iCs/>
                <w:sz w:val="20"/>
                <w:szCs w:val="20"/>
              </w:rPr>
              <w:t>Acacia rhodophloia</w:t>
            </w:r>
          </w:p>
        </w:tc>
        <w:tc>
          <w:tcPr>
            <w:tcW w:w="2843" w:type="dxa"/>
            <w:noWrap/>
            <w:hideMark/>
          </w:tcPr>
          <w:p w14:paraId="1933205D"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96D4AD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0DC85F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70B9A7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3308863" w14:textId="77777777" w:rsidR="00651149" w:rsidRPr="00135CB3" w:rsidRDefault="00651149">
            <w:pPr>
              <w:rPr>
                <w:rFonts w:cs="Arial"/>
                <w:sz w:val="20"/>
                <w:szCs w:val="20"/>
              </w:rPr>
            </w:pPr>
            <w:r w:rsidRPr="00135CB3">
              <w:rPr>
                <w:rFonts w:cs="Arial"/>
                <w:sz w:val="20"/>
                <w:szCs w:val="20"/>
              </w:rPr>
              <w:t>No</w:t>
            </w:r>
          </w:p>
        </w:tc>
      </w:tr>
      <w:tr w:rsidR="00561342" w:rsidRPr="00651149" w14:paraId="38430778" w14:textId="77777777" w:rsidTr="00561342">
        <w:trPr>
          <w:trHeight w:val="290"/>
        </w:trPr>
        <w:tc>
          <w:tcPr>
            <w:tcW w:w="1926" w:type="dxa"/>
            <w:noWrap/>
            <w:hideMark/>
          </w:tcPr>
          <w:p w14:paraId="2FCAD395"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1323D964" w14:textId="77777777" w:rsidR="00651149" w:rsidRPr="00135CB3" w:rsidRDefault="00651149">
            <w:pPr>
              <w:rPr>
                <w:rFonts w:cs="Arial"/>
                <w:i/>
                <w:iCs/>
                <w:sz w:val="20"/>
                <w:szCs w:val="20"/>
              </w:rPr>
            </w:pPr>
            <w:r w:rsidRPr="00135CB3">
              <w:rPr>
                <w:rFonts w:cs="Arial"/>
                <w:i/>
                <w:iCs/>
                <w:sz w:val="20"/>
                <w:szCs w:val="20"/>
              </w:rPr>
              <w:t>Acacia scirpifolia</w:t>
            </w:r>
          </w:p>
        </w:tc>
        <w:tc>
          <w:tcPr>
            <w:tcW w:w="2843" w:type="dxa"/>
            <w:noWrap/>
            <w:hideMark/>
          </w:tcPr>
          <w:p w14:paraId="6157982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874432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F40A06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D56980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E1289F3" w14:textId="77777777" w:rsidR="00651149" w:rsidRPr="00135CB3" w:rsidRDefault="00651149">
            <w:pPr>
              <w:rPr>
                <w:rFonts w:cs="Arial"/>
                <w:sz w:val="20"/>
                <w:szCs w:val="20"/>
              </w:rPr>
            </w:pPr>
            <w:r w:rsidRPr="00135CB3">
              <w:rPr>
                <w:rFonts w:cs="Arial"/>
                <w:sz w:val="20"/>
                <w:szCs w:val="20"/>
              </w:rPr>
              <w:t>No</w:t>
            </w:r>
          </w:p>
        </w:tc>
      </w:tr>
      <w:tr w:rsidR="00561342" w:rsidRPr="00651149" w14:paraId="529C5DF1" w14:textId="77777777" w:rsidTr="00561342">
        <w:trPr>
          <w:trHeight w:val="290"/>
        </w:trPr>
        <w:tc>
          <w:tcPr>
            <w:tcW w:w="1926" w:type="dxa"/>
            <w:noWrap/>
            <w:hideMark/>
          </w:tcPr>
          <w:p w14:paraId="7E825869"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6986C1D5" w14:textId="77777777" w:rsidR="00651149" w:rsidRPr="00135CB3" w:rsidRDefault="00651149">
            <w:pPr>
              <w:rPr>
                <w:rFonts w:cs="Arial"/>
                <w:i/>
                <w:iCs/>
                <w:sz w:val="20"/>
                <w:szCs w:val="20"/>
              </w:rPr>
            </w:pPr>
            <w:r w:rsidRPr="00135CB3">
              <w:rPr>
                <w:rFonts w:cs="Arial"/>
                <w:i/>
                <w:iCs/>
                <w:sz w:val="20"/>
                <w:szCs w:val="20"/>
              </w:rPr>
              <w:t>Acacia signata</w:t>
            </w:r>
          </w:p>
        </w:tc>
        <w:tc>
          <w:tcPr>
            <w:tcW w:w="2843" w:type="dxa"/>
            <w:noWrap/>
            <w:hideMark/>
          </w:tcPr>
          <w:p w14:paraId="71C6F4C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8AA2FF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3FE17E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5E6D8C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417DD94" w14:textId="77777777" w:rsidR="00651149" w:rsidRPr="00135CB3" w:rsidRDefault="00651149">
            <w:pPr>
              <w:rPr>
                <w:rFonts w:cs="Arial"/>
                <w:sz w:val="20"/>
                <w:szCs w:val="20"/>
              </w:rPr>
            </w:pPr>
            <w:r w:rsidRPr="00135CB3">
              <w:rPr>
                <w:rFonts w:cs="Arial"/>
                <w:sz w:val="20"/>
                <w:szCs w:val="20"/>
              </w:rPr>
              <w:t>No</w:t>
            </w:r>
          </w:p>
        </w:tc>
      </w:tr>
      <w:tr w:rsidR="00561342" w:rsidRPr="00651149" w14:paraId="451A4474" w14:textId="77777777" w:rsidTr="00561342">
        <w:trPr>
          <w:trHeight w:val="290"/>
        </w:trPr>
        <w:tc>
          <w:tcPr>
            <w:tcW w:w="1926" w:type="dxa"/>
            <w:noWrap/>
            <w:hideMark/>
          </w:tcPr>
          <w:p w14:paraId="53CCC509"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71AFC5FB" w14:textId="77777777" w:rsidR="00651149" w:rsidRPr="00135CB3" w:rsidRDefault="00651149">
            <w:pPr>
              <w:rPr>
                <w:rFonts w:cs="Arial"/>
                <w:i/>
                <w:iCs/>
                <w:sz w:val="20"/>
                <w:szCs w:val="20"/>
              </w:rPr>
            </w:pPr>
            <w:r w:rsidRPr="00135CB3">
              <w:rPr>
                <w:rFonts w:cs="Arial"/>
                <w:i/>
                <w:iCs/>
                <w:sz w:val="20"/>
                <w:szCs w:val="20"/>
              </w:rPr>
              <w:t xml:space="preserve">Acacia stereophylla </w:t>
            </w:r>
            <w:r w:rsidRPr="00135CB3">
              <w:rPr>
                <w:rFonts w:cs="Arial"/>
                <w:sz w:val="20"/>
                <w:szCs w:val="20"/>
              </w:rPr>
              <w:t>var.</w:t>
            </w:r>
            <w:r w:rsidRPr="00135CB3">
              <w:rPr>
                <w:rFonts w:cs="Arial"/>
                <w:i/>
                <w:iCs/>
                <w:sz w:val="20"/>
                <w:szCs w:val="20"/>
              </w:rPr>
              <w:t xml:space="preserve"> cylindrata</w:t>
            </w:r>
          </w:p>
        </w:tc>
        <w:tc>
          <w:tcPr>
            <w:tcW w:w="2843" w:type="dxa"/>
            <w:noWrap/>
            <w:hideMark/>
          </w:tcPr>
          <w:p w14:paraId="7F4B149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E628A3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55CA52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E38FF9E" w14:textId="77777777" w:rsidR="00651149" w:rsidRPr="00135CB3" w:rsidRDefault="00651149">
            <w:pPr>
              <w:rPr>
                <w:rFonts w:cs="Arial"/>
                <w:b/>
                <w:bCs/>
                <w:sz w:val="20"/>
                <w:szCs w:val="20"/>
              </w:rPr>
            </w:pPr>
            <w:r w:rsidRPr="00135CB3">
              <w:rPr>
                <w:rFonts w:cs="Arial"/>
                <w:b/>
                <w:bCs/>
                <w:sz w:val="20"/>
                <w:szCs w:val="20"/>
              </w:rPr>
              <w:t>Yes - P2 (WA)</w:t>
            </w:r>
          </w:p>
        </w:tc>
        <w:tc>
          <w:tcPr>
            <w:tcW w:w="1333" w:type="dxa"/>
            <w:noWrap/>
            <w:hideMark/>
          </w:tcPr>
          <w:p w14:paraId="1BB3358E" w14:textId="77777777" w:rsidR="00651149" w:rsidRPr="00135CB3" w:rsidRDefault="00651149">
            <w:pPr>
              <w:rPr>
                <w:rFonts w:cs="Arial"/>
                <w:sz w:val="20"/>
                <w:szCs w:val="20"/>
              </w:rPr>
            </w:pPr>
            <w:r w:rsidRPr="00135CB3">
              <w:rPr>
                <w:rFonts w:cs="Arial"/>
                <w:sz w:val="20"/>
                <w:szCs w:val="20"/>
              </w:rPr>
              <w:t>No</w:t>
            </w:r>
          </w:p>
        </w:tc>
      </w:tr>
      <w:tr w:rsidR="00561342" w:rsidRPr="00651149" w14:paraId="006C93D9" w14:textId="77777777" w:rsidTr="00561342">
        <w:trPr>
          <w:trHeight w:val="290"/>
        </w:trPr>
        <w:tc>
          <w:tcPr>
            <w:tcW w:w="1926" w:type="dxa"/>
            <w:noWrap/>
            <w:hideMark/>
          </w:tcPr>
          <w:p w14:paraId="1BC0F501"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5483D931" w14:textId="77777777" w:rsidR="00651149" w:rsidRPr="00135CB3" w:rsidRDefault="00651149">
            <w:pPr>
              <w:rPr>
                <w:rFonts w:cs="Arial"/>
                <w:i/>
                <w:iCs/>
                <w:sz w:val="20"/>
                <w:szCs w:val="20"/>
              </w:rPr>
            </w:pPr>
            <w:r w:rsidRPr="00135CB3">
              <w:rPr>
                <w:rFonts w:cs="Arial"/>
                <w:i/>
                <w:iCs/>
                <w:sz w:val="20"/>
                <w:szCs w:val="20"/>
              </w:rPr>
              <w:t>Acacia tetragonophylla</w:t>
            </w:r>
          </w:p>
        </w:tc>
        <w:tc>
          <w:tcPr>
            <w:tcW w:w="2843" w:type="dxa"/>
            <w:noWrap/>
            <w:hideMark/>
          </w:tcPr>
          <w:p w14:paraId="612FFE9F" w14:textId="77777777" w:rsidR="00651149" w:rsidRPr="00135CB3" w:rsidRDefault="00651149">
            <w:pPr>
              <w:rPr>
                <w:rFonts w:cs="Arial"/>
                <w:sz w:val="20"/>
                <w:szCs w:val="20"/>
              </w:rPr>
            </w:pPr>
            <w:r w:rsidRPr="00135CB3">
              <w:rPr>
                <w:rFonts w:cs="Arial"/>
                <w:sz w:val="20"/>
                <w:szCs w:val="20"/>
              </w:rPr>
              <w:t>Kurara</w:t>
            </w:r>
          </w:p>
        </w:tc>
        <w:tc>
          <w:tcPr>
            <w:tcW w:w="1039" w:type="dxa"/>
            <w:noWrap/>
            <w:hideMark/>
          </w:tcPr>
          <w:p w14:paraId="0948011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A5E955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993F71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C7BB21C" w14:textId="77777777" w:rsidR="00651149" w:rsidRPr="00135CB3" w:rsidRDefault="00651149">
            <w:pPr>
              <w:rPr>
                <w:rFonts w:cs="Arial"/>
                <w:sz w:val="20"/>
                <w:szCs w:val="20"/>
              </w:rPr>
            </w:pPr>
            <w:r w:rsidRPr="00135CB3">
              <w:rPr>
                <w:rFonts w:cs="Arial"/>
                <w:sz w:val="20"/>
                <w:szCs w:val="20"/>
              </w:rPr>
              <w:t>No</w:t>
            </w:r>
          </w:p>
        </w:tc>
      </w:tr>
      <w:tr w:rsidR="00561342" w:rsidRPr="00651149" w14:paraId="5DF1EE14" w14:textId="77777777" w:rsidTr="00561342">
        <w:trPr>
          <w:trHeight w:val="290"/>
        </w:trPr>
        <w:tc>
          <w:tcPr>
            <w:tcW w:w="1926" w:type="dxa"/>
            <w:noWrap/>
            <w:hideMark/>
          </w:tcPr>
          <w:p w14:paraId="60709DBC"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5B600E16" w14:textId="77777777" w:rsidR="00651149" w:rsidRPr="00135CB3" w:rsidRDefault="00651149">
            <w:pPr>
              <w:rPr>
                <w:rFonts w:cs="Arial"/>
                <w:i/>
                <w:iCs/>
                <w:sz w:val="20"/>
                <w:szCs w:val="20"/>
              </w:rPr>
            </w:pPr>
            <w:r w:rsidRPr="00135CB3">
              <w:rPr>
                <w:rFonts w:cs="Arial"/>
                <w:i/>
                <w:iCs/>
                <w:sz w:val="20"/>
                <w:szCs w:val="20"/>
              </w:rPr>
              <w:t>Gompholobium tomentosum</w:t>
            </w:r>
          </w:p>
        </w:tc>
        <w:tc>
          <w:tcPr>
            <w:tcW w:w="2843" w:type="dxa"/>
            <w:noWrap/>
            <w:hideMark/>
          </w:tcPr>
          <w:p w14:paraId="0F0950AA" w14:textId="77777777" w:rsidR="00651149" w:rsidRPr="00135CB3" w:rsidRDefault="00651149">
            <w:pPr>
              <w:rPr>
                <w:rFonts w:cs="Arial"/>
                <w:sz w:val="20"/>
                <w:szCs w:val="20"/>
              </w:rPr>
            </w:pPr>
            <w:r w:rsidRPr="00135CB3">
              <w:rPr>
                <w:rFonts w:cs="Arial"/>
                <w:sz w:val="20"/>
                <w:szCs w:val="20"/>
              </w:rPr>
              <w:t>Hairy Yellow Pea</w:t>
            </w:r>
          </w:p>
        </w:tc>
        <w:tc>
          <w:tcPr>
            <w:tcW w:w="1039" w:type="dxa"/>
            <w:noWrap/>
            <w:hideMark/>
          </w:tcPr>
          <w:p w14:paraId="7368481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2A2C5B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987E73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DBD9B0C" w14:textId="77777777" w:rsidR="00651149" w:rsidRPr="00135CB3" w:rsidRDefault="00651149">
            <w:pPr>
              <w:rPr>
                <w:rFonts w:cs="Arial"/>
                <w:sz w:val="20"/>
                <w:szCs w:val="20"/>
              </w:rPr>
            </w:pPr>
            <w:r w:rsidRPr="00135CB3">
              <w:rPr>
                <w:rFonts w:cs="Arial"/>
                <w:sz w:val="20"/>
                <w:szCs w:val="20"/>
              </w:rPr>
              <w:t>No</w:t>
            </w:r>
          </w:p>
        </w:tc>
      </w:tr>
      <w:tr w:rsidR="00561342" w:rsidRPr="00651149" w14:paraId="0B5ABAB5" w14:textId="77777777" w:rsidTr="00561342">
        <w:trPr>
          <w:trHeight w:val="290"/>
        </w:trPr>
        <w:tc>
          <w:tcPr>
            <w:tcW w:w="1926" w:type="dxa"/>
            <w:noWrap/>
            <w:hideMark/>
          </w:tcPr>
          <w:p w14:paraId="2547637D"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3EC06D4E" w14:textId="77777777" w:rsidR="00651149" w:rsidRPr="00135CB3" w:rsidRDefault="00651149">
            <w:pPr>
              <w:rPr>
                <w:rFonts w:cs="Arial"/>
                <w:i/>
                <w:iCs/>
                <w:sz w:val="20"/>
                <w:szCs w:val="20"/>
              </w:rPr>
            </w:pPr>
            <w:r w:rsidRPr="00135CB3">
              <w:rPr>
                <w:rFonts w:cs="Arial"/>
                <w:i/>
                <w:iCs/>
                <w:sz w:val="20"/>
                <w:szCs w:val="20"/>
              </w:rPr>
              <w:t>Jacksonia rigida</w:t>
            </w:r>
          </w:p>
        </w:tc>
        <w:tc>
          <w:tcPr>
            <w:tcW w:w="2843" w:type="dxa"/>
            <w:noWrap/>
            <w:hideMark/>
          </w:tcPr>
          <w:p w14:paraId="772E1A5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EB5164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424951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A791B8D"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322DBE6" w14:textId="77777777" w:rsidR="00651149" w:rsidRPr="00135CB3" w:rsidRDefault="00651149">
            <w:pPr>
              <w:rPr>
                <w:rFonts w:cs="Arial"/>
                <w:sz w:val="20"/>
                <w:szCs w:val="20"/>
              </w:rPr>
            </w:pPr>
            <w:r w:rsidRPr="00135CB3">
              <w:rPr>
                <w:rFonts w:cs="Arial"/>
                <w:sz w:val="20"/>
                <w:szCs w:val="20"/>
              </w:rPr>
              <w:t>No</w:t>
            </w:r>
          </w:p>
        </w:tc>
      </w:tr>
      <w:tr w:rsidR="00561342" w:rsidRPr="00651149" w14:paraId="1F1C97A3" w14:textId="77777777" w:rsidTr="00561342">
        <w:trPr>
          <w:trHeight w:val="290"/>
        </w:trPr>
        <w:tc>
          <w:tcPr>
            <w:tcW w:w="1926" w:type="dxa"/>
            <w:noWrap/>
            <w:hideMark/>
          </w:tcPr>
          <w:p w14:paraId="32B9756A"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0FDA3E2D" w14:textId="77777777" w:rsidR="00651149" w:rsidRPr="00135CB3" w:rsidRDefault="00651149">
            <w:pPr>
              <w:rPr>
                <w:rFonts w:cs="Arial"/>
                <w:i/>
                <w:iCs/>
                <w:sz w:val="20"/>
                <w:szCs w:val="20"/>
              </w:rPr>
            </w:pPr>
            <w:r w:rsidRPr="00135CB3">
              <w:rPr>
                <w:rFonts w:cs="Arial"/>
                <w:i/>
                <w:iCs/>
                <w:sz w:val="20"/>
                <w:szCs w:val="20"/>
              </w:rPr>
              <w:t>Labichea cassioides</w:t>
            </w:r>
          </w:p>
        </w:tc>
        <w:tc>
          <w:tcPr>
            <w:tcW w:w="2843" w:type="dxa"/>
            <w:noWrap/>
            <w:hideMark/>
          </w:tcPr>
          <w:p w14:paraId="428FEF9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6E6F98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600689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8B8746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756FC5F" w14:textId="77777777" w:rsidR="00651149" w:rsidRPr="00135CB3" w:rsidRDefault="00651149">
            <w:pPr>
              <w:rPr>
                <w:rFonts w:cs="Arial"/>
                <w:sz w:val="20"/>
                <w:szCs w:val="20"/>
              </w:rPr>
            </w:pPr>
            <w:r w:rsidRPr="00135CB3">
              <w:rPr>
                <w:rFonts w:cs="Arial"/>
                <w:sz w:val="20"/>
                <w:szCs w:val="20"/>
              </w:rPr>
              <w:t>No</w:t>
            </w:r>
          </w:p>
        </w:tc>
      </w:tr>
      <w:tr w:rsidR="00561342" w:rsidRPr="00651149" w14:paraId="4B869B14" w14:textId="77777777" w:rsidTr="00561342">
        <w:trPr>
          <w:trHeight w:val="290"/>
        </w:trPr>
        <w:tc>
          <w:tcPr>
            <w:tcW w:w="1926" w:type="dxa"/>
            <w:noWrap/>
            <w:hideMark/>
          </w:tcPr>
          <w:p w14:paraId="26F21ADD"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30FD512D" w14:textId="77777777" w:rsidR="00651149" w:rsidRPr="00135CB3" w:rsidRDefault="00651149">
            <w:pPr>
              <w:rPr>
                <w:rFonts w:cs="Arial"/>
                <w:i/>
                <w:iCs/>
                <w:sz w:val="20"/>
                <w:szCs w:val="20"/>
              </w:rPr>
            </w:pPr>
            <w:r w:rsidRPr="00135CB3">
              <w:rPr>
                <w:rFonts w:cs="Arial"/>
                <w:i/>
                <w:iCs/>
                <w:sz w:val="20"/>
                <w:szCs w:val="20"/>
              </w:rPr>
              <w:t xml:space="preserve">Labichea lanceolata </w:t>
            </w:r>
            <w:r w:rsidRPr="00135CB3">
              <w:rPr>
                <w:rFonts w:cs="Arial"/>
                <w:sz w:val="20"/>
                <w:szCs w:val="20"/>
              </w:rPr>
              <w:t>subsp</w:t>
            </w:r>
            <w:r w:rsidRPr="00135CB3">
              <w:rPr>
                <w:rFonts w:cs="Arial"/>
                <w:i/>
                <w:iCs/>
                <w:sz w:val="20"/>
                <w:szCs w:val="20"/>
              </w:rPr>
              <w:t>. lanceolata</w:t>
            </w:r>
          </w:p>
        </w:tc>
        <w:tc>
          <w:tcPr>
            <w:tcW w:w="2843" w:type="dxa"/>
            <w:noWrap/>
            <w:hideMark/>
          </w:tcPr>
          <w:p w14:paraId="011FEA5E" w14:textId="77777777" w:rsidR="00651149" w:rsidRPr="00135CB3" w:rsidRDefault="00651149">
            <w:pPr>
              <w:rPr>
                <w:rFonts w:cs="Arial"/>
                <w:sz w:val="20"/>
                <w:szCs w:val="20"/>
              </w:rPr>
            </w:pPr>
            <w:r w:rsidRPr="00135CB3">
              <w:rPr>
                <w:rFonts w:cs="Arial"/>
                <w:sz w:val="20"/>
                <w:szCs w:val="20"/>
              </w:rPr>
              <w:t>Tall Labichea</w:t>
            </w:r>
          </w:p>
        </w:tc>
        <w:tc>
          <w:tcPr>
            <w:tcW w:w="1039" w:type="dxa"/>
            <w:noWrap/>
            <w:hideMark/>
          </w:tcPr>
          <w:p w14:paraId="406EC26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424FAB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9B2B86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8597912" w14:textId="77777777" w:rsidR="00651149" w:rsidRPr="00135CB3" w:rsidRDefault="00651149">
            <w:pPr>
              <w:rPr>
                <w:rFonts w:cs="Arial"/>
                <w:sz w:val="20"/>
                <w:szCs w:val="20"/>
              </w:rPr>
            </w:pPr>
            <w:r w:rsidRPr="00135CB3">
              <w:rPr>
                <w:rFonts w:cs="Arial"/>
                <w:sz w:val="20"/>
                <w:szCs w:val="20"/>
              </w:rPr>
              <w:t>No</w:t>
            </w:r>
          </w:p>
        </w:tc>
      </w:tr>
      <w:tr w:rsidR="00561342" w:rsidRPr="00651149" w14:paraId="4F957F7D" w14:textId="77777777" w:rsidTr="00561342">
        <w:trPr>
          <w:trHeight w:val="290"/>
        </w:trPr>
        <w:tc>
          <w:tcPr>
            <w:tcW w:w="1926" w:type="dxa"/>
            <w:noWrap/>
            <w:hideMark/>
          </w:tcPr>
          <w:p w14:paraId="05F82B8E"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1CAB9F89" w14:textId="77777777" w:rsidR="00651149" w:rsidRPr="00135CB3" w:rsidRDefault="00651149">
            <w:pPr>
              <w:rPr>
                <w:rFonts w:cs="Arial"/>
                <w:i/>
                <w:iCs/>
                <w:sz w:val="20"/>
                <w:szCs w:val="20"/>
              </w:rPr>
            </w:pPr>
            <w:r w:rsidRPr="00135CB3">
              <w:rPr>
                <w:rFonts w:cs="Arial"/>
                <w:i/>
                <w:iCs/>
                <w:sz w:val="20"/>
                <w:szCs w:val="20"/>
              </w:rPr>
              <w:t>Leptosema aphyllum</w:t>
            </w:r>
          </w:p>
        </w:tc>
        <w:tc>
          <w:tcPr>
            <w:tcW w:w="2843" w:type="dxa"/>
            <w:noWrap/>
            <w:hideMark/>
          </w:tcPr>
          <w:p w14:paraId="7F14000A"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D52857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1D69CD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14CAF7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5F33DC5" w14:textId="77777777" w:rsidR="00651149" w:rsidRPr="00135CB3" w:rsidRDefault="00651149">
            <w:pPr>
              <w:rPr>
                <w:rFonts w:cs="Arial"/>
                <w:sz w:val="20"/>
                <w:szCs w:val="20"/>
              </w:rPr>
            </w:pPr>
            <w:r w:rsidRPr="00135CB3">
              <w:rPr>
                <w:rFonts w:cs="Arial"/>
                <w:sz w:val="20"/>
                <w:szCs w:val="20"/>
              </w:rPr>
              <w:t>No</w:t>
            </w:r>
          </w:p>
        </w:tc>
      </w:tr>
      <w:tr w:rsidR="00561342" w:rsidRPr="00651149" w14:paraId="57267BF6" w14:textId="77777777" w:rsidTr="00561342">
        <w:trPr>
          <w:trHeight w:val="290"/>
        </w:trPr>
        <w:tc>
          <w:tcPr>
            <w:tcW w:w="1926" w:type="dxa"/>
            <w:noWrap/>
            <w:hideMark/>
          </w:tcPr>
          <w:p w14:paraId="3548BED8"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42CE358B" w14:textId="77777777" w:rsidR="00651149" w:rsidRPr="00135CB3" w:rsidRDefault="00651149">
            <w:pPr>
              <w:rPr>
                <w:rFonts w:cs="Arial"/>
                <w:i/>
                <w:iCs/>
                <w:sz w:val="20"/>
                <w:szCs w:val="20"/>
              </w:rPr>
            </w:pPr>
            <w:r w:rsidRPr="00135CB3">
              <w:rPr>
                <w:rFonts w:cs="Arial"/>
                <w:i/>
                <w:iCs/>
                <w:sz w:val="20"/>
                <w:szCs w:val="20"/>
              </w:rPr>
              <w:t>Mirbelia balsiformis</w:t>
            </w:r>
          </w:p>
        </w:tc>
        <w:tc>
          <w:tcPr>
            <w:tcW w:w="2843" w:type="dxa"/>
            <w:noWrap/>
            <w:hideMark/>
          </w:tcPr>
          <w:p w14:paraId="7BE8DD8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F8666B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21E836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7A4880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E031416" w14:textId="77777777" w:rsidR="00651149" w:rsidRPr="00135CB3" w:rsidRDefault="00651149">
            <w:pPr>
              <w:rPr>
                <w:rFonts w:cs="Arial"/>
                <w:sz w:val="20"/>
                <w:szCs w:val="20"/>
              </w:rPr>
            </w:pPr>
            <w:r w:rsidRPr="00135CB3">
              <w:rPr>
                <w:rFonts w:cs="Arial"/>
                <w:sz w:val="20"/>
                <w:szCs w:val="20"/>
              </w:rPr>
              <w:t>No</w:t>
            </w:r>
          </w:p>
        </w:tc>
      </w:tr>
      <w:tr w:rsidR="00561342" w:rsidRPr="00651149" w14:paraId="160DCAC0" w14:textId="77777777" w:rsidTr="00561342">
        <w:trPr>
          <w:trHeight w:val="290"/>
        </w:trPr>
        <w:tc>
          <w:tcPr>
            <w:tcW w:w="1926" w:type="dxa"/>
            <w:noWrap/>
            <w:hideMark/>
          </w:tcPr>
          <w:p w14:paraId="7A6E82D3"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7C9DDF85" w14:textId="77777777" w:rsidR="00651149" w:rsidRPr="00135CB3" w:rsidRDefault="00651149">
            <w:pPr>
              <w:rPr>
                <w:rFonts w:cs="Arial"/>
                <w:i/>
                <w:iCs/>
                <w:sz w:val="20"/>
                <w:szCs w:val="20"/>
              </w:rPr>
            </w:pPr>
            <w:r w:rsidRPr="00135CB3">
              <w:rPr>
                <w:rFonts w:cs="Arial"/>
                <w:i/>
                <w:iCs/>
                <w:sz w:val="20"/>
                <w:szCs w:val="20"/>
              </w:rPr>
              <w:t>Mirbelia spinosa</w:t>
            </w:r>
          </w:p>
        </w:tc>
        <w:tc>
          <w:tcPr>
            <w:tcW w:w="2843" w:type="dxa"/>
            <w:noWrap/>
            <w:hideMark/>
          </w:tcPr>
          <w:p w14:paraId="4F94EFB8"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FBD502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CB951C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C83C03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5721EA0" w14:textId="77777777" w:rsidR="00651149" w:rsidRPr="00135CB3" w:rsidRDefault="00651149">
            <w:pPr>
              <w:rPr>
                <w:rFonts w:cs="Arial"/>
                <w:sz w:val="20"/>
                <w:szCs w:val="20"/>
              </w:rPr>
            </w:pPr>
            <w:r w:rsidRPr="00135CB3">
              <w:rPr>
                <w:rFonts w:cs="Arial"/>
                <w:sz w:val="20"/>
                <w:szCs w:val="20"/>
              </w:rPr>
              <w:t>No</w:t>
            </w:r>
          </w:p>
        </w:tc>
      </w:tr>
      <w:tr w:rsidR="00561342" w:rsidRPr="00651149" w14:paraId="42BD337A" w14:textId="77777777" w:rsidTr="00561342">
        <w:trPr>
          <w:trHeight w:val="290"/>
        </w:trPr>
        <w:tc>
          <w:tcPr>
            <w:tcW w:w="1926" w:type="dxa"/>
            <w:noWrap/>
            <w:hideMark/>
          </w:tcPr>
          <w:p w14:paraId="2A27ED6F" w14:textId="77777777" w:rsidR="00651149" w:rsidRPr="00135CB3" w:rsidRDefault="00651149">
            <w:pPr>
              <w:rPr>
                <w:rFonts w:cs="Arial"/>
                <w:sz w:val="20"/>
                <w:szCs w:val="20"/>
              </w:rPr>
            </w:pPr>
            <w:r w:rsidRPr="00135CB3">
              <w:rPr>
                <w:rFonts w:cs="Arial"/>
                <w:sz w:val="20"/>
                <w:szCs w:val="20"/>
              </w:rPr>
              <w:t>Fabaceae</w:t>
            </w:r>
          </w:p>
        </w:tc>
        <w:tc>
          <w:tcPr>
            <w:tcW w:w="4023" w:type="dxa"/>
            <w:hideMark/>
          </w:tcPr>
          <w:p w14:paraId="58CC9251" w14:textId="77777777" w:rsidR="00651149" w:rsidRPr="00135CB3" w:rsidRDefault="00651149">
            <w:pPr>
              <w:rPr>
                <w:rFonts w:cs="Arial"/>
                <w:i/>
                <w:iCs/>
                <w:sz w:val="20"/>
                <w:szCs w:val="20"/>
              </w:rPr>
            </w:pPr>
            <w:r w:rsidRPr="00135CB3">
              <w:rPr>
                <w:rFonts w:cs="Arial"/>
                <w:i/>
                <w:iCs/>
                <w:sz w:val="20"/>
                <w:szCs w:val="20"/>
              </w:rPr>
              <w:t>Mirbelia corallina</w:t>
            </w:r>
          </w:p>
        </w:tc>
        <w:tc>
          <w:tcPr>
            <w:tcW w:w="2843" w:type="dxa"/>
            <w:noWrap/>
            <w:hideMark/>
          </w:tcPr>
          <w:p w14:paraId="3B1602D8"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677F50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2FF0DB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DBE03F8"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1DAAF672" w14:textId="77777777" w:rsidR="00651149" w:rsidRPr="00135CB3" w:rsidRDefault="00651149">
            <w:pPr>
              <w:rPr>
                <w:rFonts w:cs="Arial"/>
                <w:sz w:val="20"/>
                <w:szCs w:val="20"/>
              </w:rPr>
            </w:pPr>
            <w:r w:rsidRPr="00135CB3">
              <w:rPr>
                <w:rFonts w:cs="Arial"/>
                <w:sz w:val="20"/>
                <w:szCs w:val="20"/>
              </w:rPr>
              <w:t>No</w:t>
            </w:r>
          </w:p>
        </w:tc>
      </w:tr>
      <w:tr w:rsidR="00561342" w:rsidRPr="00651149" w14:paraId="6671AAC1" w14:textId="77777777" w:rsidTr="00561342">
        <w:trPr>
          <w:trHeight w:val="290"/>
        </w:trPr>
        <w:tc>
          <w:tcPr>
            <w:tcW w:w="1926" w:type="dxa"/>
            <w:noWrap/>
            <w:hideMark/>
          </w:tcPr>
          <w:p w14:paraId="6F6CB4C5" w14:textId="77777777" w:rsidR="00651149" w:rsidRPr="00135CB3" w:rsidRDefault="00651149">
            <w:pPr>
              <w:rPr>
                <w:rFonts w:cs="Arial"/>
                <w:sz w:val="20"/>
                <w:szCs w:val="20"/>
              </w:rPr>
            </w:pPr>
            <w:r w:rsidRPr="00135CB3">
              <w:rPr>
                <w:rFonts w:cs="Arial"/>
                <w:sz w:val="20"/>
                <w:szCs w:val="20"/>
              </w:rPr>
              <w:lastRenderedPageBreak/>
              <w:t>Fabaceae</w:t>
            </w:r>
          </w:p>
        </w:tc>
        <w:tc>
          <w:tcPr>
            <w:tcW w:w="4023" w:type="dxa"/>
            <w:hideMark/>
          </w:tcPr>
          <w:p w14:paraId="385FE786" w14:textId="77777777" w:rsidR="00651149" w:rsidRPr="00135CB3" w:rsidRDefault="00651149">
            <w:pPr>
              <w:rPr>
                <w:rFonts w:cs="Arial"/>
                <w:i/>
                <w:iCs/>
                <w:sz w:val="20"/>
                <w:szCs w:val="20"/>
              </w:rPr>
            </w:pPr>
            <w:r w:rsidRPr="00135CB3">
              <w:rPr>
                <w:rFonts w:cs="Arial"/>
                <w:i/>
                <w:iCs/>
                <w:sz w:val="20"/>
                <w:szCs w:val="20"/>
              </w:rPr>
              <w:t>Sphaerolobium gracile</w:t>
            </w:r>
          </w:p>
        </w:tc>
        <w:tc>
          <w:tcPr>
            <w:tcW w:w="2843" w:type="dxa"/>
            <w:noWrap/>
            <w:hideMark/>
          </w:tcPr>
          <w:p w14:paraId="5241C031"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F7700B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362B84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D437EA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15F0C8E" w14:textId="77777777" w:rsidR="00651149" w:rsidRPr="00135CB3" w:rsidRDefault="00651149">
            <w:pPr>
              <w:rPr>
                <w:rFonts w:cs="Arial"/>
                <w:sz w:val="20"/>
                <w:szCs w:val="20"/>
              </w:rPr>
            </w:pPr>
            <w:r w:rsidRPr="00135CB3">
              <w:rPr>
                <w:rFonts w:cs="Arial"/>
                <w:sz w:val="20"/>
                <w:szCs w:val="20"/>
              </w:rPr>
              <w:t>No</w:t>
            </w:r>
          </w:p>
        </w:tc>
      </w:tr>
      <w:tr w:rsidR="00561342" w:rsidRPr="00651149" w14:paraId="7EAEB1A8" w14:textId="77777777" w:rsidTr="00561342">
        <w:trPr>
          <w:trHeight w:val="290"/>
        </w:trPr>
        <w:tc>
          <w:tcPr>
            <w:tcW w:w="1926" w:type="dxa"/>
            <w:noWrap/>
            <w:hideMark/>
          </w:tcPr>
          <w:p w14:paraId="31B0A207" w14:textId="77777777" w:rsidR="00651149" w:rsidRPr="00135CB3" w:rsidRDefault="00651149">
            <w:pPr>
              <w:rPr>
                <w:rFonts w:cs="Arial"/>
                <w:sz w:val="20"/>
                <w:szCs w:val="20"/>
              </w:rPr>
            </w:pPr>
            <w:r w:rsidRPr="00135CB3">
              <w:rPr>
                <w:rFonts w:cs="Arial"/>
                <w:sz w:val="20"/>
                <w:szCs w:val="20"/>
              </w:rPr>
              <w:t>Frankeniaceae</w:t>
            </w:r>
          </w:p>
        </w:tc>
        <w:tc>
          <w:tcPr>
            <w:tcW w:w="4023" w:type="dxa"/>
            <w:hideMark/>
          </w:tcPr>
          <w:p w14:paraId="6044C04E" w14:textId="77777777" w:rsidR="00651149" w:rsidRPr="00135CB3" w:rsidRDefault="00651149">
            <w:pPr>
              <w:rPr>
                <w:rFonts w:cs="Arial"/>
                <w:i/>
                <w:iCs/>
                <w:sz w:val="20"/>
                <w:szCs w:val="20"/>
              </w:rPr>
            </w:pPr>
            <w:r w:rsidRPr="00135CB3">
              <w:rPr>
                <w:rFonts w:cs="Arial"/>
                <w:i/>
                <w:iCs/>
                <w:sz w:val="20"/>
                <w:szCs w:val="20"/>
              </w:rPr>
              <w:t>Frankenia setosa</w:t>
            </w:r>
          </w:p>
        </w:tc>
        <w:tc>
          <w:tcPr>
            <w:tcW w:w="2843" w:type="dxa"/>
            <w:noWrap/>
            <w:hideMark/>
          </w:tcPr>
          <w:p w14:paraId="48926167" w14:textId="77777777" w:rsidR="00651149" w:rsidRPr="00135CB3" w:rsidRDefault="00651149">
            <w:pPr>
              <w:rPr>
                <w:rFonts w:cs="Arial"/>
                <w:sz w:val="20"/>
                <w:szCs w:val="20"/>
              </w:rPr>
            </w:pPr>
            <w:r w:rsidRPr="00135CB3">
              <w:rPr>
                <w:rFonts w:cs="Arial"/>
                <w:sz w:val="20"/>
                <w:szCs w:val="20"/>
              </w:rPr>
              <w:t>Bristly Frankenia</w:t>
            </w:r>
          </w:p>
        </w:tc>
        <w:tc>
          <w:tcPr>
            <w:tcW w:w="1039" w:type="dxa"/>
            <w:noWrap/>
            <w:hideMark/>
          </w:tcPr>
          <w:p w14:paraId="32AF89E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34B3D5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87BF55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67FC4D3" w14:textId="77777777" w:rsidR="00651149" w:rsidRPr="00135CB3" w:rsidRDefault="00651149">
            <w:pPr>
              <w:rPr>
                <w:rFonts w:cs="Arial"/>
                <w:sz w:val="20"/>
                <w:szCs w:val="20"/>
              </w:rPr>
            </w:pPr>
            <w:r w:rsidRPr="00135CB3">
              <w:rPr>
                <w:rFonts w:cs="Arial"/>
                <w:sz w:val="20"/>
                <w:szCs w:val="20"/>
              </w:rPr>
              <w:t>No</w:t>
            </w:r>
          </w:p>
        </w:tc>
      </w:tr>
      <w:tr w:rsidR="00561342" w:rsidRPr="00651149" w14:paraId="415C3FDF" w14:textId="77777777" w:rsidTr="00561342">
        <w:trPr>
          <w:trHeight w:val="290"/>
        </w:trPr>
        <w:tc>
          <w:tcPr>
            <w:tcW w:w="1926" w:type="dxa"/>
            <w:noWrap/>
            <w:hideMark/>
          </w:tcPr>
          <w:p w14:paraId="0EE28686" w14:textId="77777777" w:rsidR="00651149" w:rsidRPr="00135CB3" w:rsidRDefault="00651149">
            <w:pPr>
              <w:rPr>
                <w:rFonts w:cs="Arial"/>
                <w:sz w:val="20"/>
                <w:szCs w:val="20"/>
              </w:rPr>
            </w:pPr>
            <w:r w:rsidRPr="00135CB3">
              <w:rPr>
                <w:rFonts w:cs="Arial"/>
                <w:sz w:val="20"/>
                <w:szCs w:val="20"/>
              </w:rPr>
              <w:t>Gentianaceae</w:t>
            </w:r>
          </w:p>
        </w:tc>
        <w:tc>
          <w:tcPr>
            <w:tcW w:w="4023" w:type="dxa"/>
            <w:hideMark/>
          </w:tcPr>
          <w:p w14:paraId="234F8C56" w14:textId="77777777" w:rsidR="00651149" w:rsidRPr="00135CB3" w:rsidRDefault="00651149">
            <w:pPr>
              <w:rPr>
                <w:rFonts w:cs="Arial"/>
                <w:i/>
                <w:iCs/>
                <w:sz w:val="20"/>
                <w:szCs w:val="20"/>
              </w:rPr>
            </w:pPr>
            <w:r w:rsidRPr="00135CB3">
              <w:rPr>
                <w:rFonts w:cs="Arial"/>
                <w:i/>
                <w:iCs/>
                <w:sz w:val="20"/>
                <w:szCs w:val="20"/>
              </w:rPr>
              <w:t>Centaurium tenuiflorum</w:t>
            </w:r>
          </w:p>
        </w:tc>
        <w:tc>
          <w:tcPr>
            <w:tcW w:w="2843" w:type="dxa"/>
            <w:noWrap/>
            <w:hideMark/>
          </w:tcPr>
          <w:p w14:paraId="3DC787E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AB649E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E3E866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FB6E29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61F1458"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55367396" w14:textId="77777777" w:rsidTr="00561342">
        <w:trPr>
          <w:trHeight w:val="290"/>
        </w:trPr>
        <w:tc>
          <w:tcPr>
            <w:tcW w:w="1926" w:type="dxa"/>
            <w:noWrap/>
            <w:hideMark/>
          </w:tcPr>
          <w:p w14:paraId="0B0B27EE" w14:textId="77777777" w:rsidR="00651149" w:rsidRPr="00135CB3" w:rsidRDefault="00651149">
            <w:pPr>
              <w:rPr>
                <w:rFonts w:cs="Arial"/>
                <w:sz w:val="20"/>
                <w:szCs w:val="20"/>
              </w:rPr>
            </w:pPr>
            <w:r w:rsidRPr="00135CB3">
              <w:rPr>
                <w:rFonts w:cs="Arial"/>
                <w:sz w:val="20"/>
                <w:szCs w:val="20"/>
              </w:rPr>
              <w:t>Geraniaceae</w:t>
            </w:r>
          </w:p>
        </w:tc>
        <w:tc>
          <w:tcPr>
            <w:tcW w:w="4023" w:type="dxa"/>
            <w:hideMark/>
          </w:tcPr>
          <w:p w14:paraId="460787BD" w14:textId="77777777" w:rsidR="00651149" w:rsidRPr="00135CB3" w:rsidRDefault="00651149">
            <w:pPr>
              <w:rPr>
                <w:rFonts w:cs="Arial"/>
                <w:i/>
                <w:iCs/>
                <w:sz w:val="20"/>
                <w:szCs w:val="20"/>
              </w:rPr>
            </w:pPr>
            <w:r w:rsidRPr="00135CB3">
              <w:rPr>
                <w:rFonts w:cs="Arial"/>
                <w:i/>
                <w:iCs/>
                <w:sz w:val="20"/>
                <w:szCs w:val="20"/>
              </w:rPr>
              <w:t>Erodium cygnorum</w:t>
            </w:r>
          </w:p>
        </w:tc>
        <w:tc>
          <w:tcPr>
            <w:tcW w:w="2843" w:type="dxa"/>
            <w:noWrap/>
            <w:hideMark/>
          </w:tcPr>
          <w:p w14:paraId="29EF32EE" w14:textId="77777777" w:rsidR="00651149" w:rsidRPr="00135CB3" w:rsidRDefault="00651149">
            <w:pPr>
              <w:rPr>
                <w:rFonts w:cs="Arial"/>
                <w:sz w:val="20"/>
                <w:szCs w:val="20"/>
              </w:rPr>
            </w:pPr>
            <w:r w:rsidRPr="00135CB3">
              <w:rPr>
                <w:rFonts w:cs="Arial"/>
                <w:sz w:val="20"/>
                <w:szCs w:val="20"/>
              </w:rPr>
              <w:t>Blue Heronsbill</w:t>
            </w:r>
          </w:p>
        </w:tc>
        <w:tc>
          <w:tcPr>
            <w:tcW w:w="1039" w:type="dxa"/>
            <w:noWrap/>
            <w:hideMark/>
          </w:tcPr>
          <w:p w14:paraId="5881A30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059650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08634B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7A1CCB1" w14:textId="77777777" w:rsidR="00651149" w:rsidRPr="00135CB3" w:rsidRDefault="00651149">
            <w:pPr>
              <w:rPr>
                <w:rFonts w:cs="Arial"/>
                <w:sz w:val="20"/>
                <w:szCs w:val="20"/>
              </w:rPr>
            </w:pPr>
            <w:r w:rsidRPr="00135CB3">
              <w:rPr>
                <w:rFonts w:cs="Arial"/>
                <w:sz w:val="20"/>
                <w:szCs w:val="20"/>
              </w:rPr>
              <w:t>No</w:t>
            </w:r>
          </w:p>
        </w:tc>
      </w:tr>
      <w:tr w:rsidR="00561342" w:rsidRPr="00651149" w14:paraId="3D22FC1E" w14:textId="77777777" w:rsidTr="00561342">
        <w:trPr>
          <w:trHeight w:val="290"/>
        </w:trPr>
        <w:tc>
          <w:tcPr>
            <w:tcW w:w="1926" w:type="dxa"/>
            <w:noWrap/>
            <w:hideMark/>
          </w:tcPr>
          <w:p w14:paraId="24FD1304"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1BCF4BE9" w14:textId="77777777" w:rsidR="00651149" w:rsidRPr="00135CB3" w:rsidRDefault="00651149">
            <w:pPr>
              <w:rPr>
                <w:rFonts w:cs="Arial"/>
                <w:i/>
                <w:iCs/>
                <w:sz w:val="20"/>
                <w:szCs w:val="20"/>
              </w:rPr>
            </w:pPr>
            <w:r w:rsidRPr="00135CB3">
              <w:rPr>
                <w:rFonts w:cs="Arial"/>
                <w:i/>
                <w:iCs/>
                <w:sz w:val="20"/>
                <w:szCs w:val="20"/>
              </w:rPr>
              <w:t>Brunonia australis</w:t>
            </w:r>
          </w:p>
        </w:tc>
        <w:tc>
          <w:tcPr>
            <w:tcW w:w="2843" w:type="dxa"/>
            <w:noWrap/>
            <w:hideMark/>
          </w:tcPr>
          <w:p w14:paraId="7A9FD9B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17165C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659703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0328BF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E2FDC4A" w14:textId="77777777" w:rsidR="00651149" w:rsidRPr="00135CB3" w:rsidRDefault="00651149">
            <w:pPr>
              <w:rPr>
                <w:rFonts w:cs="Arial"/>
                <w:sz w:val="20"/>
                <w:szCs w:val="20"/>
              </w:rPr>
            </w:pPr>
            <w:r w:rsidRPr="00135CB3">
              <w:rPr>
                <w:rFonts w:cs="Arial"/>
                <w:sz w:val="20"/>
                <w:szCs w:val="20"/>
              </w:rPr>
              <w:t>No</w:t>
            </w:r>
          </w:p>
        </w:tc>
      </w:tr>
      <w:tr w:rsidR="00561342" w:rsidRPr="00651149" w14:paraId="57926A30" w14:textId="77777777" w:rsidTr="00561342">
        <w:trPr>
          <w:trHeight w:val="290"/>
        </w:trPr>
        <w:tc>
          <w:tcPr>
            <w:tcW w:w="1926" w:type="dxa"/>
            <w:noWrap/>
            <w:hideMark/>
          </w:tcPr>
          <w:p w14:paraId="022EE0D8"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5B747F0E" w14:textId="77777777" w:rsidR="00651149" w:rsidRPr="00135CB3" w:rsidRDefault="00651149">
            <w:pPr>
              <w:rPr>
                <w:rFonts w:cs="Arial"/>
                <w:i/>
                <w:iCs/>
                <w:sz w:val="20"/>
                <w:szCs w:val="20"/>
              </w:rPr>
            </w:pPr>
            <w:r w:rsidRPr="00135CB3">
              <w:rPr>
                <w:rFonts w:cs="Arial"/>
                <w:i/>
                <w:iCs/>
                <w:sz w:val="20"/>
                <w:szCs w:val="20"/>
              </w:rPr>
              <w:t xml:space="preserve">Dampiera </w:t>
            </w:r>
            <w:r w:rsidRPr="00135CB3">
              <w:rPr>
                <w:rFonts w:cs="Arial"/>
                <w:sz w:val="20"/>
                <w:szCs w:val="20"/>
              </w:rPr>
              <w:t>aff.</w:t>
            </w:r>
            <w:r w:rsidRPr="00135CB3">
              <w:rPr>
                <w:rFonts w:cs="Arial"/>
                <w:i/>
                <w:iCs/>
                <w:sz w:val="20"/>
                <w:szCs w:val="20"/>
              </w:rPr>
              <w:t xml:space="preserve"> spicigera</w:t>
            </w:r>
          </w:p>
        </w:tc>
        <w:tc>
          <w:tcPr>
            <w:tcW w:w="2843" w:type="dxa"/>
            <w:noWrap/>
            <w:hideMark/>
          </w:tcPr>
          <w:p w14:paraId="1F3B2BF5" w14:textId="77777777" w:rsidR="00651149" w:rsidRPr="00135CB3" w:rsidRDefault="00651149">
            <w:pPr>
              <w:rPr>
                <w:rFonts w:cs="Arial"/>
                <w:sz w:val="20"/>
                <w:szCs w:val="20"/>
              </w:rPr>
            </w:pPr>
            <w:r w:rsidRPr="00135CB3">
              <w:rPr>
                <w:rFonts w:cs="Arial"/>
                <w:sz w:val="20"/>
                <w:szCs w:val="20"/>
              </w:rPr>
              <w:t>Spiked Dampiera</w:t>
            </w:r>
          </w:p>
        </w:tc>
        <w:tc>
          <w:tcPr>
            <w:tcW w:w="1039" w:type="dxa"/>
            <w:noWrap/>
            <w:hideMark/>
          </w:tcPr>
          <w:p w14:paraId="3C1227C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F8BD11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1E1E94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2BF14EB" w14:textId="77777777" w:rsidR="00651149" w:rsidRPr="00135CB3" w:rsidRDefault="00651149">
            <w:pPr>
              <w:rPr>
                <w:rFonts w:cs="Arial"/>
                <w:sz w:val="20"/>
                <w:szCs w:val="20"/>
              </w:rPr>
            </w:pPr>
            <w:r w:rsidRPr="00135CB3">
              <w:rPr>
                <w:rFonts w:cs="Arial"/>
                <w:sz w:val="20"/>
                <w:szCs w:val="20"/>
              </w:rPr>
              <w:t>No</w:t>
            </w:r>
          </w:p>
        </w:tc>
      </w:tr>
      <w:tr w:rsidR="00561342" w:rsidRPr="00651149" w14:paraId="485942C7" w14:textId="77777777" w:rsidTr="00561342">
        <w:trPr>
          <w:trHeight w:val="290"/>
        </w:trPr>
        <w:tc>
          <w:tcPr>
            <w:tcW w:w="1926" w:type="dxa"/>
            <w:noWrap/>
            <w:hideMark/>
          </w:tcPr>
          <w:p w14:paraId="2700A614"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5EF023A8" w14:textId="77777777" w:rsidR="00651149" w:rsidRPr="00135CB3" w:rsidRDefault="00651149">
            <w:pPr>
              <w:rPr>
                <w:rFonts w:cs="Arial"/>
                <w:i/>
                <w:iCs/>
                <w:sz w:val="20"/>
                <w:szCs w:val="20"/>
              </w:rPr>
            </w:pPr>
            <w:r w:rsidRPr="00135CB3">
              <w:rPr>
                <w:rFonts w:cs="Arial"/>
                <w:i/>
                <w:iCs/>
                <w:sz w:val="20"/>
                <w:szCs w:val="20"/>
              </w:rPr>
              <w:t>Dampiera spicigera</w:t>
            </w:r>
          </w:p>
        </w:tc>
        <w:tc>
          <w:tcPr>
            <w:tcW w:w="2843" w:type="dxa"/>
            <w:noWrap/>
            <w:hideMark/>
          </w:tcPr>
          <w:p w14:paraId="3D94CE6E" w14:textId="77777777" w:rsidR="00651149" w:rsidRPr="00135CB3" w:rsidRDefault="00651149">
            <w:pPr>
              <w:rPr>
                <w:rFonts w:cs="Arial"/>
                <w:sz w:val="20"/>
                <w:szCs w:val="20"/>
              </w:rPr>
            </w:pPr>
            <w:r w:rsidRPr="00135CB3">
              <w:rPr>
                <w:rFonts w:cs="Arial"/>
                <w:sz w:val="20"/>
                <w:szCs w:val="20"/>
              </w:rPr>
              <w:t>Spiked Dampiera</w:t>
            </w:r>
          </w:p>
        </w:tc>
        <w:tc>
          <w:tcPr>
            <w:tcW w:w="1039" w:type="dxa"/>
            <w:noWrap/>
            <w:hideMark/>
          </w:tcPr>
          <w:p w14:paraId="10C0291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6F5ADC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A1965C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B61F74F" w14:textId="77777777" w:rsidR="00651149" w:rsidRPr="00135CB3" w:rsidRDefault="00651149">
            <w:pPr>
              <w:rPr>
                <w:rFonts w:cs="Arial"/>
                <w:sz w:val="20"/>
                <w:szCs w:val="20"/>
              </w:rPr>
            </w:pPr>
            <w:r w:rsidRPr="00135CB3">
              <w:rPr>
                <w:rFonts w:cs="Arial"/>
                <w:sz w:val="20"/>
                <w:szCs w:val="20"/>
              </w:rPr>
              <w:t>No</w:t>
            </w:r>
          </w:p>
        </w:tc>
      </w:tr>
      <w:tr w:rsidR="00561342" w:rsidRPr="00651149" w14:paraId="34958432" w14:textId="77777777" w:rsidTr="00561342">
        <w:trPr>
          <w:trHeight w:val="290"/>
        </w:trPr>
        <w:tc>
          <w:tcPr>
            <w:tcW w:w="1926" w:type="dxa"/>
            <w:noWrap/>
            <w:hideMark/>
          </w:tcPr>
          <w:p w14:paraId="2363A529"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40C3D9B4" w14:textId="77777777" w:rsidR="00651149" w:rsidRPr="00135CB3" w:rsidRDefault="00651149">
            <w:pPr>
              <w:rPr>
                <w:rFonts w:cs="Arial"/>
                <w:i/>
                <w:iCs/>
                <w:sz w:val="20"/>
                <w:szCs w:val="20"/>
              </w:rPr>
            </w:pPr>
            <w:r w:rsidRPr="00135CB3">
              <w:rPr>
                <w:rFonts w:cs="Arial"/>
                <w:i/>
                <w:iCs/>
                <w:sz w:val="20"/>
                <w:szCs w:val="20"/>
              </w:rPr>
              <w:t>Goodenia berardiana</w:t>
            </w:r>
          </w:p>
        </w:tc>
        <w:tc>
          <w:tcPr>
            <w:tcW w:w="2843" w:type="dxa"/>
            <w:noWrap/>
            <w:hideMark/>
          </w:tcPr>
          <w:p w14:paraId="3483B6F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C0FF7A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B9BAEA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E8854B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F261F8F" w14:textId="77777777" w:rsidR="00651149" w:rsidRPr="00135CB3" w:rsidRDefault="00651149">
            <w:pPr>
              <w:rPr>
                <w:rFonts w:cs="Arial"/>
                <w:sz w:val="20"/>
                <w:szCs w:val="20"/>
              </w:rPr>
            </w:pPr>
            <w:r w:rsidRPr="00135CB3">
              <w:rPr>
                <w:rFonts w:cs="Arial"/>
                <w:sz w:val="20"/>
                <w:szCs w:val="20"/>
              </w:rPr>
              <w:t>No</w:t>
            </w:r>
          </w:p>
        </w:tc>
      </w:tr>
      <w:tr w:rsidR="00561342" w:rsidRPr="00651149" w14:paraId="06C8CF76" w14:textId="77777777" w:rsidTr="00561342">
        <w:trPr>
          <w:trHeight w:val="290"/>
        </w:trPr>
        <w:tc>
          <w:tcPr>
            <w:tcW w:w="1926" w:type="dxa"/>
            <w:noWrap/>
            <w:hideMark/>
          </w:tcPr>
          <w:p w14:paraId="66FD446F"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1D374119" w14:textId="77777777" w:rsidR="00651149" w:rsidRPr="00135CB3" w:rsidRDefault="00651149">
            <w:pPr>
              <w:rPr>
                <w:rFonts w:cs="Arial"/>
                <w:i/>
                <w:iCs/>
                <w:sz w:val="20"/>
                <w:szCs w:val="20"/>
              </w:rPr>
            </w:pPr>
            <w:r w:rsidRPr="00135CB3">
              <w:rPr>
                <w:rFonts w:cs="Arial"/>
                <w:i/>
                <w:iCs/>
                <w:sz w:val="20"/>
                <w:szCs w:val="20"/>
              </w:rPr>
              <w:t>Goodenia caerulea</w:t>
            </w:r>
          </w:p>
        </w:tc>
        <w:tc>
          <w:tcPr>
            <w:tcW w:w="2843" w:type="dxa"/>
            <w:noWrap/>
            <w:hideMark/>
          </w:tcPr>
          <w:p w14:paraId="6BC92FB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037DB2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9DECA5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304884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FEBDEA3" w14:textId="77777777" w:rsidR="00651149" w:rsidRPr="00135CB3" w:rsidRDefault="00651149">
            <w:pPr>
              <w:rPr>
                <w:rFonts w:cs="Arial"/>
                <w:sz w:val="20"/>
                <w:szCs w:val="20"/>
              </w:rPr>
            </w:pPr>
            <w:r w:rsidRPr="00135CB3">
              <w:rPr>
                <w:rFonts w:cs="Arial"/>
                <w:sz w:val="20"/>
                <w:szCs w:val="20"/>
              </w:rPr>
              <w:t>No</w:t>
            </w:r>
          </w:p>
        </w:tc>
      </w:tr>
      <w:tr w:rsidR="00561342" w:rsidRPr="00651149" w14:paraId="4593EF9B" w14:textId="77777777" w:rsidTr="00561342">
        <w:trPr>
          <w:trHeight w:val="290"/>
        </w:trPr>
        <w:tc>
          <w:tcPr>
            <w:tcW w:w="1926" w:type="dxa"/>
            <w:noWrap/>
            <w:hideMark/>
          </w:tcPr>
          <w:p w14:paraId="60CB96D7"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7D66A00D" w14:textId="77777777" w:rsidR="00651149" w:rsidRPr="00135CB3" w:rsidRDefault="00651149">
            <w:pPr>
              <w:rPr>
                <w:rFonts w:cs="Arial"/>
                <w:i/>
                <w:iCs/>
                <w:sz w:val="20"/>
                <w:szCs w:val="20"/>
              </w:rPr>
            </w:pPr>
            <w:r w:rsidRPr="00135CB3">
              <w:rPr>
                <w:rFonts w:cs="Arial"/>
                <w:i/>
                <w:iCs/>
                <w:sz w:val="20"/>
                <w:szCs w:val="20"/>
              </w:rPr>
              <w:t>Goodenia occidentalis</w:t>
            </w:r>
          </w:p>
        </w:tc>
        <w:tc>
          <w:tcPr>
            <w:tcW w:w="2843" w:type="dxa"/>
            <w:noWrap/>
            <w:hideMark/>
          </w:tcPr>
          <w:p w14:paraId="65170CC7"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0522A7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B3356C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B957B7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0AF7121" w14:textId="77777777" w:rsidR="00651149" w:rsidRPr="00135CB3" w:rsidRDefault="00651149">
            <w:pPr>
              <w:rPr>
                <w:rFonts w:cs="Arial"/>
                <w:sz w:val="20"/>
                <w:szCs w:val="20"/>
              </w:rPr>
            </w:pPr>
            <w:r w:rsidRPr="00135CB3">
              <w:rPr>
                <w:rFonts w:cs="Arial"/>
                <w:sz w:val="20"/>
                <w:szCs w:val="20"/>
              </w:rPr>
              <w:t>No</w:t>
            </w:r>
          </w:p>
        </w:tc>
      </w:tr>
      <w:tr w:rsidR="00561342" w:rsidRPr="00651149" w14:paraId="6AFDE44A" w14:textId="77777777" w:rsidTr="00561342">
        <w:trPr>
          <w:trHeight w:val="290"/>
        </w:trPr>
        <w:tc>
          <w:tcPr>
            <w:tcW w:w="1926" w:type="dxa"/>
            <w:noWrap/>
            <w:hideMark/>
          </w:tcPr>
          <w:p w14:paraId="575BE75F"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7BC80E16" w14:textId="77777777" w:rsidR="00651149" w:rsidRPr="00135CB3" w:rsidRDefault="00651149">
            <w:pPr>
              <w:rPr>
                <w:rFonts w:cs="Arial"/>
                <w:i/>
                <w:iCs/>
                <w:sz w:val="20"/>
                <w:szCs w:val="20"/>
              </w:rPr>
            </w:pPr>
            <w:r w:rsidRPr="00135CB3">
              <w:rPr>
                <w:rFonts w:cs="Arial"/>
                <w:i/>
                <w:iCs/>
                <w:sz w:val="20"/>
                <w:szCs w:val="20"/>
              </w:rPr>
              <w:t>Goodenia trichophylla</w:t>
            </w:r>
          </w:p>
        </w:tc>
        <w:tc>
          <w:tcPr>
            <w:tcW w:w="2843" w:type="dxa"/>
            <w:noWrap/>
            <w:hideMark/>
          </w:tcPr>
          <w:p w14:paraId="44D1556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DC55FF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7FED4D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637A3E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F97BB6C" w14:textId="77777777" w:rsidR="00651149" w:rsidRPr="00135CB3" w:rsidRDefault="00651149">
            <w:pPr>
              <w:rPr>
                <w:rFonts w:cs="Arial"/>
                <w:sz w:val="20"/>
                <w:szCs w:val="20"/>
              </w:rPr>
            </w:pPr>
            <w:r w:rsidRPr="00135CB3">
              <w:rPr>
                <w:rFonts w:cs="Arial"/>
                <w:sz w:val="20"/>
                <w:szCs w:val="20"/>
              </w:rPr>
              <w:t>No</w:t>
            </w:r>
          </w:p>
        </w:tc>
      </w:tr>
      <w:tr w:rsidR="00561342" w:rsidRPr="00651149" w14:paraId="667DCE5A" w14:textId="77777777" w:rsidTr="00561342">
        <w:trPr>
          <w:trHeight w:val="290"/>
        </w:trPr>
        <w:tc>
          <w:tcPr>
            <w:tcW w:w="1926" w:type="dxa"/>
            <w:noWrap/>
            <w:hideMark/>
          </w:tcPr>
          <w:p w14:paraId="292BE4B8"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13F227CF" w14:textId="77777777" w:rsidR="00651149" w:rsidRPr="00135CB3" w:rsidRDefault="00651149">
            <w:pPr>
              <w:rPr>
                <w:rFonts w:cs="Arial"/>
                <w:i/>
                <w:iCs/>
                <w:sz w:val="20"/>
                <w:szCs w:val="20"/>
              </w:rPr>
            </w:pPr>
            <w:r w:rsidRPr="00135CB3">
              <w:rPr>
                <w:rFonts w:cs="Arial"/>
                <w:i/>
                <w:iCs/>
                <w:sz w:val="20"/>
                <w:szCs w:val="20"/>
              </w:rPr>
              <w:t>Lechenaultia linarioides</w:t>
            </w:r>
          </w:p>
        </w:tc>
        <w:tc>
          <w:tcPr>
            <w:tcW w:w="2843" w:type="dxa"/>
            <w:noWrap/>
            <w:hideMark/>
          </w:tcPr>
          <w:p w14:paraId="4BEDF62F" w14:textId="77777777" w:rsidR="00651149" w:rsidRPr="00135CB3" w:rsidRDefault="00651149">
            <w:pPr>
              <w:rPr>
                <w:rFonts w:cs="Arial"/>
                <w:sz w:val="20"/>
                <w:szCs w:val="20"/>
              </w:rPr>
            </w:pPr>
            <w:r w:rsidRPr="00135CB3">
              <w:rPr>
                <w:rFonts w:cs="Arial"/>
                <w:sz w:val="20"/>
                <w:szCs w:val="20"/>
              </w:rPr>
              <w:t>Yellow Leschenaultia</w:t>
            </w:r>
          </w:p>
        </w:tc>
        <w:tc>
          <w:tcPr>
            <w:tcW w:w="1039" w:type="dxa"/>
            <w:noWrap/>
            <w:hideMark/>
          </w:tcPr>
          <w:p w14:paraId="030A359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9B633B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DEA381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D75AD15" w14:textId="77777777" w:rsidR="00651149" w:rsidRPr="00135CB3" w:rsidRDefault="00651149">
            <w:pPr>
              <w:rPr>
                <w:rFonts w:cs="Arial"/>
                <w:sz w:val="20"/>
                <w:szCs w:val="20"/>
              </w:rPr>
            </w:pPr>
            <w:r w:rsidRPr="00135CB3">
              <w:rPr>
                <w:rFonts w:cs="Arial"/>
                <w:sz w:val="20"/>
                <w:szCs w:val="20"/>
              </w:rPr>
              <w:t>No</w:t>
            </w:r>
          </w:p>
        </w:tc>
      </w:tr>
      <w:tr w:rsidR="00561342" w:rsidRPr="00651149" w14:paraId="70D66313" w14:textId="77777777" w:rsidTr="00561342">
        <w:trPr>
          <w:trHeight w:val="290"/>
        </w:trPr>
        <w:tc>
          <w:tcPr>
            <w:tcW w:w="1926" w:type="dxa"/>
            <w:noWrap/>
            <w:hideMark/>
          </w:tcPr>
          <w:p w14:paraId="036236BB"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69DA43DA" w14:textId="77777777" w:rsidR="00651149" w:rsidRPr="00135CB3" w:rsidRDefault="00651149">
            <w:pPr>
              <w:rPr>
                <w:rFonts w:cs="Arial"/>
                <w:i/>
                <w:iCs/>
                <w:sz w:val="20"/>
                <w:szCs w:val="20"/>
              </w:rPr>
            </w:pPr>
            <w:r w:rsidRPr="00135CB3">
              <w:rPr>
                <w:rFonts w:cs="Arial"/>
                <w:i/>
                <w:iCs/>
                <w:sz w:val="20"/>
                <w:szCs w:val="20"/>
              </w:rPr>
              <w:t>Scaevola canescens</w:t>
            </w:r>
          </w:p>
        </w:tc>
        <w:tc>
          <w:tcPr>
            <w:tcW w:w="2843" w:type="dxa"/>
            <w:noWrap/>
            <w:hideMark/>
          </w:tcPr>
          <w:p w14:paraId="7569EA91" w14:textId="77777777" w:rsidR="00651149" w:rsidRPr="00135CB3" w:rsidRDefault="00651149">
            <w:pPr>
              <w:rPr>
                <w:rFonts w:cs="Arial"/>
                <w:sz w:val="20"/>
                <w:szCs w:val="20"/>
              </w:rPr>
            </w:pPr>
            <w:r w:rsidRPr="00135CB3">
              <w:rPr>
                <w:rFonts w:cs="Arial"/>
                <w:sz w:val="20"/>
                <w:szCs w:val="20"/>
              </w:rPr>
              <w:t>Grey Scaevola</w:t>
            </w:r>
          </w:p>
        </w:tc>
        <w:tc>
          <w:tcPr>
            <w:tcW w:w="1039" w:type="dxa"/>
            <w:noWrap/>
            <w:hideMark/>
          </w:tcPr>
          <w:p w14:paraId="7B58BDD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67833B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C65573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6CEA680" w14:textId="77777777" w:rsidR="00651149" w:rsidRPr="00135CB3" w:rsidRDefault="00651149">
            <w:pPr>
              <w:rPr>
                <w:rFonts w:cs="Arial"/>
                <w:sz w:val="20"/>
                <w:szCs w:val="20"/>
              </w:rPr>
            </w:pPr>
            <w:r w:rsidRPr="00135CB3">
              <w:rPr>
                <w:rFonts w:cs="Arial"/>
                <w:sz w:val="20"/>
                <w:szCs w:val="20"/>
              </w:rPr>
              <w:t>No</w:t>
            </w:r>
          </w:p>
        </w:tc>
      </w:tr>
      <w:tr w:rsidR="00561342" w:rsidRPr="00651149" w14:paraId="75712CA4" w14:textId="77777777" w:rsidTr="00561342">
        <w:trPr>
          <w:trHeight w:val="290"/>
        </w:trPr>
        <w:tc>
          <w:tcPr>
            <w:tcW w:w="1926" w:type="dxa"/>
            <w:noWrap/>
            <w:hideMark/>
          </w:tcPr>
          <w:p w14:paraId="6BA3C35D"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048AC38B" w14:textId="77777777" w:rsidR="00651149" w:rsidRPr="00135CB3" w:rsidRDefault="00651149">
            <w:pPr>
              <w:rPr>
                <w:rFonts w:cs="Arial"/>
                <w:i/>
                <w:iCs/>
                <w:sz w:val="20"/>
                <w:szCs w:val="20"/>
              </w:rPr>
            </w:pPr>
            <w:r w:rsidRPr="00135CB3">
              <w:rPr>
                <w:rFonts w:cs="Arial"/>
                <w:i/>
                <w:iCs/>
                <w:sz w:val="20"/>
                <w:szCs w:val="20"/>
              </w:rPr>
              <w:t>Scaevola chrysopogon</w:t>
            </w:r>
          </w:p>
        </w:tc>
        <w:tc>
          <w:tcPr>
            <w:tcW w:w="2843" w:type="dxa"/>
            <w:noWrap/>
            <w:hideMark/>
          </w:tcPr>
          <w:p w14:paraId="5A7C6F9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2D26B6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D6FC71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4362B8E" w14:textId="77777777" w:rsidR="00651149" w:rsidRPr="00135CB3" w:rsidRDefault="00651149">
            <w:pPr>
              <w:rPr>
                <w:rFonts w:cs="Arial"/>
                <w:b/>
                <w:bCs/>
                <w:sz w:val="20"/>
                <w:szCs w:val="20"/>
              </w:rPr>
            </w:pPr>
            <w:r w:rsidRPr="00135CB3">
              <w:rPr>
                <w:rFonts w:cs="Arial"/>
                <w:b/>
                <w:bCs/>
                <w:sz w:val="20"/>
                <w:szCs w:val="20"/>
              </w:rPr>
              <w:t>Yes - P2 (WA)</w:t>
            </w:r>
          </w:p>
        </w:tc>
        <w:tc>
          <w:tcPr>
            <w:tcW w:w="1333" w:type="dxa"/>
            <w:noWrap/>
            <w:hideMark/>
          </w:tcPr>
          <w:p w14:paraId="7D31AAC4" w14:textId="77777777" w:rsidR="00651149" w:rsidRPr="00135CB3" w:rsidRDefault="00651149">
            <w:pPr>
              <w:rPr>
                <w:rFonts w:cs="Arial"/>
                <w:sz w:val="20"/>
                <w:szCs w:val="20"/>
              </w:rPr>
            </w:pPr>
            <w:r w:rsidRPr="00135CB3">
              <w:rPr>
                <w:rFonts w:cs="Arial"/>
                <w:sz w:val="20"/>
                <w:szCs w:val="20"/>
              </w:rPr>
              <w:t>No</w:t>
            </w:r>
          </w:p>
        </w:tc>
      </w:tr>
      <w:tr w:rsidR="00561342" w:rsidRPr="00651149" w14:paraId="5CA86D5D" w14:textId="77777777" w:rsidTr="00561342">
        <w:trPr>
          <w:trHeight w:val="290"/>
        </w:trPr>
        <w:tc>
          <w:tcPr>
            <w:tcW w:w="1926" w:type="dxa"/>
            <w:noWrap/>
            <w:hideMark/>
          </w:tcPr>
          <w:p w14:paraId="11CA9122"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232E7B14" w14:textId="77777777" w:rsidR="00651149" w:rsidRPr="00135CB3" w:rsidRDefault="00651149">
            <w:pPr>
              <w:rPr>
                <w:rFonts w:cs="Arial"/>
                <w:i/>
                <w:iCs/>
                <w:sz w:val="20"/>
                <w:szCs w:val="20"/>
              </w:rPr>
            </w:pPr>
            <w:r w:rsidRPr="00135CB3">
              <w:rPr>
                <w:rFonts w:cs="Arial"/>
                <w:i/>
                <w:iCs/>
                <w:sz w:val="20"/>
                <w:szCs w:val="20"/>
              </w:rPr>
              <w:t>Scaevola hamiltonii</w:t>
            </w:r>
          </w:p>
        </w:tc>
        <w:tc>
          <w:tcPr>
            <w:tcW w:w="2843" w:type="dxa"/>
            <w:noWrap/>
            <w:hideMark/>
          </w:tcPr>
          <w:p w14:paraId="49346AC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AF2580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E289DD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73B7CF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0371836" w14:textId="77777777" w:rsidR="00651149" w:rsidRPr="00135CB3" w:rsidRDefault="00651149">
            <w:pPr>
              <w:rPr>
                <w:rFonts w:cs="Arial"/>
                <w:sz w:val="20"/>
                <w:szCs w:val="20"/>
              </w:rPr>
            </w:pPr>
            <w:r w:rsidRPr="00135CB3">
              <w:rPr>
                <w:rFonts w:cs="Arial"/>
                <w:sz w:val="20"/>
                <w:szCs w:val="20"/>
              </w:rPr>
              <w:t>No</w:t>
            </w:r>
          </w:p>
        </w:tc>
      </w:tr>
      <w:tr w:rsidR="00561342" w:rsidRPr="00651149" w14:paraId="144D42CE" w14:textId="77777777" w:rsidTr="00561342">
        <w:trPr>
          <w:trHeight w:val="290"/>
        </w:trPr>
        <w:tc>
          <w:tcPr>
            <w:tcW w:w="1926" w:type="dxa"/>
            <w:noWrap/>
            <w:hideMark/>
          </w:tcPr>
          <w:p w14:paraId="447866E6" w14:textId="77777777" w:rsidR="00651149" w:rsidRPr="00135CB3" w:rsidRDefault="00651149">
            <w:pPr>
              <w:rPr>
                <w:rFonts w:cs="Arial"/>
                <w:sz w:val="20"/>
                <w:szCs w:val="20"/>
              </w:rPr>
            </w:pPr>
            <w:r w:rsidRPr="00135CB3">
              <w:rPr>
                <w:rFonts w:cs="Arial"/>
                <w:sz w:val="20"/>
                <w:szCs w:val="20"/>
              </w:rPr>
              <w:t>Goodeniaceae</w:t>
            </w:r>
          </w:p>
        </w:tc>
        <w:tc>
          <w:tcPr>
            <w:tcW w:w="4023" w:type="dxa"/>
            <w:hideMark/>
          </w:tcPr>
          <w:p w14:paraId="5A104CCF" w14:textId="77777777" w:rsidR="00651149" w:rsidRPr="00135CB3" w:rsidRDefault="00651149">
            <w:pPr>
              <w:rPr>
                <w:rFonts w:cs="Arial"/>
                <w:i/>
                <w:iCs/>
                <w:sz w:val="20"/>
                <w:szCs w:val="20"/>
              </w:rPr>
            </w:pPr>
            <w:r w:rsidRPr="00135CB3">
              <w:rPr>
                <w:rFonts w:cs="Arial"/>
                <w:i/>
                <w:iCs/>
                <w:sz w:val="20"/>
                <w:szCs w:val="20"/>
              </w:rPr>
              <w:t>Scaevola phlebopetala</w:t>
            </w:r>
          </w:p>
        </w:tc>
        <w:tc>
          <w:tcPr>
            <w:tcW w:w="2843" w:type="dxa"/>
            <w:noWrap/>
            <w:hideMark/>
          </w:tcPr>
          <w:p w14:paraId="3E5F9770" w14:textId="77777777" w:rsidR="00651149" w:rsidRPr="00135CB3" w:rsidRDefault="00651149">
            <w:pPr>
              <w:rPr>
                <w:rFonts w:cs="Arial"/>
                <w:sz w:val="20"/>
                <w:szCs w:val="20"/>
              </w:rPr>
            </w:pPr>
            <w:r w:rsidRPr="00135CB3">
              <w:rPr>
                <w:rFonts w:cs="Arial"/>
                <w:sz w:val="20"/>
                <w:szCs w:val="20"/>
              </w:rPr>
              <w:t>Velvet Fanflower</w:t>
            </w:r>
          </w:p>
        </w:tc>
        <w:tc>
          <w:tcPr>
            <w:tcW w:w="1039" w:type="dxa"/>
            <w:noWrap/>
            <w:hideMark/>
          </w:tcPr>
          <w:p w14:paraId="74416F4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D574E4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9632FA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D27A0B7" w14:textId="77777777" w:rsidR="00651149" w:rsidRPr="00135CB3" w:rsidRDefault="00651149">
            <w:pPr>
              <w:rPr>
                <w:rFonts w:cs="Arial"/>
                <w:sz w:val="20"/>
                <w:szCs w:val="20"/>
              </w:rPr>
            </w:pPr>
            <w:r w:rsidRPr="00135CB3">
              <w:rPr>
                <w:rFonts w:cs="Arial"/>
                <w:sz w:val="20"/>
                <w:szCs w:val="20"/>
              </w:rPr>
              <w:t>No</w:t>
            </w:r>
          </w:p>
        </w:tc>
      </w:tr>
      <w:tr w:rsidR="00561342" w:rsidRPr="00651149" w14:paraId="2DF414BB" w14:textId="77777777" w:rsidTr="00561342">
        <w:trPr>
          <w:trHeight w:val="290"/>
        </w:trPr>
        <w:tc>
          <w:tcPr>
            <w:tcW w:w="1926" w:type="dxa"/>
            <w:noWrap/>
            <w:hideMark/>
          </w:tcPr>
          <w:p w14:paraId="7308A6C2" w14:textId="77777777" w:rsidR="00651149" w:rsidRPr="00135CB3" w:rsidRDefault="00651149">
            <w:pPr>
              <w:rPr>
                <w:rFonts w:cs="Arial"/>
                <w:sz w:val="20"/>
                <w:szCs w:val="20"/>
              </w:rPr>
            </w:pPr>
            <w:r w:rsidRPr="00135CB3">
              <w:rPr>
                <w:rFonts w:cs="Arial"/>
                <w:sz w:val="20"/>
                <w:szCs w:val="20"/>
              </w:rPr>
              <w:t>Gyrostemonaceae</w:t>
            </w:r>
          </w:p>
        </w:tc>
        <w:tc>
          <w:tcPr>
            <w:tcW w:w="4023" w:type="dxa"/>
            <w:hideMark/>
          </w:tcPr>
          <w:p w14:paraId="2DF25D15" w14:textId="77777777" w:rsidR="00651149" w:rsidRPr="00135CB3" w:rsidRDefault="00651149">
            <w:pPr>
              <w:rPr>
                <w:rFonts w:cs="Arial"/>
                <w:i/>
                <w:iCs/>
                <w:sz w:val="20"/>
                <w:szCs w:val="20"/>
              </w:rPr>
            </w:pPr>
            <w:r w:rsidRPr="00135CB3">
              <w:rPr>
                <w:rFonts w:cs="Arial"/>
                <w:i/>
                <w:iCs/>
                <w:sz w:val="20"/>
                <w:szCs w:val="20"/>
              </w:rPr>
              <w:t>Gyrostemon racemiger</w:t>
            </w:r>
          </w:p>
        </w:tc>
        <w:tc>
          <w:tcPr>
            <w:tcW w:w="2843" w:type="dxa"/>
            <w:noWrap/>
            <w:hideMark/>
          </w:tcPr>
          <w:p w14:paraId="45E9CB2A"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523F09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ED26F2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9FF2D3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D7789F3" w14:textId="77777777" w:rsidR="00651149" w:rsidRPr="00135CB3" w:rsidRDefault="00651149">
            <w:pPr>
              <w:rPr>
                <w:rFonts w:cs="Arial"/>
                <w:sz w:val="20"/>
                <w:szCs w:val="20"/>
              </w:rPr>
            </w:pPr>
            <w:r w:rsidRPr="00135CB3">
              <w:rPr>
                <w:rFonts w:cs="Arial"/>
                <w:sz w:val="20"/>
                <w:szCs w:val="20"/>
              </w:rPr>
              <w:t>No</w:t>
            </w:r>
          </w:p>
        </w:tc>
      </w:tr>
      <w:tr w:rsidR="00561342" w:rsidRPr="00651149" w14:paraId="49E2F2F4" w14:textId="77777777" w:rsidTr="00561342">
        <w:trPr>
          <w:trHeight w:val="290"/>
        </w:trPr>
        <w:tc>
          <w:tcPr>
            <w:tcW w:w="1926" w:type="dxa"/>
            <w:noWrap/>
            <w:hideMark/>
          </w:tcPr>
          <w:p w14:paraId="07CC2187" w14:textId="77777777" w:rsidR="00651149" w:rsidRPr="00135CB3" w:rsidRDefault="00651149">
            <w:pPr>
              <w:rPr>
                <w:rFonts w:cs="Arial"/>
                <w:sz w:val="20"/>
                <w:szCs w:val="20"/>
              </w:rPr>
            </w:pPr>
            <w:r w:rsidRPr="00135CB3">
              <w:rPr>
                <w:rFonts w:cs="Arial"/>
                <w:sz w:val="20"/>
                <w:szCs w:val="20"/>
              </w:rPr>
              <w:t>Haemodoraceae</w:t>
            </w:r>
          </w:p>
        </w:tc>
        <w:tc>
          <w:tcPr>
            <w:tcW w:w="4023" w:type="dxa"/>
            <w:hideMark/>
          </w:tcPr>
          <w:p w14:paraId="3D2EF87B" w14:textId="77777777" w:rsidR="00651149" w:rsidRPr="00135CB3" w:rsidRDefault="00651149">
            <w:pPr>
              <w:rPr>
                <w:rFonts w:cs="Arial"/>
                <w:i/>
                <w:iCs/>
                <w:sz w:val="20"/>
                <w:szCs w:val="20"/>
              </w:rPr>
            </w:pPr>
            <w:r w:rsidRPr="00135CB3">
              <w:rPr>
                <w:rFonts w:cs="Arial"/>
                <w:i/>
                <w:iCs/>
                <w:sz w:val="20"/>
                <w:szCs w:val="20"/>
              </w:rPr>
              <w:t>Anigozanthos kalbarriensis</w:t>
            </w:r>
          </w:p>
        </w:tc>
        <w:tc>
          <w:tcPr>
            <w:tcW w:w="2843" w:type="dxa"/>
            <w:noWrap/>
            <w:hideMark/>
          </w:tcPr>
          <w:p w14:paraId="4DFF689D" w14:textId="77777777" w:rsidR="00651149" w:rsidRPr="00135CB3" w:rsidRDefault="00651149">
            <w:pPr>
              <w:rPr>
                <w:rFonts w:cs="Arial"/>
                <w:sz w:val="20"/>
                <w:szCs w:val="20"/>
              </w:rPr>
            </w:pPr>
            <w:r w:rsidRPr="00135CB3">
              <w:rPr>
                <w:rFonts w:cs="Arial"/>
                <w:sz w:val="20"/>
                <w:szCs w:val="20"/>
              </w:rPr>
              <w:t>Kalbarri Catspaw</w:t>
            </w:r>
          </w:p>
        </w:tc>
        <w:tc>
          <w:tcPr>
            <w:tcW w:w="1039" w:type="dxa"/>
            <w:noWrap/>
            <w:hideMark/>
          </w:tcPr>
          <w:p w14:paraId="5A5D386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548F04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A36A41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D42E1F3" w14:textId="77777777" w:rsidR="00651149" w:rsidRPr="00135CB3" w:rsidRDefault="00651149">
            <w:pPr>
              <w:rPr>
                <w:rFonts w:cs="Arial"/>
                <w:sz w:val="20"/>
                <w:szCs w:val="20"/>
              </w:rPr>
            </w:pPr>
            <w:r w:rsidRPr="00135CB3">
              <w:rPr>
                <w:rFonts w:cs="Arial"/>
                <w:sz w:val="20"/>
                <w:szCs w:val="20"/>
              </w:rPr>
              <w:t>No</w:t>
            </w:r>
          </w:p>
        </w:tc>
      </w:tr>
      <w:tr w:rsidR="00561342" w:rsidRPr="00651149" w14:paraId="7E38F7DE" w14:textId="77777777" w:rsidTr="00561342">
        <w:trPr>
          <w:trHeight w:val="290"/>
        </w:trPr>
        <w:tc>
          <w:tcPr>
            <w:tcW w:w="1926" w:type="dxa"/>
            <w:noWrap/>
            <w:hideMark/>
          </w:tcPr>
          <w:p w14:paraId="228F6604" w14:textId="77777777" w:rsidR="00651149" w:rsidRPr="00135CB3" w:rsidRDefault="00651149">
            <w:pPr>
              <w:rPr>
                <w:rFonts w:cs="Arial"/>
                <w:sz w:val="20"/>
                <w:szCs w:val="20"/>
              </w:rPr>
            </w:pPr>
            <w:r w:rsidRPr="00135CB3">
              <w:rPr>
                <w:rFonts w:cs="Arial"/>
                <w:sz w:val="20"/>
                <w:szCs w:val="20"/>
              </w:rPr>
              <w:t>Haemodoraceae</w:t>
            </w:r>
          </w:p>
        </w:tc>
        <w:tc>
          <w:tcPr>
            <w:tcW w:w="4023" w:type="dxa"/>
            <w:hideMark/>
          </w:tcPr>
          <w:p w14:paraId="72496617" w14:textId="77777777" w:rsidR="00651149" w:rsidRPr="00135CB3" w:rsidRDefault="00651149">
            <w:pPr>
              <w:rPr>
                <w:rFonts w:cs="Arial"/>
                <w:i/>
                <w:iCs/>
                <w:sz w:val="20"/>
                <w:szCs w:val="20"/>
              </w:rPr>
            </w:pPr>
            <w:r w:rsidRPr="00135CB3">
              <w:rPr>
                <w:rFonts w:cs="Arial"/>
                <w:i/>
                <w:iCs/>
                <w:sz w:val="20"/>
                <w:szCs w:val="20"/>
              </w:rPr>
              <w:t>Conostylis aculeata </w:t>
            </w:r>
            <w:r w:rsidRPr="00135CB3">
              <w:rPr>
                <w:rFonts w:cs="Arial"/>
                <w:sz w:val="20"/>
                <w:szCs w:val="20"/>
              </w:rPr>
              <w:t>subsp.</w:t>
            </w:r>
            <w:r w:rsidRPr="00135CB3">
              <w:rPr>
                <w:rFonts w:cs="Arial"/>
                <w:i/>
                <w:iCs/>
                <w:sz w:val="20"/>
                <w:szCs w:val="20"/>
              </w:rPr>
              <w:t> echinissima</w:t>
            </w:r>
          </w:p>
        </w:tc>
        <w:tc>
          <w:tcPr>
            <w:tcW w:w="2843" w:type="dxa"/>
            <w:noWrap/>
            <w:hideMark/>
          </w:tcPr>
          <w:p w14:paraId="04DE7ADE" w14:textId="77777777" w:rsidR="00651149" w:rsidRPr="00135CB3" w:rsidRDefault="00651149">
            <w:pPr>
              <w:rPr>
                <w:rFonts w:cs="Arial"/>
                <w:sz w:val="20"/>
                <w:szCs w:val="20"/>
              </w:rPr>
            </w:pPr>
            <w:r w:rsidRPr="00135CB3">
              <w:rPr>
                <w:rFonts w:cs="Arial"/>
                <w:sz w:val="20"/>
                <w:szCs w:val="20"/>
              </w:rPr>
              <w:t>Prickly Conostylis</w:t>
            </w:r>
          </w:p>
        </w:tc>
        <w:tc>
          <w:tcPr>
            <w:tcW w:w="1039" w:type="dxa"/>
            <w:noWrap/>
            <w:hideMark/>
          </w:tcPr>
          <w:p w14:paraId="661C498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63D805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07110D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CA12C9A" w14:textId="77777777" w:rsidR="00651149" w:rsidRPr="00135CB3" w:rsidRDefault="00651149">
            <w:pPr>
              <w:rPr>
                <w:rFonts w:cs="Arial"/>
                <w:sz w:val="20"/>
                <w:szCs w:val="20"/>
              </w:rPr>
            </w:pPr>
            <w:r w:rsidRPr="00135CB3">
              <w:rPr>
                <w:rFonts w:cs="Arial"/>
                <w:sz w:val="20"/>
                <w:szCs w:val="20"/>
              </w:rPr>
              <w:t>No</w:t>
            </w:r>
          </w:p>
        </w:tc>
      </w:tr>
      <w:tr w:rsidR="00561342" w:rsidRPr="00651149" w14:paraId="1D5592E8" w14:textId="77777777" w:rsidTr="00561342">
        <w:trPr>
          <w:trHeight w:val="290"/>
        </w:trPr>
        <w:tc>
          <w:tcPr>
            <w:tcW w:w="1926" w:type="dxa"/>
            <w:noWrap/>
            <w:hideMark/>
          </w:tcPr>
          <w:p w14:paraId="6A89FD73" w14:textId="77777777" w:rsidR="00651149" w:rsidRPr="00135CB3" w:rsidRDefault="00651149">
            <w:pPr>
              <w:rPr>
                <w:rFonts w:cs="Arial"/>
                <w:sz w:val="20"/>
                <w:szCs w:val="20"/>
              </w:rPr>
            </w:pPr>
            <w:r w:rsidRPr="00135CB3">
              <w:rPr>
                <w:rFonts w:cs="Arial"/>
                <w:sz w:val="20"/>
                <w:szCs w:val="20"/>
              </w:rPr>
              <w:t>Haemodoraceae</w:t>
            </w:r>
          </w:p>
        </w:tc>
        <w:tc>
          <w:tcPr>
            <w:tcW w:w="4023" w:type="dxa"/>
            <w:hideMark/>
          </w:tcPr>
          <w:p w14:paraId="4ACD2415" w14:textId="77777777" w:rsidR="00651149" w:rsidRPr="00135CB3" w:rsidRDefault="00651149">
            <w:pPr>
              <w:rPr>
                <w:rFonts w:cs="Arial"/>
                <w:i/>
                <w:iCs/>
                <w:sz w:val="20"/>
                <w:szCs w:val="20"/>
              </w:rPr>
            </w:pPr>
            <w:r w:rsidRPr="00135CB3">
              <w:rPr>
                <w:rFonts w:cs="Arial"/>
                <w:i/>
                <w:iCs/>
                <w:sz w:val="20"/>
                <w:szCs w:val="20"/>
              </w:rPr>
              <w:t>Conostylis prolifera</w:t>
            </w:r>
          </w:p>
        </w:tc>
        <w:tc>
          <w:tcPr>
            <w:tcW w:w="2843" w:type="dxa"/>
            <w:noWrap/>
            <w:hideMark/>
          </w:tcPr>
          <w:p w14:paraId="3AEE0468" w14:textId="77777777" w:rsidR="00651149" w:rsidRPr="00135CB3" w:rsidRDefault="00651149">
            <w:pPr>
              <w:rPr>
                <w:rFonts w:cs="Arial"/>
                <w:sz w:val="20"/>
                <w:szCs w:val="20"/>
              </w:rPr>
            </w:pPr>
            <w:r w:rsidRPr="00135CB3">
              <w:rPr>
                <w:rFonts w:cs="Arial"/>
                <w:sz w:val="20"/>
                <w:szCs w:val="20"/>
              </w:rPr>
              <w:t>Mat Cottonheads</w:t>
            </w:r>
          </w:p>
        </w:tc>
        <w:tc>
          <w:tcPr>
            <w:tcW w:w="1039" w:type="dxa"/>
            <w:noWrap/>
            <w:hideMark/>
          </w:tcPr>
          <w:p w14:paraId="582BEE4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8604A1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106643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D3E6280" w14:textId="77777777" w:rsidR="00651149" w:rsidRPr="00135CB3" w:rsidRDefault="00651149">
            <w:pPr>
              <w:rPr>
                <w:rFonts w:cs="Arial"/>
                <w:sz w:val="20"/>
                <w:szCs w:val="20"/>
              </w:rPr>
            </w:pPr>
            <w:r w:rsidRPr="00135CB3">
              <w:rPr>
                <w:rFonts w:cs="Arial"/>
                <w:sz w:val="20"/>
                <w:szCs w:val="20"/>
              </w:rPr>
              <w:t>No</w:t>
            </w:r>
          </w:p>
        </w:tc>
      </w:tr>
      <w:tr w:rsidR="00561342" w:rsidRPr="00651149" w14:paraId="48C3B4B2" w14:textId="77777777" w:rsidTr="00561342">
        <w:trPr>
          <w:trHeight w:val="290"/>
        </w:trPr>
        <w:tc>
          <w:tcPr>
            <w:tcW w:w="1926" w:type="dxa"/>
            <w:noWrap/>
            <w:hideMark/>
          </w:tcPr>
          <w:p w14:paraId="76F18FEA" w14:textId="77777777" w:rsidR="00651149" w:rsidRPr="00135CB3" w:rsidRDefault="00651149">
            <w:pPr>
              <w:rPr>
                <w:rFonts w:cs="Arial"/>
                <w:sz w:val="20"/>
                <w:szCs w:val="20"/>
              </w:rPr>
            </w:pPr>
            <w:r w:rsidRPr="00135CB3">
              <w:rPr>
                <w:rFonts w:cs="Arial"/>
                <w:sz w:val="20"/>
                <w:szCs w:val="20"/>
              </w:rPr>
              <w:t>Haemodoraceae</w:t>
            </w:r>
          </w:p>
        </w:tc>
        <w:tc>
          <w:tcPr>
            <w:tcW w:w="4023" w:type="dxa"/>
            <w:hideMark/>
          </w:tcPr>
          <w:p w14:paraId="2C2B08B5" w14:textId="77777777" w:rsidR="00651149" w:rsidRPr="00135CB3" w:rsidRDefault="00651149">
            <w:pPr>
              <w:rPr>
                <w:rFonts w:cs="Arial"/>
                <w:i/>
                <w:iCs/>
                <w:sz w:val="20"/>
                <w:szCs w:val="20"/>
              </w:rPr>
            </w:pPr>
            <w:r w:rsidRPr="00135CB3">
              <w:rPr>
                <w:rFonts w:cs="Arial"/>
                <w:i/>
                <w:iCs/>
                <w:sz w:val="20"/>
                <w:szCs w:val="20"/>
              </w:rPr>
              <w:t>Conostylis robusta</w:t>
            </w:r>
          </w:p>
        </w:tc>
        <w:tc>
          <w:tcPr>
            <w:tcW w:w="2843" w:type="dxa"/>
            <w:noWrap/>
            <w:hideMark/>
          </w:tcPr>
          <w:p w14:paraId="09F9D59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0846A9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2F9B6B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0E3432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99308C1" w14:textId="77777777" w:rsidR="00651149" w:rsidRPr="00135CB3" w:rsidRDefault="00651149">
            <w:pPr>
              <w:rPr>
                <w:rFonts w:cs="Arial"/>
                <w:sz w:val="20"/>
                <w:szCs w:val="20"/>
              </w:rPr>
            </w:pPr>
            <w:r w:rsidRPr="00135CB3">
              <w:rPr>
                <w:rFonts w:cs="Arial"/>
                <w:sz w:val="20"/>
                <w:szCs w:val="20"/>
              </w:rPr>
              <w:t>No</w:t>
            </w:r>
          </w:p>
        </w:tc>
      </w:tr>
      <w:tr w:rsidR="00561342" w:rsidRPr="00651149" w14:paraId="625DD4AE" w14:textId="77777777" w:rsidTr="00561342">
        <w:trPr>
          <w:trHeight w:val="290"/>
        </w:trPr>
        <w:tc>
          <w:tcPr>
            <w:tcW w:w="1926" w:type="dxa"/>
            <w:noWrap/>
            <w:hideMark/>
          </w:tcPr>
          <w:p w14:paraId="16F7EFAD" w14:textId="77777777" w:rsidR="00651149" w:rsidRPr="00135CB3" w:rsidRDefault="00651149">
            <w:pPr>
              <w:rPr>
                <w:rFonts w:cs="Arial"/>
                <w:sz w:val="20"/>
                <w:szCs w:val="20"/>
              </w:rPr>
            </w:pPr>
            <w:r w:rsidRPr="00135CB3">
              <w:rPr>
                <w:rFonts w:cs="Arial"/>
                <w:sz w:val="20"/>
                <w:szCs w:val="20"/>
              </w:rPr>
              <w:lastRenderedPageBreak/>
              <w:t>Haemodoraceae</w:t>
            </w:r>
          </w:p>
        </w:tc>
        <w:tc>
          <w:tcPr>
            <w:tcW w:w="4023" w:type="dxa"/>
            <w:hideMark/>
          </w:tcPr>
          <w:p w14:paraId="40B27F9D" w14:textId="77777777" w:rsidR="00651149" w:rsidRPr="00135CB3" w:rsidRDefault="00651149">
            <w:pPr>
              <w:rPr>
                <w:rFonts w:cs="Arial"/>
                <w:i/>
                <w:iCs/>
                <w:sz w:val="20"/>
                <w:szCs w:val="20"/>
              </w:rPr>
            </w:pPr>
            <w:r w:rsidRPr="00135CB3">
              <w:rPr>
                <w:rFonts w:cs="Arial"/>
                <w:i/>
                <w:iCs/>
                <w:sz w:val="20"/>
                <w:szCs w:val="20"/>
              </w:rPr>
              <w:t>Haemodorum discolor</w:t>
            </w:r>
          </w:p>
        </w:tc>
        <w:tc>
          <w:tcPr>
            <w:tcW w:w="2843" w:type="dxa"/>
            <w:noWrap/>
            <w:hideMark/>
          </w:tcPr>
          <w:p w14:paraId="1AD6739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01E361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20EB57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954D2F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62E8981" w14:textId="77777777" w:rsidR="00651149" w:rsidRPr="00135CB3" w:rsidRDefault="00651149">
            <w:pPr>
              <w:rPr>
                <w:rFonts w:cs="Arial"/>
                <w:sz w:val="20"/>
                <w:szCs w:val="20"/>
              </w:rPr>
            </w:pPr>
            <w:r w:rsidRPr="00135CB3">
              <w:rPr>
                <w:rFonts w:cs="Arial"/>
                <w:sz w:val="20"/>
                <w:szCs w:val="20"/>
              </w:rPr>
              <w:t>No</w:t>
            </w:r>
          </w:p>
        </w:tc>
      </w:tr>
      <w:tr w:rsidR="00561342" w:rsidRPr="00651149" w14:paraId="3D5AF711" w14:textId="77777777" w:rsidTr="00561342">
        <w:trPr>
          <w:trHeight w:val="290"/>
        </w:trPr>
        <w:tc>
          <w:tcPr>
            <w:tcW w:w="1926" w:type="dxa"/>
            <w:noWrap/>
            <w:hideMark/>
          </w:tcPr>
          <w:p w14:paraId="44B5079A" w14:textId="77777777" w:rsidR="00651149" w:rsidRPr="00135CB3" w:rsidRDefault="00651149">
            <w:pPr>
              <w:rPr>
                <w:rFonts w:cs="Arial"/>
                <w:sz w:val="20"/>
                <w:szCs w:val="20"/>
              </w:rPr>
            </w:pPr>
            <w:r w:rsidRPr="00135CB3">
              <w:rPr>
                <w:rFonts w:cs="Arial"/>
                <w:sz w:val="20"/>
                <w:szCs w:val="20"/>
              </w:rPr>
              <w:t>Haemodoraceae</w:t>
            </w:r>
          </w:p>
        </w:tc>
        <w:tc>
          <w:tcPr>
            <w:tcW w:w="4023" w:type="dxa"/>
            <w:hideMark/>
          </w:tcPr>
          <w:p w14:paraId="6FF18A77" w14:textId="77777777" w:rsidR="00651149" w:rsidRPr="00135CB3" w:rsidRDefault="00651149">
            <w:pPr>
              <w:rPr>
                <w:rFonts w:cs="Arial"/>
                <w:i/>
                <w:iCs/>
                <w:sz w:val="20"/>
                <w:szCs w:val="20"/>
              </w:rPr>
            </w:pPr>
            <w:r w:rsidRPr="00135CB3">
              <w:rPr>
                <w:rFonts w:cs="Arial"/>
                <w:i/>
                <w:iCs/>
                <w:sz w:val="20"/>
                <w:szCs w:val="20"/>
              </w:rPr>
              <w:t>Haemodorum simulans</w:t>
            </w:r>
          </w:p>
        </w:tc>
        <w:tc>
          <w:tcPr>
            <w:tcW w:w="2843" w:type="dxa"/>
            <w:noWrap/>
            <w:hideMark/>
          </w:tcPr>
          <w:p w14:paraId="2059EA2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479660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04C4F1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A8428A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B18B16A" w14:textId="77777777" w:rsidR="00651149" w:rsidRPr="00135CB3" w:rsidRDefault="00651149">
            <w:pPr>
              <w:rPr>
                <w:rFonts w:cs="Arial"/>
                <w:sz w:val="20"/>
                <w:szCs w:val="20"/>
              </w:rPr>
            </w:pPr>
            <w:r w:rsidRPr="00135CB3">
              <w:rPr>
                <w:rFonts w:cs="Arial"/>
                <w:sz w:val="20"/>
                <w:szCs w:val="20"/>
              </w:rPr>
              <w:t>No</w:t>
            </w:r>
          </w:p>
        </w:tc>
      </w:tr>
      <w:tr w:rsidR="00561342" w:rsidRPr="00651149" w14:paraId="22979699" w14:textId="77777777" w:rsidTr="00561342">
        <w:trPr>
          <w:trHeight w:val="290"/>
        </w:trPr>
        <w:tc>
          <w:tcPr>
            <w:tcW w:w="1926" w:type="dxa"/>
            <w:noWrap/>
            <w:hideMark/>
          </w:tcPr>
          <w:p w14:paraId="65C50C8F" w14:textId="77777777" w:rsidR="00651149" w:rsidRPr="00135CB3" w:rsidRDefault="00651149">
            <w:pPr>
              <w:rPr>
                <w:rFonts w:cs="Arial"/>
                <w:sz w:val="20"/>
                <w:szCs w:val="20"/>
              </w:rPr>
            </w:pPr>
            <w:r w:rsidRPr="00135CB3">
              <w:rPr>
                <w:rFonts w:cs="Arial"/>
                <w:sz w:val="20"/>
                <w:szCs w:val="20"/>
              </w:rPr>
              <w:t>Haloragaceae</w:t>
            </w:r>
          </w:p>
        </w:tc>
        <w:tc>
          <w:tcPr>
            <w:tcW w:w="4023" w:type="dxa"/>
            <w:hideMark/>
          </w:tcPr>
          <w:p w14:paraId="537FAB6E" w14:textId="77777777" w:rsidR="00651149" w:rsidRPr="00135CB3" w:rsidRDefault="00651149">
            <w:pPr>
              <w:rPr>
                <w:rFonts w:cs="Arial"/>
                <w:i/>
                <w:iCs/>
                <w:sz w:val="20"/>
                <w:szCs w:val="20"/>
              </w:rPr>
            </w:pPr>
            <w:r w:rsidRPr="00135CB3">
              <w:rPr>
                <w:rFonts w:cs="Arial"/>
                <w:i/>
                <w:iCs/>
                <w:sz w:val="20"/>
                <w:szCs w:val="20"/>
              </w:rPr>
              <w:t>Glischrocaryon aureum</w:t>
            </w:r>
          </w:p>
        </w:tc>
        <w:tc>
          <w:tcPr>
            <w:tcW w:w="2843" w:type="dxa"/>
            <w:noWrap/>
            <w:hideMark/>
          </w:tcPr>
          <w:p w14:paraId="63E080DD" w14:textId="77777777" w:rsidR="00651149" w:rsidRPr="00135CB3" w:rsidRDefault="00651149">
            <w:pPr>
              <w:rPr>
                <w:rFonts w:cs="Arial"/>
                <w:sz w:val="20"/>
                <w:szCs w:val="20"/>
              </w:rPr>
            </w:pPr>
            <w:r w:rsidRPr="00135CB3">
              <w:rPr>
                <w:rFonts w:cs="Arial"/>
                <w:sz w:val="20"/>
                <w:szCs w:val="20"/>
              </w:rPr>
              <w:t>Common Popflower</w:t>
            </w:r>
          </w:p>
        </w:tc>
        <w:tc>
          <w:tcPr>
            <w:tcW w:w="1039" w:type="dxa"/>
            <w:noWrap/>
            <w:hideMark/>
          </w:tcPr>
          <w:p w14:paraId="36BC795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787333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8C51C4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CD9978B" w14:textId="77777777" w:rsidR="00651149" w:rsidRPr="00135CB3" w:rsidRDefault="00651149">
            <w:pPr>
              <w:rPr>
                <w:rFonts w:cs="Arial"/>
                <w:sz w:val="20"/>
                <w:szCs w:val="20"/>
              </w:rPr>
            </w:pPr>
            <w:r w:rsidRPr="00135CB3">
              <w:rPr>
                <w:rFonts w:cs="Arial"/>
                <w:sz w:val="20"/>
                <w:szCs w:val="20"/>
              </w:rPr>
              <w:t>No</w:t>
            </w:r>
          </w:p>
        </w:tc>
      </w:tr>
      <w:tr w:rsidR="00561342" w:rsidRPr="00651149" w14:paraId="0C5995BB" w14:textId="77777777" w:rsidTr="00561342">
        <w:trPr>
          <w:trHeight w:val="290"/>
        </w:trPr>
        <w:tc>
          <w:tcPr>
            <w:tcW w:w="1926" w:type="dxa"/>
            <w:noWrap/>
            <w:hideMark/>
          </w:tcPr>
          <w:p w14:paraId="2C794306" w14:textId="77777777" w:rsidR="00651149" w:rsidRPr="00135CB3" w:rsidRDefault="00651149">
            <w:pPr>
              <w:rPr>
                <w:rFonts w:cs="Arial"/>
                <w:sz w:val="20"/>
                <w:szCs w:val="20"/>
              </w:rPr>
            </w:pPr>
            <w:r w:rsidRPr="00135CB3">
              <w:rPr>
                <w:rFonts w:cs="Arial"/>
                <w:sz w:val="20"/>
                <w:szCs w:val="20"/>
              </w:rPr>
              <w:t>Haloragaceae</w:t>
            </w:r>
          </w:p>
        </w:tc>
        <w:tc>
          <w:tcPr>
            <w:tcW w:w="4023" w:type="dxa"/>
            <w:hideMark/>
          </w:tcPr>
          <w:p w14:paraId="430D160B" w14:textId="77777777" w:rsidR="00651149" w:rsidRPr="00135CB3" w:rsidRDefault="00651149">
            <w:pPr>
              <w:rPr>
                <w:rFonts w:cs="Arial"/>
                <w:i/>
                <w:iCs/>
                <w:sz w:val="20"/>
                <w:szCs w:val="20"/>
              </w:rPr>
            </w:pPr>
            <w:r w:rsidRPr="00135CB3">
              <w:rPr>
                <w:rFonts w:cs="Arial"/>
                <w:i/>
                <w:iCs/>
                <w:sz w:val="20"/>
                <w:szCs w:val="20"/>
              </w:rPr>
              <w:t xml:space="preserve">Gonocarpus confertifolius </w:t>
            </w:r>
            <w:r w:rsidRPr="00135CB3">
              <w:rPr>
                <w:rFonts w:cs="Arial"/>
                <w:sz w:val="20"/>
                <w:szCs w:val="20"/>
              </w:rPr>
              <w:t>var.</w:t>
            </w:r>
            <w:r w:rsidRPr="00135CB3">
              <w:rPr>
                <w:rFonts w:cs="Arial"/>
                <w:i/>
                <w:iCs/>
                <w:sz w:val="20"/>
                <w:szCs w:val="20"/>
              </w:rPr>
              <w:t xml:space="preserve"> confertifolius</w:t>
            </w:r>
          </w:p>
        </w:tc>
        <w:tc>
          <w:tcPr>
            <w:tcW w:w="2843" w:type="dxa"/>
            <w:noWrap/>
            <w:hideMark/>
          </w:tcPr>
          <w:p w14:paraId="68138E2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141F03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9A9840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73C2CF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A968AD9" w14:textId="77777777" w:rsidR="00651149" w:rsidRPr="00135CB3" w:rsidRDefault="00651149">
            <w:pPr>
              <w:rPr>
                <w:rFonts w:cs="Arial"/>
                <w:sz w:val="20"/>
                <w:szCs w:val="20"/>
              </w:rPr>
            </w:pPr>
            <w:r w:rsidRPr="00135CB3">
              <w:rPr>
                <w:rFonts w:cs="Arial"/>
                <w:sz w:val="20"/>
                <w:szCs w:val="20"/>
              </w:rPr>
              <w:t>No</w:t>
            </w:r>
          </w:p>
        </w:tc>
      </w:tr>
      <w:tr w:rsidR="00561342" w:rsidRPr="00651149" w14:paraId="04AA0DCA" w14:textId="77777777" w:rsidTr="00561342">
        <w:trPr>
          <w:trHeight w:val="290"/>
        </w:trPr>
        <w:tc>
          <w:tcPr>
            <w:tcW w:w="1926" w:type="dxa"/>
            <w:noWrap/>
            <w:hideMark/>
          </w:tcPr>
          <w:p w14:paraId="63D1D3D0" w14:textId="77777777" w:rsidR="00651149" w:rsidRPr="00135CB3" w:rsidRDefault="00651149">
            <w:pPr>
              <w:rPr>
                <w:rFonts w:cs="Arial"/>
                <w:sz w:val="20"/>
                <w:szCs w:val="20"/>
              </w:rPr>
            </w:pPr>
            <w:r w:rsidRPr="00135CB3">
              <w:rPr>
                <w:rFonts w:cs="Arial"/>
                <w:sz w:val="20"/>
                <w:szCs w:val="20"/>
              </w:rPr>
              <w:t>Hemerocallidaceae</w:t>
            </w:r>
          </w:p>
        </w:tc>
        <w:tc>
          <w:tcPr>
            <w:tcW w:w="4023" w:type="dxa"/>
            <w:hideMark/>
          </w:tcPr>
          <w:p w14:paraId="03B7CB33" w14:textId="77777777" w:rsidR="00651149" w:rsidRPr="00135CB3" w:rsidRDefault="00651149">
            <w:pPr>
              <w:rPr>
                <w:rFonts w:cs="Arial"/>
                <w:i/>
                <w:iCs/>
                <w:sz w:val="20"/>
                <w:szCs w:val="20"/>
              </w:rPr>
            </w:pPr>
            <w:r w:rsidRPr="00135CB3">
              <w:rPr>
                <w:rFonts w:cs="Arial"/>
                <w:i/>
                <w:iCs/>
                <w:sz w:val="20"/>
                <w:szCs w:val="20"/>
              </w:rPr>
              <w:t>Corynotheca dichotoma</w:t>
            </w:r>
          </w:p>
        </w:tc>
        <w:tc>
          <w:tcPr>
            <w:tcW w:w="2843" w:type="dxa"/>
            <w:noWrap/>
            <w:hideMark/>
          </w:tcPr>
          <w:p w14:paraId="3CFB27F0" w14:textId="77777777" w:rsidR="00651149" w:rsidRPr="00135CB3" w:rsidRDefault="00651149">
            <w:pPr>
              <w:rPr>
                <w:rFonts w:cs="Arial"/>
                <w:sz w:val="20"/>
                <w:szCs w:val="20"/>
              </w:rPr>
            </w:pPr>
            <w:r w:rsidRPr="00135CB3">
              <w:rPr>
                <w:rFonts w:cs="Arial"/>
                <w:sz w:val="20"/>
                <w:szCs w:val="20"/>
              </w:rPr>
              <w:t>Intricate Zigzag Lily</w:t>
            </w:r>
          </w:p>
        </w:tc>
        <w:tc>
          <w:tcPr>
            <w:tcW w:w="1039" w:type="dxa"/>
            <w:noWrap/>
            <w:hideMark/>
          </w:tcPr>
          <w:p w14:paraId="0A37F5D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FDDD4F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C3F447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2319EE8" w14:textId="77777777" w:rsidR="00651149" w:rsidRPr="00135CB3" w:rsidRDefault="00651149">
            <w:pPr>
              <w:rPr>
                <w:rFonts w:cs="Arial"/>
                <w:sz w:val="20"/>
                <w:szCs w:val="20"/>
              </w:rPr>
            </w:pPr>
            <w:r w:rsidRPr="00135CB3">
              <w:rPr>
                <w:rFonts w:cs="Arial"/>
                <w:sz w:val="20"/>
                <w:szCs w:val="20"/>
              </w:rPr>
              <w:t>No</w:t>
            </w:r>
          </w:p>
        </w:tc>
      </w:tr>
      <w:tr w:rsidR="00561342" w:rsidRPr="00651149" w14:paraId="47084FD7" w14:textId="77777777" w:rsidTr="00561342">
        <w:trPr>
          <w:trHeight w:val="290"/>
        </w:trPr>
        <w:tc>
          <w:tcPr>
            <w:tcW w:w="1926" w:type="dxa"/>
            <w:noWrap/>
            <w:hideMark/>
          </w:tcPr>
          <w:p w14:paraId="0ADFBA41" w14:textId="77777777" w:rsidR="00651149" w:rsidRPr="00135CB3" w:rsidRDefault="00651149">
            <w:pPr>
              <w:rPr>
                <w:rFonts w:cs="Arial"/>
                <w:sz w:val="20"/>
                <w:szCs w:val="20"/>
              </w:rPr>
            </w:pPr>
            <w:r w:rsidRPr="00135CB3">
              <w:rPr>
                <w:rFonts w:cs="Arial"/>
                <w:sz w:val="20"/>
                <w:szCs w:val="20"/>
              </w:rPr>
              <w:t>Hemerocallidaceae</w:t>
            </w:r>
          </w:p>
        </w:tc>
        <w:tc>
          <w:tcPr>
            <w:tcW w:w="4023" w:type="dxa"/>
            <w:hideMark/>
          </w:tcPr>
          <w:p w14:paraId="43F9081C" w14:textId="77777777" w:rsidR="00651149" w:rsidRPr="00135CB3" w:rsidRDefault="00651149">
            <w:pPr>
              <w:rPr>
                <w:rFonts w:cs="Arial"/>
                <w:i/>
                <w:iCs/>
                <w:sz w:val="20"/>
                <w:szCs w:val="20"/>
              </w:rPr>
            </w:pPr>
            <w:r w:rsidRPr="00135CB3">
              <w:rPr>
                <w:rFonts w:cs="Arial"/>
                <w:i/>
                <w:iCs/>
                <w:sz w:val="20"/>
                <w:szCs w:val="20"/>
              </w:rPr>
              <w:t xml:space="preserve">Dianella revoluta </w:t>
            </w:r>
            <w:r w:rsidRPr="00135CB3">
              <w:rPr>
                <w:rFonts w:cs="Arial"/>
                <w:sz w:val="20"/>
                <w:szCs w:val="20"/>
              </w:rPr>
              <w:t>var.</w:t>
            </w:r>
            <w:r w:rsidRPr="00135CB3">
              <w:rPr>
                <w:rFonts w:cs="Arial"/>
                <w:i/>
                <w:iCs/>
                <w:sz w:val="20"/>
                <w:szCs w:val="20"/>
              </w:rPr>
              <w:t xml:space="preserve"> divaricata</w:t>
            </w:r>
          </w:p>
        </w:tc>
        <w:tc>
          <w:tcPr>
            <w:tcW w:w="2843" w:type="dxa"/>
            <w:noWrap/>
            <w:hideMark/>
          </w:tcPr>
          <w:p w14:paraId="43B8F25D" w14:textId="77777777" w:rsidR="00651149" w:rsidRPr="00135CB3" w:rsidRDefault="00651149">
            <w:pPr>
              <w:rPr>
                <w:rFonts w:cs="Arial"/>
                <w:sz w:val="20"/>
                <w:szCs w:val="20"/>
              </w:rPr>
            </w:pPr>
            <w:r w:rsidRPr="00135CB3">
              <w:rPr>
                <w:rFonts w:cs="Arial"/>
                <w:sz w:val="20"/>
                <w:szCs w:val="20"/>
              </w:rPr>
              <w:t>Blueberry Lily</w:t>
            </w:r>
          </w:p>
        </w:tc>
        <w:tc>
          <w:tcPr>
            <w:tcW w:w="1039" w:type="dxa"/>
            <w:noWrap/>
            <w:hideMark/>
          </w:tcPr>
          <w:p w14:paraId="2936AB9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16240A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156733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C8E3808" w14:textId="77777777" w:rsidR="00651149" w:rsidRPr="00135CB3" w:rsidRDefault="00651149">
            <w:pPr>
              <w:rPr>
                <w:rFonts w:cs="Arial"/>
                <w:sz w:val="20"/>
                <w:szCs w:val="20"/>
              </w:rPr>
            </w:pPr>
            <w:r w:rsidRPr="00135CB3">
              <w:rPr>
                <w:rFonts w:cs="Arial"/>
                <w:sz w:val="20"/>
                <w:szCs w:val="20"/>
              </w:rPr>
              <w:t>No</w:t>
            </w:r>
          </w:p>
        </w:tc>
      </w:tr>
      <w:tr w:rsidR="00561342" w:rsidRPr="00651149" w14:paraId="497BD6F3" w14:textId="77777777" w:rsidTr="00561342">
        <w:trPr>
          <w:trHeight w:val="290"/>
        </w:trPr>
        <w:tc>
          <w:tcPr>
            <w:tcW w:w="1926" w:type="dxa"/>
            <w:noWrap/>
            <w:hideMark/>
          </w:tcPr>
          <w:p w14:paraId="24EBC924" w14:textId="77777777" w:rsidR="00651149" w:rsidRPr="00135CB3" w:rsidRDefault="00651149">
            <w:pPr>
              <w:rPr>
                <w:rFonts w:cs="Arial"/>
                <w:sz w:val="20"/>
                <w:szCs w:val="20"/>
              </w:rPr>
            </w:pPr>
            <w:r w:rsidRPr="00135CB3">
              <w:rPr>
                <w:rFonts w:cs="Arial"/>
                <w:sz w:val="20"/>
                <w:szCs w:val="20"/>
              </w:rPr>
              <w:t>Hemerocallidaceae</w:t>
            </w:r>
          </w:p>
        </w:tc>
        <w:tc>
          <w:tcPr>
            <w:tcW w:w="4023" w:type="dxa"/>
            <w:hideMark/>
          </w:tcPr>
          <w:p w14:paraId="04904259" w14:textId="77777777" w:rsidR="00651149" w:rsidRPr="00135CB3" w:rsidRDefault="00651149">
            <w:pPr>
              <w:rPr>
                <w:rFonts w:cs="Arial"/>
                <w:i/>
                <w:iCs/>
                <w:sz w:val="20"/>
                <w:szCs w:val="20"/>
              </w:rPr>
            </w:pPr>
            <w:r w:rsidRPr="00135CB3">
              <w:rPr>
                <w:rFonts w:cs="Arial"/>
                <w:i/>
                <w:iCs/>
                <w:sz w:val="20"/>
                <w:szCs w:val="20"/>
              </w:rPr>
              <w:t>Tricoryne elatior</w:t>
            </w:r>
          </w:p>
        </w:tc>
        <w:tc>
          <w:tcPr>
            <w:tcW w:w="2843" w:type="dxa"/>
            <w:noWrap/>
            <w:hideMark/>
          </w:tcPr>
          <w:p w14:paraId="2D4E02C3" w14:textId="77777777" w:rsidR="00651149" w:rsidRPr="00135CB3" w:rsidRDefault="00651149">
            <w:pPr>
              <w:rPr>
                <w:rFonts w:cs="Arial"/>
                <w:sz w:val="20"/>
                <w:szCs w:val="20"/>
              </w:rPr>
            </w:pPr>
            <w:r w:rsidRPr="00135CB3">
              <w:rPr>
                <w:rFonts w:cs="Arial"/>
                <w:sz w:val="20"/>
                <w:szCs w:val="20"/>
              </w:rPr>
              <w:t>Yellow Autumn Lily</w:t>
            </w:r>
          </w:p>
        </w:tc>
        <w:tc>
          <w:tcPr>
            <w:tcW w:w="1039" w:type="dxa"/>
            <w:noWrap/>
            <w:hideMark/>
          </w:tcPr>
          <w:p w14:paraId="24CCAFA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B7C92E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51DA3C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D21EC87" w14:textId="77777777" w:rsidR="00651149" w:rsidRPr="00135CB3" w:rsidRDefault="00651149">
            <w:pPr>
              <w:rPr>
                <w:rFonts w:cs="Arial"/>
                <w:sz w:val="20"/>
                <w:szCs w:val="20"/>
              </w:rPr>
            </w:pPr>
            <w:r w:rsidRPr="00135CB3">
              <w:rPr>
                <w:rFonts w:cs="Arial"/>
                <w:sz w:val="20"/>
                <w:szCs w:val="20"/>
              </w:rPr>
              <w:t>No</w:t>
            </w:r>
          </w:p>
        </w:tc>
      </w:tr>
      <w:tr w:rsidR="00561342" w:rsidRPr="00651149" w14:paraId="4F1E882F" w14:textId="77777777" w:rsidTr="00561342">
        <w:trPr>
          <w:trHeight w:val="290"/>
        </w:trPr>
        <w:tc>
          <w:tcPr>
            <w:tcW w:w="1926" w:type="dxa"/>
            <w:noWrap/>
            <w:hideMark/>
          </w:tcPr>
          <w:p w14:paraId="2EF2154D" w14:textId="77777777" w:rsidR="00651149" w:rsidRPr="00135CB3" w:rsidRDefault="00651149">
            <w:pPr>
              <w:rPr>
                <w:rFonts w:cs="Arial"/>
                <w:sz w:val="20"/>
                <w:szCs w:val="20"/>
              </w:rPr>
            </w:pPr>
            <w:r w:rsidRPr="00135CB3">
              <w:rPr>
                <w:rFonts w:cs="Arial"/>
                <w:sz w:val="20"/>
                <w:szCs w:val="20"/>
              </w:rPr>
              <w:t>Hemerocallidaceae</w:t>
            </w:r>
          </w:p>
        </w:tc>
        <w:tc>
          <w:tcPr>
            <w:tcW w:w="4023" w:type="dxa"/>
            <w:hideMark/>
          </w:tcPr>
          <w:p w14:paraId="1827E977" w14:textId="77777777" w:rsidR="00651149" w:rsidRPr="00135CB3" w:rsidRDefault="00651149">
            <w:pPr>
              <w:rPr>
                <w:rFonts w:cs="Arial"/>
                <w:i/>
                <w:iCs/>
                <w:sz w:val="20"/>
                <w:szCs w:val="20"/>
              </w:rPr>
            </w:pPr>
            <w:r w:rsidRPr="00135CB3">
              <w:rPr>
                <w:rFonts w:cs="Arial"/>
                <w:i/>
                <w:iCs/>
                <w:sz w:val="20"/>
                <w:szCs w:val="20"/>
              </w:rPr>
              <w:t xml:space="preserve">Tricoryne </w:t>
            </w:r>
            <w:r w:rsidRPr="00135CB3">
              <w:rPr>
                <w:rFonts w:cs="Arial"/>
                <w:sz w:val="20"/>
                <w:szCs w:val="20"/>
              </w:rPr>
              <w:t>sp. Mullewa (G.J. Keighery 12080)</w:t>
            </w:r>
          </w:p>
        </w:tc>
        <w:tc>
          <w:tcPr>
            <w:tcW w:w="2843" w:type="dxa"/>
            <w:noWrap/>
            <w:hideMark/>
          </w:tcPr>
          <w:p w14:paraId="4E34407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598EA1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65979A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19CDAD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983C4B7" w14:textId="77777777" w:rsidR="00651149" w:rsidRPr="00135CB3" w:rsidRDefault="00651149">
            <w:pPr>
              <w:rPr>
                <w:rFonts w:cs="Arial"/>
                <w:sz w:val="20"/>
                <w:szCs w:val="20"/>
              </w:rPr>
            </w:pPr>
            <w:r w:rsidRPr="00135CB3">
              <w:rPr>
                <w:rFonts w:cs="Arial"/>
                <w:sz w:val="20"/>
                <w:szCs w:val="20"/>
              </w:rPr>
              <w:t>No</w:t>
            </w:r>
          </w:p>
        </w:tc>
      </w:tr>
      <w:tr w:rsidR="00561342" w:rsidRPr="00651149" w14:paraId="1E7CF8C1" w14:textId="77777777" w:rsidTr="00561342">
        <w:trPr>
          <w:trHeight w:val="290"/>
        </w:trPr>
        <w:tc>
          <w:tcPr>
            <w:tcW w:w="1926" w:type="dxa"/>
            <w:noWrap/>
            <w:hideMark/>
          </w:tcPr>
          <w:p w14:paraId="615B4113" w14:textId="77777777" w:rsidR="00651149" w:rsidRPr="00135CB3" w:rsidRDefault="00651149">
            <w:pPr>
              <w:rPr>
                <w:rFonts w:cs="Arial"/>
                <w:sz w:val="20"/>
                <w:szCs w:val="20"/>
              </w:rPr>
            </w:pPr>
            <w:r w:rsidRPr="00135CB3">
              <w:rPr>
                <w:rFonts w:cs="Arial"/>
                <w:sz w:val="20"/>
                <w:szCs w:val="20"/>
              </w:rPr>
              <w:t>Iridaceae</w:t>
            </w:r>
          </w:p>
        </w:tc>
        <w:tc>
          <w:tcPr>
            <w:tcW w:w="4023" w:type="dxa"/>
            <w:hideMark/>
          </w:tcPr>
          <w:p w14:paraId="04DC531E" w14:textId="77777777" w:rsidR="00651149" w:rsidRPr="00135CB3" w:rsidRDefault="00651149">
            <w:pPr>
              <w:rPr>
                <w:rFonts w:cs="Arial"/>
                <w:i/>
                <w:iCs/>
                <w:sz w:val="20"/>
                <w:szCs w:val="20"/>
              </w:rPr>
            </w:pPr>
            <w:r w:rsidRPr="00135CB3">
              <w:rPr>
                <w:rFonts w:cs="Arial"/>
                <w:i/>
                <w:iCs/>
                <w:sz w:val="20"/>
                <w:szCs w:val="20"/>
              </w:rPr>
              <w:t>Patersonia drummondii</w:t>
            </w:r>
          </w:p>
        </w:tc>
        <w:tc>
          <w:tcPr>
            <w:tcW w:w="2843" w:type="dxa"/>
            <w:noWrap/>
            <w:hideMark/>
          </w:tcPr>
          <w:p w14:paraId="136D57E1" w14:textId="77777777" w:rsidR="00651149" w:rsidRPr="00135CB3" w:rsidRDefault="00651149">
            <w:pPr>
              <w:rPr>
                <w:rFonts w:cs="Arial"/>
                <w:sz w:val="20"/>
                <w:szCs w:val="20"/>
              </w:rPr>
            </w:pPr>
            <w:r w:rsidRPr="00135CB3">
              <w:rPr>
                <w:rFonts w:cs="Arial"/>
                <w:sz w:val="20"/>
                <w:szCs w:val="20"/>
              </w:rPr>
              <w:t>Drummond's Patersonia</w:t>
            </w:r>
          </w:p>
        </w:tc>
        <w:tc>
          <w:tcPr>
            <w:tcW w:w="1039" w:type="dxa"/>
            <w:noWrap/>
            <w:hideMark/>
          </w:tcPr>
          <w:p w14:paraId="64D10C2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2CB537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D4CB66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2FF12B1" w14:textId="77777777" w:rsidR="00651149" w:rsidRPr="00135CB3" w:rsidRDefault="00651149">
            <w:pPr>
              <w:rPr>
                <w:rFonts w:cs="Arial"/>
                <w:sz w:val="20"/>
                <w:szCs w:val="20"/>
              </w:rPr>
            </w:pPr>
            <w:r w:rsidRPr="00135CB3">
              <w:rPr>
                <w:rFonts w:cs="Arial"/>
                <w:sz w:val="20"/>
                <w:szCs w:val="20"/>
              </w:rPr>
              <w:t>No</w:t>
            </w:r>
          </w:p>
        </w:tc>
      </w:tr>
      <w:tr w:rsidR="00561342" w:rsidRPr="00651149" w14:paraId="516F6FA4" w14:textId="77777777" w:rsidTr="00561342">
        <w:trPr>
          <w:trHeight w:val="580"/>
        </w:trPr>
        <w:tc>
          <w:tcPr>
            <w:tcW w:w="1926" w:type="dxa"/>
            <w:noWrap/>
            <w:hideMark/>
          </w:tcPr>
          <w:p w14:paraId="3B5FBF88" w14:textId="77777777" w:rsidR="00651149" w:rsidRPr="00135CB3" w:rsidRDefault="00651149">
            <w:pPr>
              <w:rPr>
                <w:rFonts w:cs="Arial"/>
                <w:sz w:val="20"/>
                <w:szCs w:val="20"/>
              </w:rPr>
            </w:pPr>
            <w:r w:rsidRPr="00135CB3">
              <w:rPr>
                <w:rFonts w:cs="Arial"/>
                <w:sz w:val="20"/>
                <w:szCs w:val="20"/>
              </w:rPr>
              <w:t>Iridaceae</w:t>
            </w:r>
          </w:p>
        </w:tc>
        <w:tc>
          <w:tcPr>
            <w:tcW w:w="4023" w:type="dxa"/>
            <w:hideMark/>
          </w:tcPr>
          <w:p w14:paraId="63439FD1" w14:textId="77777777" w:rsidR="00651149" w:rsidRPr="00135CB3" w:rsidRDefault="00651149">
            <w:pPr>
              <w:rPr>
                <w:rFonts w:cs="Arial"/>
                <w:i/>
                <w:iCs/>
                <w:sz w:val="20"/>
                <w:szCs w:val="20"/>
              </w:rPr>
            </w:pPr>
            <w:r w:rsidRPr="00135CB3">
              <w:rPr>
                <w:rFonts w:cs="Arial"/>
                <w:i/>
                <w:iCs/>
                <w:sz w:val="20"/>
                <w:szCs w:val="20"/>
              </w:rPr>
              <w:t xml:space="preserve">Patersonia drummondii </w:t>
            </w:r>
            <w:r w:rsidRPr="00135CB3">
              <w:rPr>
                <w:rFonts w:cs="Arial"/>
                <w:sz w:val="20"/>
                <w:szCs w:val="20"/>
              </w:rPr>
              <w:t xml:space="preserve">subsp. Northern (R.D. Royce UWA 777) </w:t>
            </w:r>
          </w:p>
        </w:tc>
        <w:tc>
          <w:tcPr>
            <w:tcW w:w="2843" w:type="dxa"/>
            <w:noWrap/>
            <w:hideMark/>
          </w:tcPr>
          <w:p w14:paraId="345705D8" w14:textId="77777777" w:rsidR="00651149" w:rsidRPr="00135CB3" w:rsidRDefault="00651149">
            <w:pPr>
              <w:rPr>
                <w:rFonts w:cs="Arial"/>
                <w:sz w:val="20"/>
                <w:szCs w:val="20"/>
              </w:rPr>
            </w:pPr>
            <w:r w:rsidRPr="00135CB3">
              <w:rPr>
                <w:rFonts w:cs="Arial"/>
                <w:sz w:val="20"/>
                <w:szCs w:val="20"/>
              </w:rPr>
              <w:t>Drummond's Patersonia</w:t>
            </w:r>
          </w:p>
        </w:tc>
        <w:tc>
          <w:tcPr>
            <w:tcW w:w="1039" w:type="dxa"/>
            <w:noWrap/>
            <w:hideMark/>
          </w:tcPr>
          <w:p w14:paraId="0987FF0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1501F1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9C583E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961365D" w14:textId="77777777" w:rsidR="00651149" w:rsidRPr="00135CB3" w:rsidRDefault="00651149">
            <w:pPr>
              <w:rPr>
                <w:rFonts w:cs="Arial"/>
                <w:sz w:val="20"/>
                <w:szCs w:val="20"/>
              </w:rPr>
            </w:pPr>
            <w:r w:rsidRPr="00135CB3">
              <w:rPr>
                <w:rFonts w:cs="Arial"/>
                <w:sz w:val="20"/>
                <w:szCs w:val="20"/>
              </w:rPr>
              <w:t>No</w:t>
            </w:r>
          </w:p>
        </w:tc>
      </w:tr>
      <w:tr w:rsidR="00561342" w:rsidRPr="00651149" w14:paraId="2844664F" w14:textId="77777777" w:rsidTr="00561342">
        <w:trPr>
          <w:trHeight w:val="290"/>
        </w:trPr>
        <w:tc>
          <w:tcPr>
            <w:tcW w:w="1926" w:type="dxa"/>
            <w:noWrap/>
            <w:hideMark/>
          </w:tcPr>
          <w:p w14:paraId="3B1AC8F6" w14:textId="77777777" w:rsidR="00651149" w:rsidRPr="00135CB3" w:rsidRDefault="00651149">
            <w:pPr>
              <w:rPr>
                <w:rFonts w:cs="Arial"/>
                <w:sz w:val="20"/>
                <w:szCs w:val="20"/>
              </w:rPr>
            </w:pPr>
            <w:r w:rsidRPr="00135CB3">
              <w:rPr>
                <w:rFonts w:cs="Arial"/>
                <w:sz w:val="20"/>
                <w:szCs w:val="20"/>
              </w:rPr>
              <w:t>Iridaceae</w:t>
            </w:r>
          </w:p>
        </w:tc>
        <w:tc>
          <w:tcPr>
            <w:tcW w:w="4023" w:type="dxa"/>
            <w:hideMark/>
          </w:tcPr>
          <w:p w14:paraId="0D9C4BCE" w14:textId="77777777" w:rsidR="00651149" w:rsidRPr="00135CB3" w:rsidRDefault="00651149">
            <w:pPr>
              <w:rPr>
                <w:rFonts w:cs="Arial"/>
                <w:i/>
                <w:iCs/>
                <w:sz w:val="20"/>
                <w:szCs w:val="20"/>
              </w:rPr>
            </w:pPr>
            <w:r w:rsidRPr="00135CB3">
              <w:rPr>
                <w:rFonts w:cs="Arial"/>
                <w:i/>
                <w:iCs/>
                <w:sz w:val="20"/>
                <w:szCs w:val="20"/>
              </w:rPr>
              <w:t>Patersonia graminea</w:t>
            </w:r>
          </w:p>
        </w:tc>
        <w:tc>
          <w:tcPr>
            <w:tcW w:w="2843" w:type="dxa"/>
            <w:noWrap/>
            <w:hideMark/>
          </w:tcPr>
          <w:p w14:paraId="4014C76C" w14:textId="77777777" w:rsidR="00651149" w:rsidRPr="00135CB3" w:rsidRDefault="00651149">
            <w:pPr>
              <w:rPr>
                <w:rFonts w:cs="Arial"/>
                <w:sz w:val="20"/>
                <w:szCs w:val="20"/>
              </w:rPr>
            </w:pPr>
            <w:r w:rsidRPr="00135CB3">
              <w:rPr>
                <w:rFonts w:cs="Arial"/>
                <w:sz w:val="20"/>
                <w:szCs w:val="20"/>
              </w:rPr>
              <w:t>Grass-leaved Patersonia</w:t>
            </w:r>
          </w:p>
        </w:tc>
        <w:tc>
          <w:tcPr>
            <w:tcW w:w="1039" w:type="dxa"/>
            <w:noWrap/>
            <w:hideMark/>
          </w:tcPr>
          <w:p w14:paraId="78334CC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3165B1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BB2777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89E342D" w14:textId="77777777" w:rsidR="00651149" w:rsidRPr="00135CB3" w:rsidRDefault="00651149">
            <w:pPr>
              <w:rPr>
                <w:rFonts w:cs="Arial"/>
                <w:sz w:val="20"/>
                <w:szCs w:val="20"/>
              </w:rPr>
            </w:pPr>
            <w:r w:rsidRPr="00135CB3">
              <w:rPr>
                <w:rFonts w:cs="Arial"/>
                <w:sz w:val="20"/>
                <w:szCs w:val="20"/>
              </w:rPr>
              <w:t>No</w:t>
            </w:r>
          </w:p>
        </w:tc>
      </w:tr>
      <w:tr w:rsidR="00561342" w:rsidRPr="00651149" w14:paraId="3FF15197" w14:textId="77777777" w:rsidTr="00561342">
        <w:trPr>
          <w:trHeight w:val="290"/>
        </w:trPr>
        <w:tc>
          <w:tcPr>
            <w:tcW w:w="1926" w:type="dxa"/>
            <w:noWrap/>
            <w:hideMark/>
          </w:tcPr>
          <w:p w14:paraId="6315B4DF" w14:textId="77777777" w:rsidR="00651149" w:rsidRPr="00135CB3" w:rsidRDefault="00651149">
            <w:pPr>
              <w:rPr>
                <w:rFonts w:cs="Arial"/>
                <w:sz w:val="20"/>
                <w:szCs w:val="20"/>
              </w:rPr>
            </w:pPr>
            <w:r w:rsidRPr="00135CB3">
              <w:rPr>
                <w:rFonts w:cs="Arial"/>
                <w:sz w:val="20"/>
                <w:szCs w:val="20"/>
              </w:rPr>
              <w:t>Iridaceae</w:t>
            </w:r>
          </w:p>
        </w:tc>
        <w:tc>
          <w:tcPr>
            <w:tcW w:w="4023" w:type="dxa"/>
            <w:hideMark/>
          </w:tcPr>
          <w:p w14:paraId="52C8B67D" w14:textId="77777777" w:rsidR="00651149" w:rsidRPr="00135CB3" w:rsidRDefault="00651149">
            <w:pPr>
              <w:rPr>
                <w:rFonts w:cs="Arial"/>
                <w:i/>
                <w:iCs/>
                <w:sz w:val="20"/>
                <w:szCs w:val="20"/>
              </w:rPr>
            </w:pPr>
            <w:r w:rsidRPr="00135CB3">
              <w:rPr>
                <w:rFonts w:cs="Arial"/>
                <w:i/>
                <w:iCs/>
                <w:sz w:val="20"/>
                <w:szCs w:val="20"/>
              </w:rPr>
              <w:t>Patersonia occidentalis</w:t>
            </w:r>
          </w:p>
        </w:tc>
        <w:tc>
          <w:tcPr>
            <w:tcW w:w="2843" w:type="dxa"/>
            <w:noWrap/>
            <w:hideMark/>
          </w:tcPr>
          <w:p w14:paraId="790DAD54" w14:textId="77777777" w:rsidR="00651149" w:rsidRPr="00135CB3" w:rsidRDefault="00651149">
            <w:pPr>
              <w:rPr>
                <w:rFonts w:cs="Arial"/>
                <w:sz w:val="20"/>
                <w:szCs w:val="20"/>
              </w:rPr>
            </w:pPr>
            <w:r w:rsidRPr="00135CB3">
              <w:rPr>
                <w:rFonts w:cs="Arial"/>
                <w:sz w:val="20"/>
                <w:szCs w:val="20"/>
              </w:rPr>
              <w:t>Purple Flag</w:t>
            </w:r>
          </w:p>
        </w:tc>
        <w:tc>
          <w:tcPr>
            <w:tcW w:w="1039" w:type="dxa"/>
            <w:noWrap/>
            <w:hideMark/>
          </w:tcPr>
          <w:p w14:paraId="1CBF5A2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3F1DCD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0B1DBB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24659D6" w14:textId="77777777" w:rsidR="00651149" w:rsidRPr="00135CB3" w:rsidRDefault="00651149">
            <w:pPr>
              <w:rPr>
                <w:rFonts w:cs="Arial"/>
                <w:sz w:val="20"/>
                <w:szCs w:val="20"/>
              </w:rPr>
            </w:pPr>
            <w:r w:rsidRPr="00135CB3">
              <w:rPr>
                <w:rFonts w:cs="Arial"/>
                <w:sz w:val="20"/>
                <w:szCs w:val="20"/>
              </w:rPr>
              <w:t>No</w:t>
            </w:r>
          </w:p>
        </w:tc>
      </w:tr>
      <w:tr w:rsidR="00561342" w:rsidRPr="00651149" w14:paraId="4C6EDE3D" w14:textId="77777777" w:rsidTr="00561342">
        <w:trPr>
          <w:trHeight w:val="290"/>
        </w:trPr>
        <w:tc>
          <w:tcPr>
            <w:tcW w:w="1926" w:type="dxa"/>
            <w:noWrap/>
            <w:hideMark/>
          </w:tcPr>
          <w:p w14:paraId="27D3E872" w14:textId="77777777" w:rsidR="00651149" w:rsidRPr="00135CB3" w:rsidRDefault="00651149">
            <w:pPr>
              <w:rPr>
                <w:rFonts w:cs="Arial"/>
                <w:sz w:val="20"/>
                <w:szCs w:val="20"/>
              </w:rPr>
            </w:pPr>
            <w:r w:rsidRPr="00135CB3">
              <w:rPr>
                <w:rFonts w:cs="Arial"/>
                <w:sz w:val="20"/>
                <w:szCs w:val="20"/>
              </w:rPr>
              <w:t>Iridaceae</w:t>
            </w:r>
          </w:p>
        </w:tc>
        <w:tc>
          <w:tcPr>
            <w:tcW w:w="4023" w:type="dxa"/>
            <w:hideMark/>
          </w:tcPr>
          <w:p w14:paraId="0789280C" w14:textId="77777777" w:rsidR="00651149" w:rsidRPr="00135CB3" w:rsidRDefault="00651149">
            <w:pPr>
              <w:rPr>
                <w:rFonts w:cs="Arial"/>
                <w:i/>
                <w:iCs/>
                <w:sz w:val="20"/>
                <w:szCs w:val="20"/>
              </w:rPr>
            </w:pPr>
            <w:r w:rsidRPr="00135CB3">
              <w:rPr>
                <w:rFonts w:cs="Arial"/>
                <w:i/>
                <w:iCs/>
                <w:sz w:val="20"/>
                <w:szCs w:val="20"/>
              </w:rPr>
              <w:t xml:space="preserve">Patersonia occidentalis </w:t>
            </w:r>
            <w:r w:rsidRPr="00135CB3">
              <w:rPr>
                <w:rFonts w:cs="Arial"/>
                <w:sz w:val="20"/>
                <w:szCs w:val="20"/>
              </w:rPr>
              <w:t>var.</w:t>
            </w:r>
            <w:r w:rsidRPr="00135CB3">
              <w:rPr>
                <w:rFonts w:cs="Arial"/>
                <w:i/>
                <w:iCs/>
                <w:sz w:val="20"/>
                <w:szCs w:val="20"/>
              </w:rPr>
              <w:t xml:space="preserve"> latifolia</w:t>
            </w:r>
          </w:p>
        </w:tc>
        <w:tc>
          <w:tcPr>
            <w:tcW w:w="2843" w:type="dxa"/>
            <w:noWrap/>
            <w:hideMark/>
          </w:tcPr>
          <w:p w14:paraId="33D2048A" w14:textId="77777777" w:rsidR="00651149" w:rsidRPr="00135CB3" w:rsidRDefault="00651149">
            <w:pPr>
              <w:rPr>
                <w:rFonts w:cs="Arial"/>
                <w:sz w:val="20"/>
                <w:szCs w:val="20"/>
              </w:rPr>
            </w:pPr>
            <w:r w:rsidRPr="00135CB3">
              <w:rPr>
                <w:rFonts w:cs="Arial"/>
                <w:sz w:val="20"/>
                <w:szCs w:val="20"/>
              </w:rPr>
              <w:t>Purple Flag</w:t>
            </w:r>
          </w:p>
        </w:tc>
        <w:tc>
          <w:tcPr>
            <w:tcW w:w="1039" w:type="dxa"/>
            <w:noWrap/>
            <w:hideMark/>
          </w:tcPr>
          <w:p w14:paraId="1B04F41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8157EB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BAAC9D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20ECA2C" w14:textId="77777777" w:rsidR="00651149" w:rsidRPr="00135CB3" w:rsidRDefault="00651149">
            <w:pPr>
              <w:rPr>
                <w:rFonts w:cs="Arial"/>
                <w:sz w:val="20"/>
                <w:szCs w:val="20"/>
              </w:rPr>
            </w:pPr>
            <w:r w:rsidRPr="00135CB3">
              <w:rPr>
                <w:rFonts w:cs="Arial"/>
                <w:sz w:val="20"/>
                <w:szCs w:val="20"/>
              </w:rPr>
              <w:t>No</w:t>
            </w:r>
          </w:p>
        </w:tc>
      </w:tr>
      <w:tr w:rsidR="00561342" w:rsidRPr="00651149" w14:paraId="6E43CA05" w14:textId="77777777" w:rsidTr="00561342">
        <w:trPr>
          <w:trHeight w:val="290"/>
        </w:trPr>
        <w:tc>
          <w:tcPr>
            <w:tcW w:w="1926" w:type="dxa"/>
            <w:noWrap/>
            <w:hideMark/>
          </w:tcPr>
          <w:p w14:paraId="5450A559" w14:textId="77777777" w:rsidR="00651149" w:rsidRPr="00135CB3" w:rsidRDefault="00651149">
            <w:pPr>
              <w:rPr>
                <w:rFonts w:cs="Arial"/>
                <w:sz w:val="20"/>
                <w:szCs w:val="20"/>
              </w:rPr>
            </w:pPr>
            <w:r w:rsidRPr="00135CB3">
              <w:rPr>
                <w:rFonts w:cs="Arial"/>
                <w:sz w:val="20"/>
                <w:szCs w:val="20"/>
              </w:rPr>
              <w:t>Lamiaceae</w:t>
            </w:r>
          </w:p>
        </w:tc>
        <w:tc>
          <w:tcPr>
            <w:tcW w:w="4023" w:type="dxa"/>
            <w:hideMark/>
          </w:tcPr>
          <w:p w14:paraId="34E42358" w14:textId="77777777" w:rsidR="00651149" w:rsidRPr="00135CB3" w:rsidRDefault="00651149">
            <w:pPr>
              <w:rPr>
                <w:rFonts w:cs="Arial"/>
                <w:i/>
                <w:iCs/>
                <w:sz w:val="20"/>
                <w:szCs w:val="20"/>
              </w:rPr>
            </w:pPr>
            <w:r w:rsidRPr="00135CB3">
              <w:rPr>
                <w:rFonts w:cs="Arial"/>
                <w:i/>
                <w:iCs/>
                <w:sz w:val="20"/>
                <w:szCs w:val="20"/>
              </w:rPr>
              <w:t>Dicrastylis fulva</w:t>
            </w:r>
          </w:p>
        </w:tc>
        <w:tc>
          <w:tcPr>
            <w:tcW w:w="2843" w:type="dxa"/>
            <w:noWrap/>
            <w:hideMark/>
          </w:tcPr>
          <w:p w14:paraId="2F2CC2E8"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33E134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F75575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3A47D5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8688F07" w14:textId="77777777" w:rsidR="00651149" w:rsidRPr="00135CB3" w:rsidRDefault="00651149">
            <w:pPr>
              <w:rPr>
                <w:rFonts w:cs="Arial"/>
                <w:sz w:val="20"/>
                <w:szCs w:val="20"/>
              </w:rPr>
            </w:pPr>
            <w:r w:rsidRPr="00135CB3">
              <w:rPr>
                <w:rFonts w:cs="Arial"/>
                <w:sz w:val="20"/>
                <w:szCs w:val="20"/>
              </w:rPr>
              <w:t>No</w:t>
            </w:r>
          </w:p>
        </w:tc>
      </w:tr>
      <w:tr w:rsidR="00561342" w:rsidRPr="00651149" w14:paraId="6FE6C686" w14:textId="77777777" w:rsidTr="00561342">
        <w:trPr>
          <w:trHeight w:val="290"/>
        </w:trPr>
        <w:tc>
          <w:tcPr>
            <w:tcW w:w="1926" w:type="dxa"/>
            <w:noWrap/>
            <w:hideMark/>
          </w:tcPr>
          <w:p w14:paraId="39AA10C9" w14:textId="77777777" w:rsidR="00651149" w:rsidRPr="00135CB3" w:rsidRDefault="00651149">
            <w:pPr>
              <w:rPr>
                <w:rFonts w:cs="Arial"/>
                <w:sz w:val="20"/>
                <w:szCs w:val="20"/>
              </w:rPr>
            </w:pPr>
            <w:r w:rsidRPr="00135CB3">
              <w:rPr>
                <w:rFonts w:cs="Arial"/>
                <w:sz w:val="20"/>
                <w:szCs w:val="20"/>
              </w:rPr>
              <w:t>Lamiaceae</w:t>
            </w:r>
          </w:p>
        </w:tc>
        <w:tc>
          <w:tcPr>
            <w:tcW w:w="4023" w:type="dxa"/>
            <w:hideMark/>
          </w:tcPr>
          <w:p w14:paraId="4C52C94F" w14:textId="77777777" w:rsidR="00651149" w:rsidRPr="00135CB3" w:rsidRDefault="00651149">
            <w:pPr>
              <w:rPr>
                <w:rFonts w:cs="Arial"/>
                <w:i/>
                <w:iCs/>
                <w:sz w:val="20"/>
                <w:szCs w:val="20"/>
              </w:rPr>
            </w:pPr>
            <w:r w:rsidRPr="00135CB3">
              <w:rPr>
                <w:rFonts w:cs="Arial"/>
                <w:i/>
                <w:iCs/>
                <w:sz w:val="20"/>
                <w:szCs w:val="20"/>
              </w:rPr>
              <w:t>Hemigenia macrantha</w:t>
            </w:r>
          </w:p>
        </w:tc>
        <w:tc>
          <w:tcPr>
            <w:tcW w:w="2843" w:type="dxa"/>
            <w:noWrap/>
            <w:hideMark/>
          </w:tcPr>
          <w:p w14:paraId="1F01B0D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EE928F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1D4E91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FFFDA8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56F0A30" w14:textId="77777777" w:rsidR="00651149" w:rsidRPr="00135CB3" w:rsidRDefault="00651149">
            <w:pPr>
              <w:rPr>
                <w:rFonts w:cs="Arial"/>
                <w:sz w:val="20"/>
                <w:szCs w:val="20"/>
              </w:rPr>
            </w:pPr>
            <w:r w:rsidRPr="00135CB3">
              <w:rPr>
                <w:rFonts w:cs="Arial"/>
                <w:sz w:val="20"/>
                <w:szCs w:val="20"/>
              </w:rPr>
              <w:t>No</w:t>
            </w:r>
          </w:p>
        </w:tc>
      </w:tr>
      <w:tr w:rsidR="00561342" w:rsidRPr="00651149" w14:paraId="5462C7F8" w14:textId="77777777" w:rsidTr="00561342">
        <w:trPr>
          <w:trHeight w:val="290"/>
        </w:trPr>
        <w:tc>
          <w:tcPr>
            <w:tcW w:w="1926" w:type="dxa"/>
            <w:noWrap/>
            <w:hideMark/>
          </w:tcPr>
          <w:p w14:paraId="035B02E3" w14:textId="77777777" w:rsidR="00651149" w:rsidRPr="00135CB3" w:rsidRDefault="00651149">
            <w:pPr>
              <w:rPr>
                <w:rFonts w:cs="Arial"/>
                <w:sz w:val="20"/>
                <w:szCs w:val="20"/>
              </w:rPr>
            </w:pPr>
            <w:r w:rsidRPr="00135CB3">
              <w:rPr>
                <w:rFonts w:cs="Arial"/>
                <w:sz w:val="20"/>
                <w:szCs w:val="20"/>
              </w:rPr>
              <w:t>Lamiaceae</w:t>
            </w:r>
          </w:p>
        </w:tc>
        <w:tc>
          <w:tcPr>
            <w:tcW w:w="4023" w:type="dxa"/>
            <w:hideMark/>
          </w:tcPr>
          <w:p w14:paraId="558A69D9" w14:textId="77777777" w:rsidR="00651149" w:rsidRPr="00135CB3" w:rsidRDefault="00651149">
            <w:pPr>
              <w:rPr>
                <w:rFonts w:cs="Arial"/>
                <w:i/>
                <w:iCs/>
                <w:sz w:val="20"/>
                <w:szCs w:val="20"/>
              </w:rPr>
            </w:pPr>
            <w:r w:rsidRPr="00135CB3">
              <w:rPr>
                <w:rFonts w:cs="Arial"/>
                <w:i/>
                <w:iCs/>
                <w:sz w:val="20"/>
                <w:szCs w:val="20"/>
              </w:rPr>
              <w:t>Hemigenia scabra</w:t>
            </w:r>
          </w:p>
        </w:tc>
        <w:tc>
          <w:tcPr>
            <w:tcW w:w="2843" w:type="dxa"/>
            <w:noWrap/>
            <w:hideMark/>
          </w:tcPr>
          <w:p w14:paraId="3A0B8A31"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7C143E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C56E76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CF86F9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1DE334C" w14:textId="77777777" w:rsidR="00651149" w:rsidRPr="00135CB3" w:rsidRDefault="00651149">
            <w:pPr>
              <w:rPr>
                <w:rFonts w:cs="Arial"/>
                <w:sz w:val="20"/>
                <w:szCs w:val="20"/>
              </w:rPr>
            </w:pPr>
            <w:r w:rsidRPr="00135CB3">
              <w:rPr>
                <w:rFonts w:cs="Arial"/>
                <w:sz w:val="20"/>
                <w:szCs w:val="20"/>
              </w:rPr>
              <w:t>No</w:t>
            </w:r>
          </w:p>
        </w:tc>
      </w:tr>
      <w:tr w:rsidR="00561342" w:rsidRPr="00651149" w14:paraId="07F28953" w14:textId="77777777" w:rsidTr="00561342">
        <w:trPr>
          <w:trHeight w:val="290"/>
        </w:trPr>
        <w:tc>
          <w:tcPr>
            <w:tcW w:w="1926" w:type="dxa"/>
            <w:noWrap/>
            <w:hideMark/>
          </w:tcPr>
          <w:p w14:paraId="6C9E5B5E" w14:textId="77777777" w:rsidR="00651149" w:rsidRPr="00135CB3" w:rsidRDefault="00651149">
            <w:pPr>
              <w:rPr>
                <w:rFonts w:cs="Arial"/>
                <w:sz w:val="20"/>
                <w:szCs w:val="20"/>
              </w:rPr>
            </w:pPr>
            <w:r w:rsidRPr="00135CB3">
              <w:rPr>
                <w:rFonts w:cs="Arial"/>
                <w:sz w:val="20"/>
                <w:szCs w:val="20"/>
              </w:rPr>
              <w:t>Lamiaceae</w:t>
            </w:r>
          </w:p>
        </w:tc>
        <w:tc>
          <w:tcPr>
            <w:tcW w:w="4023" w:type="dxa"/>
            <w:hideMark/>
          </w:tcPr>
          <w:p w14:paraId="12242308" w14:textId="77777777" w:rsidR="00651149" w:rsidRPr="00135CB3" w:rsidRDefault="00651149">
            <w:pPr>
              <w:rPr>
                <w:rFonts w:cs="Arial"/>
                <w:i/>
                <w:iCs/>
                <w:sz w:val="20"/>
                <w:szCs w:val="20"/>
              </w:rPr>
            </w:pPr>
            <w:r w:rsidRPr="00135CB3">
              <w:rPr>
                <w:rFonts w:cs="Arial"/>
                <w:i/>
                <w:iCs/>
                <w:sz w:val="20"/>
                <w:szCs w:val="20"/>
              </w:rPr>
              <w:t>Lachnostachys eriobotrya</w:t>
            </w:r>
          </w:p>
        </w:tc>
        <w:tc>
          <w:tcPr>
            <w:tcW w:w="2843" w:type="dxa"/>
            <w:noWrap/>
            <w:hideMark/>
          </w:tcPr>
          <w:p w14:paraId="0F60A361" w14:textId="77777777" w:rsidR="00651149" w:rsidRPr="00135CB3" w:rsidRDefault="00651149">
            <w:pPr>
              <w:rPr>
                <w:rFonts w:cs="Arial"/>
                <w:sz w:val="20"/>
                <w:szCs w:val="20"/>
              </w:rPr>
            </w:pPr>
            <w:r w:rsidRPr="00135CB3">
              <w:rPr>
                <w:rFonts w:cs="Arial"/>
                <w:sz w:val="20"/>
                <w:szCs w:val="20"/>
              </w:rPr>
              <w:t>Lambswool</w:t>
            </w:r>
          </w:p>
        </w:tc>
        <w:tc>
          <w:tcPr>
            <w:tcW w:w="1039" w:type="dxa"/>
            <w:noWrap/>
            <w:hideMark/>
          </w:tcPr>
          <w:p w14:paraId="09687FE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900901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5A3EEB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D0A873A" w14:textId="77777777" w:rsidR="00651149" w:rsidRPr="00135CB3" w:rsidRDefault="00651149">
            <w:pPr>
              <w:rPr>
                <w:rFonts w:cs="Arial"/>
                <w:sz w:val="20"/>
                <w:szCs w:val="20"/>
              </w:rPr>
            </w:pPr>
            <w:r w:rsidRPr="00135CB3">
              <w:rPr>
                <w:rFonts w:cs="Arial"/>
                <w:sz w:val="20"/>
                <w:szCs w:val="20"/>
              </w:rPr>
              <w:t>No</w:t>
            </w:r>
          </w:p>
        </w:tc>
      </w:tr>
      <w:tr w:rsidR="00561342" w:rsidRPr="00651149" w14:paraId="3C8818D5" w14:textId="77777777" w:rsidTr="00561342">
        <w:trPr>
          <w:trHeight w:val="290"/>
        </w:trPr>
        <w:tc>
          <w:tcPr>
            <w:tcW w:w="1926" w:type="dxa"/>
            <w:noWrap/>
            <w:hideMark/>
          </w:tcPr>
          <w:p w14:paraId="7E8AF30A" w14:textId="77777777" w:rsidR="00651149" w:rsidRPr="00135CB3" w:rsidRDefault="00651149">
            <w:pPr>
              <w:rPr>
                <w:rFonts w:cs="Arial"/>
                <w:sz w:val="20"/>
                <w:szCs w:val="20"/>
              </w:rPr>
            </w:pPr>
            <w:r w:rsidRPr="00135CB3">
              <w:rPr>
                <w:rFonts w:cs="Arial"/>
                <w:sz w:val="20"/>
                <w:szCs w:val="20"/>
              </w:rPr>
              <w:t>Lamiaceae</w:t>
            </w:r>
          </w:p>
        </w:tc>
        <w:tc>
          <w:tcPr>
            <w:tcW w:w="4023" w:type="dxa"/>
            <w:hideMark/>
          </w:tcPr>
          <w:p w14:paraId="339AC82F" w14:textId="77777777" w:rsidR="00651149" w:rsidRPr="00135CB3" w:rsidRDefault="00651149">
            <w:pPr>
              <w:rPr>
                <w:rFonts w:cs="Arial"/>
                <w:i/>
                <w:iCs/>
                <w:sz w:val="20"/>
                <w:szCs w:val="20"/>
              </w:rPr>
            </w:pPr>
            <w:r w:rsidRPr="00135CB3">
              <w:rPr>
                <w:rFonts w:cs="Arial"/>
                <w:i/>
                <w:iCs/>
                <w:sz w:val="20"/>
                <w:szCs w:val="20"/>
              </w:rPr>
              <w:t>Microcorys tenuifolia</w:t>
            </w:r>
          </w:p>
        </w:tc>
        <w:tc>
          <w:tcPr>
            <w:tcW w:w="2843" w:type="dxa"/>
            <w:noWrap/>
            <w:hideMark/>
          </w:tcPr>
          <w:p w14:paraId="53FE8F2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7C6FAC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7905B5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80C3241"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66F0BCCE" w14:textId="77777777" w:rsidR="00651149" w:rsidRPr="00135CB3" w:rsidRDefault="00651149">
            <w:pPr>
              <w:rPr>
                <w:rFonts w:cs="Arial"/>
                <w:sz w:val="20"/>
                <w:szCs w:val="20"/>
              </w:rPr>
            </w:pPr>
            <w:r w:rsidRPr="00135CB3">
              <w:rPr>
                <w:rFonts w:cs="Arial"/>
                <w:sz w:val="20"/>
                <w:szCs w:val="20"/>
              </w:rPr>
              <w:t>No</w:t>
            </w:r>
          </w:p>
        </w:tc>
      </w:tr>
      <w:tr w:rsidR="00561342" w:rsidRPr="00651149" w14:paraId="704FE494" w14:textId="77777777" w:rsidTr="00561342">
        <w:trPr>
          <w:trHeight w:val="290"/>
        </w:trPr>
        <w:tc>
          <w:tcPr>
            <w:tcW w:w="1926" w:type="dxa"/>
            <w:noWrap/>
            <w:hideMark/>
          </w:tcPr>
          <w:p w14:paraId="4C2D6FBB" w14:textId="77777777" w:rsidR="00651149" w:rsidRPr="00135CB3" w:rsidRDefault="00651149">
            <w:pPr>
              <w:rPr>
                <w:rFonts w:cs="Arial"/>
                <w:sz w:val="20"/>
                <w:szCs w:val="20"/>
              </w:rPr>
            </w:pPr>
            <w:r w:rsidRPr="00135CB3">
              <w:rPr>
                <w:rFonts w:cs="Arial"/>
                <w:sz w:val="20"/>
                <w:szCs w:val="20"/>
              </w:rPr>
              <w:lastRenderedPageBreak/>
              <w:t>Lamiaceae</w:t>
            </w:r>
          </w:p>
        </w:tc>
        <w:tc>
          <w:tcPr>
            <w:tcW w:w="4023" w:type="dxa"/>
            <w:hideMark/>
          </w:tcPr>
          <w:p w14:paraId="0624364C" w14:textId="77777777" w:rsidR="00651149" w:rsidRPr="00135CB3" w:rsidRDefault="00651149">
            <w:pPr>
              <w:rPr>
                <w:rFonts w:cs="Arial"/>
                <w:i/>
                <w:iCs/>
                <w:sz w:val="20"/>
                <w:szCs w:val="20"/>
              </w:rPr>
            </w:pPr>
            <w:r w:rsidRPr="00135CB3">
              <w:rPr>
                <w:rFonts w:cs="Arial"/>
                <w:i/>
                <w:iCs/>
                <w:sz w:val="20"/>
                <w:szCs w:val="20"/>
              </w:rPr>
              <w:t>Pityrodia hemigenioides</w:t>
            </w:r>
          </w:p>
        </w:tc>
        <w:tc>
          <w:tcPr>
            <w:tcW w:w="2843" w:type="dxa"/>
            <w:noWrap/>
            <w:hideMark/>
          </w:tcPr>
          <w:p w14:paraId="3643C186"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064093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8C1A2F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796F6B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582A710" w14:textId="77777777" w:rsidR="00651149" w:rsidRPr="00135CB3" w:rsidRDefault="00651149">
            <w:pPr>
              <w:rPr>
                <w:rFonts w:cs="Arial"/>
                <w:sz w:val="20"/>
                <w:szCs w:val="20"/>
              </w:rPr>
            </w:pPr>
            <w:r w:rsidRPr="00135CB3">
              <w:rPr>
                <w:rFonts w:cs="Arial"/>
                <w:sz w:val="20"/>
                <w:szCs w:val="20"/>
              </w:rPr>
              <w:t>No</w:t>
            </w:r>
          </w:p>
        </w:tc>
      </w:tr>
      <w:tr w:rsidR="00561342" w:rsidRPr="00651149" w14:paraId="110949FC" w14:textId="77777777" w:rsidTr="00561342">
        <w:trPr>
          <w:trHeight w:val="290"/>
        </w:trPr>
        <w:tc>
          <w:tcPr>
            <w:tcW w:w="1926" w:type="dxa"/>
            <w:noWrap/>
            <w:hideMark/>
          </w:tcPr>
          <w:p w14:paraId="440104D1" w14:textId="77777777" w:rsidR="00651149" w:rsidRPr="00135CB3" w:rsidRDefault="00651149">
            <w:pPr>
              <w:rPr>
                <w:rFonts w:cs="Arial"/>
                <w:sz w:val="20"/>
                <w:szCs w:val="20"/>
              </w:rPr>
            </w:pPr>
            <w:r w:rsidRPr="00135CB3">
              <w:rPr>
                <w:rFonts w:cs="Arial"/>
                <w:sz w:val="20"/>
                <w:szCs w:val="20"/>
              </w:rPr>
              <w:t>Lamiaceae</w:t>
            </w:r>
          </w:p>
        </w:tc>
        <w:tc>
          <w:tcPr>
            <w:tcW w:w="4023" w:type="dxa"/>
            <w:hideMark/>
          </w:tcPr>
          <w:p w14:paraId="762293EC" w14:textId="77777777" w:rsidR="00651149" w:rsidRPr="00135CB3" w:rsidRDefault="00651149">
            <w:pPr>
              <w:rPr>
                <w:rFonts w:cs="Arial"/>
                <w:i/>
                <w:iCs/>
                <w:sz w:val="20"/>
                <w:szCs w:val="20"/>
              </w:rPr>
            </w:pPr>
            <w:r w:rsidRPr="00135CB3">
              <w:rPr>
                <w:rFonts w:cs="Arial"/>
                <w:i/>
                <w:iCs/>
                <w:sz w:val="20"/>
                <w:szCs w:val="20"/>
              </w:rPr>
              <w:t>Quoya atriplicina</w:t>
            </w:r>
          </w:p>
        </w:tc>
        <w:tc>
          <w:tcPr>
            <w:tcW w:w="2843" w:type="dxa"/>
            <w:noWrap/>
            <w:hideMark/>
          </w:tcPr>
          <w:p w14:paraId="2791C84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EBE570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71DFA6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41BAD6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4D8823D" w14:textId="77777777" w:rsidR="00651149" w:rsidRPr="00135CB3" w:rsidRDefault="00651149">
            <w:pPr>
              <w:rPr>
                <w:rFonts w:cs="Arial"/>
                <w:sz w:val="20"/>
                <w:szCs w:val="20"/>
              </w:rPr>
            </w:pPr>
            <w:r w:rsidRPr="00135CB3">
              <w:rPr>
                <w:rFonts w:cs="Arial"/>
                <w:sz w:val="20"/>
                <w:szCs w:val="20"/>
              </w:rPr>
              <w:t>No</w:t>
            </w:r>
          </w:p>
        </w:tc>
      </w:tr>
      <w:tr w:rsidR="00561342" w:rsidRPr="00651149" w14:paraId="17BB3FB0" w14:textId="77777777" w:rsidTr="00561342">
        <w:trPr>
          <w:trHeight w:val="290"/>
        </w:trPr>
        <w:tc>
          <w:tcPr>
            <w:tcW w:w="1926" w:type="dxa"/>
            <w:noWrap/>
            <w:hideMark/>
          </w:tcPr>
          <w:p w14:paraId="2C680AA3" w14:textId="77777777" w:rsidR="00651149" w:rsidRPr="00135CB3" w:rsidRDefault="00651149">
            <w:pPr>
              <w:rPr>
                <w:rFonts w:cs="Arial"/>
                <w:sz w:val="20"/>
                <w:szCs w:val="20"/>
              </w:rPr>
            </w:pPr>
            <w:r w:rsidRPr="00135CB3">
              <w:rPr>
                <w:rFonts w:cs="Arial"/>
                <w:sz w:val="20"/>
                <w:szCs w:val="20"/>
              </w:rPr>
              <w:t>Lamiaceae</w:t>
            </w:r>
          </w:p>
        </w:tc>
        <w:tc>
          <w:tcPr>
            <w:tcW w:w="4023" w:type="dxa"/>
            <w:hideMark/>
          </w:tcPr>
          <w:p w14:paraId="2E6CCAA2" w14:textId="77777777" w:rsidR="00651149" w:rsidRPr="00135CB3" w:rsidRDefault="00651149">
            <w:pPr>
              <w:rPr>
                <w:rFonts w:cs="Arial"/>
                <w:i/>
                <w:iCs/>
                <w:sz w:val="20"/>
                <w:szCs w:val="20"/>
              </w:rPr>
            </w:pPr>
            <w:r w:rsidRPr="00135CB3">
              <w:rPr>
                <w:rFonts w:cs="Arial"/>
                <w:i/>
                <w:iCs/>
                <w:sz w:val="20"/>
                <w:szCs w:val="20"/>
              </w:rPr>
              <w:t>Quoya loxocarpa</w:t>
            </w:r>
          </w:p>
        </w:tc>
        <w:tc>
          <w:tcPr>
            <w:tcW w:w="2843" w:type="dxa"/>
            <w:noWrap/>
            <w:hideMark/>
          </w:tcPr>
          <w:p w14:paraId="1EA68444"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52CEF4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7E3868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EADA57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6B1A2B0" w14:textId="77777777" w:rsidR="00651149" w:rsidRPr="00135CB3" w:rsidRDefault="00651149">
            <w:pPr>
              <w:rPr>
                <w:rFonts w:cs="Arial"/>
                <w:sz w:val="20"/>
                <w:szCs w:val="20"/>
              </w:rPr>
            </w:pPr>
            <w:r w:rsidRPr="00135CB3">
              <w:rPr>
                <w:rFonts w:cs="Arial"/>
                <w:sz w:val="20"/>
                <w:szCs w:val="20"/>
              </w:rPr>
              <w:t>No</w:t>
            </w:r>
          </w:p>
        </w:tc>
      </w:tr>
      <w:tr w:rsidR="00561342" w:rsidRPr="00651149" w14:paraId="2A9018CA" w14:textId="77777777" w:rsidTr="00561342">
        <w:trPr>
          <w:trHeight w:val="290"/>
        </w:trPr>
        <w:tc>
          <w:tcPr>
            <w:tcW w:w="1926" w:type="dxa"/>
            <w:noWrap/>
            <w:hideMark/>
          </w:tcPr>
          <w:p w14:paraId="0586FF42" w14:textId="77777777" w:rsidR="00651149" w:rsidRPr="00135CB3" w:rsidRDefault="00651149">
            <w:pPr>
              <w:rPr>
                <w:rFonts w:cs="Arial"/>
                <w:sz w:val="20"/>
                <w:szCs w:val="20"/>
              </w:rPr>
            </w:pPr>
            <w:r w:rsidRPr="00135CB3">
              <w:rPr>
                <w:rFonts w:cs="Arial"/>
                <w:sz w:val="20"/>
                <w:szCs w:val="20"/>
              </w:rPr>
              <w:t>Lamiaceae</w:t>
            </w:r>
          </w:p>
        </w:tc>
        <w:tc>
          <w:tcPr>
            <w:tcW w:w="4023" w:type="dxa"/>
            <w:hideMark/>
          </w:tcPr>
          <w:p w14:paraId="26FB42EC" w14:textId="77777777" w:rsidR="00651149" w:rsidRPr="00135CB3" w:rsidRDefault="00651149">
            <w:pPr>
              <w:rPr>
                <w:rFonts w:cs="Arial"/>
                <w:i/>
                <w:iCs/>
                <w:sz w:val="20"/>
                <w:szCs w:val="20"/>
              </w:rPr>
            </w:pPr>
            <w:r w:rsidRPr="00135CB3">
              <w:rPr>
                <w:rFonts w:cs="Arial"/>
                <w:i/>
                <w:iCs/>
                <w:sz w:val="20"/>
                <w:szCs w:val="20"/>
              </w:rPr>
              <w:t>Quoya oldfieldii</w:t>
            </w:r>
          </w:p>
        </w:tc>
        <w:tc>
          <w:tcPr>
            <w:tcW w:w="2843" w:type="dxa"/>
            <w:noWrap/>
            <w:hideMark/>
          </w:tcPr>
          <w:p w14:paraId="10431734" w14:textId="77777777" w:rsidR="00651149" w:rsidRPr="00135CB3" w:rsidRDefault="00651149">
            <w:pPr>
              <w:rPr>
                <w:rFonts w:cs="Arial"/>
                <w:sz w:val="20"/>
                <w:szCs w:val="20"/>
              </w:rPr>
            </w:pPr>
            <w:r w:rsidRPr="00135CB3">
              <w:rPr>
                <w:rFonts w:cs="Arial"/>
                <w:sz w:val="20"/>
                <w:szCs w:val="20"/>
              </w:rPr>
              <w:t>Oldfields Foxglove</w:t>
            </w:r>
          </w:p>
        </w:tc>
        <w:tc>
          <w:tcPr>
            <w:tcW w:w="1039" w:type="dxa"/>
            <w:noWrap/>
            <w:hideMark/>
          </w:tcPr>
          <w:p w14:paraId="78DDD39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10B66C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D72C42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6DCAAC6" w14:textId="77777777" w:rsidR="00651149" w:rsidRPr="00135CB3" w:rsidRDefault="00651149">
            <w:pPr>
              <w:rPr>
                <w:rFonts w:cs="Arial"/>
                <w:sz w:val="20"/>
                <w:szCs w:val="20"/>
              </w:rPr>
            </w:pPr>
            <w:r w:rsidRPr="00135CB3">
              <w:rPr>
                <w:rFonts w:cs="Arial"/>
                <w:sz w:val="20"/>
                <w:szCs w:val="20"/>
              </w:rPr>
              <w:t>No</w:t>
            </w:r>
          </w:p>
        </w:tc>
      </w:tr>
      <w:tr w:rsidR="00561342" w:rsidRPr="00651149" w14:paraId="2318D1E5" w14:textId="77777777" w:rsidTr="00561342">
        <w:trPr>
          <w:trHeight w:val="290"/>
        </w:trPr>
        <w:tc>
          <w:tcPr>
            <w:tcW w:w="1926" w:type="dxa"/>
            <w:noWrap/>
            <w:hideMark/>
          </w:tcPr>
          <w:p w14:paraId="7513D353" w14:textId="77777777" w:rsidR="00651149" w:rsidRPr="00135CB3" w:rsidRDefault="00651149">
            <w:pPr>
              <w:rPr>
                <w:rFonts w:cs="Arial"/>
                <w:sz w:val="20"/>
                <w:szCs w:val="20"/>
              </w:rPr>
            </w:pPr>
            <w:r w:rsidRPr="00135CB3">
              <w:rPr>
                <w:rFonts w:cs="Arial"/>
                <w:sz w:val="20"/>
                <w:szCs w:val="20"/>
              </w:rPr>
              <w:t>Lamiaceae</w:t>
            </w:r>
          </w:p>
        </w:tc>
        <w:tc>
          <w:tcPr>
            <w:tcW w:w="4023" w:type="dxa"/>
            <w:hideMark/>
          </w:tcPr>
          <w:p w14:paraId="149EFE1B" w14:textId="77777777" w:rsidR="00651149" w:rsidRPr="00135CB3" w:rsidRDefault="00651149">
            <w:pPr>
              <w:rPr>
                <w:rFonts w:cs="Arial"/>
                <w:i/>
                <w:iCs/>
                <w:sz w:val="20"/>
                <w:szCs w:val="20"/>
              </w:rPr>
            </w:pPr>
            <w:r w:rsidRPr="00135CB3">
              <w:rPr>
                <w:rFonts w:cs="Arial"/>
                <w:i/>
                <w:iCs/>
                <w:sz w:val="20"/>
                <w:szCs w:val="20"/>
              </w:rPr>
              <w:t>Quoya verbascina</w:t>
            </w:r>
          </w:p>
        </w:tc>
        <w:tc>
          <w:tcPr>
            <w:tcW w:w="2843" w:type="dxa"/>
            <w:noWrap/>
            <w:hideMark/>
          </w:tcPr>
          <w:p w14:paraId="32871B77" w14:textId="77777777" w:rsidR="00651149" w:rsidRPr="00135CB3" w:rsidRDefault="00651149">
            <w:pPr>
              <w:rPr>
                <w:rFonts w:cs="Arial"/>
                <w:sz w:val="20"/>
                <w:szCs w:val="20"/>
              </w:rPr>
            </w:pPr>
            <w:r w:rsidRPr="00135CB3">
              <w:rPr>
                <w:rFonts w:cs="Arial"/>
                <w:sz w:val="20"/>
                <w:szCs w:val="20"/>
              </w:rPr>
              <w:t>Golden Bush</w:t>
            </w:r>
          </w:p>
        </w:tc>
        <w:tc>
          <w:tcPr>
            <w:tcW w:w="1039" w:type="dxa"/>
            <w:noWrap/>
            <w:hideMark/>
          </w:tcPr>
          <w:p w14:paraId="04356CE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0A007D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6591A0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3490386" w14:textId="77777777" w:rsidR="00651149" w:rsidRPr="00135CB3" w:rsidRDefault="00651149">
            <w:pPr>
              <w:rPr>
                <w:rFonts w:cs="Arial"/>
                <w:sz w:val="20"/>
                <w:szCs w:val="20"/>
              </w:rPr>
            </w:pPr>
            <w:r w:rsidRPr="00135CB3">
              <w:rPr>
                <w:rFonts w:cs="Arial"/>
                <w:sz w:val="20"/>
                <w:szCs w:val="20"/>
              </w:rPr>
              <w:t>No</w:t>
            </w:r>
          </w:p>
        </w:tc>
      </w:tr>
      <w:tr w:rsidR="00561342" w:rsidRPr="00651149" w14:paraId="2ED4BA10" w14:textId="77777777" w:rsidTr="00561342">
        <w:trPr>
          <w:trHeight w:val="290"/>
        </w:trPr>
        <w:tc>
          <w:tcPr>
            <w:tcW w:w="1926" w:type="dxa"/>
            <w:noWrap/>
            <w:hideMark/>
          </w:tcPr>
          <w:p w14:paraId="0A390A1A" w14:textId="77777777" w:rsidR="00651149" w:rsidRPr="00135CB3" w:rsidRDefault="00651149">
            <w:pPr>
              <w:rPr>
                <w:rFonts w:cs="Arial"/>
                <w:sz w:val="20"/>
                <w:szCs w:val="20"/>
              </w:rPr>
            </w:pPr>
            <w:r w:rsidRPr="00135CB3">
              <w:rPr>
                <w:rFonts w:cs="Arial"/>
                <w:sz w:val="20"/>
                <w:szCs w:val="20"/>
              </w:rPr>
              <w:t>Lauraceae</w:t>
            </w:r>
          </w:p>
        </w:tc>
        <w:tc>
          <w:tcPr>
            <w:tcW w:w="4023" w:type="dxa"/>
            <w:hideMark/>
          </w:tcPr>
          <w:p w14:paraId="49452BA3" w14:textId="77777777" w:rsidR="00651149" w:rsidRPr="00135CB3" w:rsidRDefault="00651149">
            <w:pPr>
              <w:rPr>
                <w:rFonts w:cs="Arial"/>
                <w:i/>
                <w:iCs/>
                <w:sz w:val="20"/>
                <w:szCs w:val="20"/>
              </w:rPr>
            </w:pPr>
            <w:r w:rsidRPr="00135CB3">
              <w:rPr>
                <w:rFonts w:cs="Arial"/>
                <w:i/>
                <w:iCs/>
                <w:sz w:val="20"/>
                <w:szCs w:val="20"/>
              </w:rPr>
              <w:t>Cassytha pomiformis</w:t>
            </w:r>
          </w:p>
        </w:tc>
        <w:tc>
          <w:tcPr>
            <w:tcW w:w="2843" w:type="dxa"/>
            <w:noWrap/>
            <w:hideMark/>
          </w:tcPr>
          <w:p w14:paraId="7DA7DBC9" w14:textId="77777777" w:rsidR="00651149" w:rsidRPr="00135CB3" w:rsidRDefault="00651149">
            <w:pPr>
              <w:rPr>
                <w:rFonts w:cs="Arial"/>
                <w:sz w:val="20"/>
                <w:szCs w:val="20"/>
              </w:rPr>
            </w:pPr>
            <w:r w:rsidRPr="00135CB3">
              <w:rPr>
                <w:rFonts w:cs="Arial"/>
                <w:sz w:val="20"/>
                <w:szCs w:val="20"/>
              </w:rPr>
              <w:t>Dodder Laurel</w:t>
            </w:r>
          </w:p>
        </w:tc>
        <w:tc>
          <w:tcPr>
            <w:tcW w:w="1039" w:type="dxa"/>
            <w:noWrap/>
            <w:hideMark/>
          </w:tcPr>
          <w:p w14:paraId="2BA7AA7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A43D8E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7E59DF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EE9EA77" w14:textId="77777777" w:rsidR="00651149" w:rsidRPr="00135CB3" w:rsidRDefault="00651149">
            <w:pPr>
              <w:rPr>
                <w:rFonts w:cs="Arial"/>
                <w:sz w:val="20"/>
                <w:szCs w:val="20"/>
              </w:rPr>
            </w:pPr>
            <w:r w:rsidRPr="00135CB3">
              <w:rPr>
                <w:rFonts w:cs="Arial"/>
                <w:sz w:val="20"/>
                <w:szCs w:val="20"/>
              </w:rPr>
              <w:t>No</w:t>
            </w:r>
          </w:p>
        </w:tc>
      </w:tr>
      <w:tr w:rsidR="00561342" w:rsidRPr="00651149" w14:paraId="0003087D" w14:textId="77777777" w:rsidTr="00561342">
        <w:trPr>
          <w:trHeight w:val="290"/>
        </w:trPr>
        <w:tc>
          <w:tcPr>
            <w:tcW w:w="1926" w:type="dxa"/>
            <w:noWrap/>
            <w:hideMark/>
          </w:tcPr>
          <w:p w14:paraId="31F2C1B1" w14:textId="77777777" w:rsidR="00651149" w:rsidRPr="00135CB3" w:rsidRDefault="00651149">
            <w:pPr>
              <w:rPr>
                <w:rFonts w:cs="Arial"/>
                <w:sz w:val="20"/>
                <w:szCs w:val="20"/>
              </w:rPr>
            </w:pPr>
            <w:r w:rsidRPr="00135CB3">
              <w:rPr>
                <w:rFonts w:cs="Arial"/>
                <w:sz w:val="20"/>
                <w:szCs w:val="20"/>
              </w:rPr>
              <w:t>Loganiaceae</w:t>
            </w:r>
          </w:p>
        </w:tc>
        <w:tc>
          <w:tcPr>
            <w:tcW w:w="4023" w:type="dxa"/>
            <w:hideMark/>
          </w:tcPr>
          <w:p w14:paraId="48FD80E3" w14:textId="77777777" w:rsidR="00651149" w:rsidRPr="00135CB3" w:rsidRDefault="00651149">
            <w:pPr>
              <w:rPr>
                <w:rFonts w:cs="Arial"/>
                <w:i/>
                <w:iCs/>
                <w:sz w:val="20"/>
                <w:szCs w:val="20"/>
              </w:rPr>
            </w:pPr>
            <w:r w:rsidRPr="00135CB3">
              <w:rPr>
                <w:rFonts w:cs="Arial"/>
                <w:i/>
                <w:iCs/>
                <w:sz w:val="20"/>
                <w:szCs w:val="20"/>
              </w:rPr>
              <w:t>Orianthera spermacocea</w:t>
            </w:r>
          </w:p>
        </w:tc>
        <w:tc>
          <w:tcPr>
            <w:tcW w:w="2843" w:type="dxa"/>
            <w:noWrap/>
            <w:hideMark/>
          </w:tcPr>
          <w:p w14:paraId="4046594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5DC10A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678777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68B058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E6050A7" w14:textId="77777777" w:rsidR="00651149" w:rsidRPr="00135CB3" w:rsidRDefault="00651149">
            <w:pPr>
              <w:rPr>
                <w:rFonts w:cs="Arial"/>
                <w:sz w:val="20"/>
                <w:szCs w:val="20"/>
              </w:rPr>
            </w:pPr>
            <w:r w:rsidRPr="00135CB3">
              <w:rPr>
                <w:rFonts w:cs="Arial"/>
                <w:sz w:val="20"/>
                <w:szCs w:val="20"/>
              </w:rPr>
              <w:t>No</w:t>
            </w:r>
          </w:p>
        </w:tc>
      </w:tr>
      <w:tr w:rsidR="00561342" w:rsidRPr="00651149" w14:paraId="6E068266" w14:textId="77777777" w:rsidTr="00561342">
        <w:trPr>
          <w:trHeight w:val="290"/>
        </w:trPr>
        <w:tc>
          <w:tcPr>
            <w:tcW w:w="1926" w:type="dxa"/>
            <w:noWrap/>
            <w:hideMark/>
          </w:tcPr>
          <w:p w14:paraId="0F695398" w14:textId="77777777" w:rsidR="00651149" w:rsidRPr="00135CB3" w:rsidRDefault="00651149">
            <w:pPr>
              <w:rPr>
                <w:rFonts w:cs="Arial"/>
                <w:sz w:val="20"/>
                <w:szCs w:val="20"/>
              </w:rPr>
            </w:pPr>
            <w:r w:rsidRPr="00135CB3">
              <w:rPr>
                <w:rFonts w:cs="Arial"/>
                <w:sz w:val="20"/>
                <w:szCs w:val="20"/>
              </w:rPr>
              <w:t>Loranthaceae</w:t>
            </w:r>
          </w:p>
        </w:tc>
        <w:tc>
          <w:tcPr>
            <w:tcW w:w="4023" w:type="dxa"/>
            <w:hideMark/>
          </w:tcPr>
          <w:p w14:paraId="56B899D4" w14:textId="77777777" w:rsidR="00651149" w:rsidRPr="00135CB3" w:rsidRDefault="00651149">
            <w:pPr>
              <w:rPr>
                <w:rFonts w:cs="Arial"/>
                <w:i/>
                <w:iCs/>
                <w:sz w:val="20"/>
                <w:szCs w:val="20"/>
              </w:rPr>
            </w:pPr>
            <w:r w:rsidRPr="00135CB3">
              <w:rPr>
                <w:rFonts w:cs="Arial"/>
                <w:i/>
                <w:iCs/>
                <w:sz w:val="20"/>
                <w:szCs w:val="20"/>
              </w:rPr>
              <w:t>Nuytsia floribunda</w:t>
            </w:r>
          </w:p>
        </w:tc>
        <w:tc>
          <w:tcPr>
            <w:tcW w:w="2843" w:type="dxa"/>
            <w:noWrap/>
            <w:hideMark/>
          </w:tcPr>
          <w:p w14:paraId="02F236BE" w14:textId="77777777" w:rsidR="00651149" w:rsidRPr="00135CB3" w:rsidRDefault="00651149">
            <w:pPr>
              <w:rPr>
                <w:rFonts w:cs="Arial"/>
                <w:sz w:val="20"/>
                <w:szCs w:val="20"/>
              </w:rPr>
            </w:pPr>
            <w:r w:rsidRPr="00135CB3">
              <w:rPr>
                <w:rFonts w:cs="Arial"/>
                <w:sz w:val="20"/>
                <w:szCs w:val="20"/>
              </w:rPr>
              <w:t>Christmas Tree</w:t>
            </w:r>
          </w:p>
        </w:tc>
        <w:tc>
          <w:tcPr>
            <w:tcW w:w="1039" w:type="dxa"/>
            <w:noWrap/>
            <w:hideMark/>
          </w:tcPr>
          <w:p w14:paraId="212AD53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3426FA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6C348B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CCA7566" w14:textId="77777777" w:rsidR="00651149" w:rsidRPr="00135CB3" w:rsidRDefault="00651149">
            <w:pPr>
              <w:rPr>
                <w:rFonts w:cs="Arial"/>
                <w:sz w:val="20"/>
                <w:szCs w:val="20"/>
              </w:rPr>
            </w:pPr>
            <w:r w:rsidRPr="00135CB3">
              <w:rPr>
                <w:rFonts w:cs="Arial"/>
                <w:sz w:val="20"/>
                <w:szCs w:val="20"/>
              </w:rPr>
              <w:t>No</w:t>
            </w:r>
          </w:p>
        </w:tc>
      </w:tr>
      <w:tr w:rsidR="00561342" w:rsidRPr="00651149" w14:paraId="60FD8FF8" w14:textId="77777777" w:rsidTr="00561342">
        <w:trPr>
          <w:trHeight w:val="290"/>
        </w:trPr>
        <w:tc>
          <w:tcPr>
            <w:tcW w:w="1926" w:type="dxa"/>
            <w:noWrap/>
            <w:hideMark/>
          </w:tcPr>
          <w:p w14:paraId="0AC573AD" w14:textId="77777777" w:rsidR="00651149" w:rsidRPr="00135CB3" w:rsidRDefault="00651149">
            <w:pPr>
              <w:rPr>
                <w:rFonts w:cs="Arial"/>
                <w:sz w:val="20"/>
                <w:szCs w:val="20"/>
              </w:rPr>
            </w:pPr>
            <w:r w:rsidRPr="00135CB3">
              <w:rPr>
                <w:rFonts w:cs="Arial"/>
                <w:sz w:val="20"/>
                <w:szCs w:val="20"/>
              </w:rPr>
              <w:t>Macarthuriaceae</w:t>
            </w:r>
          </w:p>
        </w:tc>
        <w:tc>
          <w:tcPr>
            <w:tcW w:w="4023" w:type="dxa"/>
            <w:hideMark/>
          </w:tcPr>
          <w:p w14:paraId="53F3679F" w14:textId="77777777" w:rsidR="00651149" w:rsidRPr="00135CB3" w:rsidRDefault="00651149">
            <w:pPr>
              <w:rPr>
                <w:rFonts w:cs="Arial"/>
                <w:i/>
                <w:iCs/>
                <w:sz w:val="20"/>
                <w:szCs w:val="20"/>
              </w:rPr>
            </w:pPr>
            <w:r w:rsidRPr="00135CB3">
              <w:rPr>
                <w:rFonts w:cs="Arial"/>
                <w:i/>
                <w:iCs/>
                <w:sz w:val="20"/>
                <w:szCs w:val="20"/>
              </w:rPr>
              <w:t>Macarthuria intricata</w:t>
            </w:r>
          </w:p>
        </w:tc>
        <w:tc>
          <w:tcPr>
            <w:tcW w:w="2843" w:type="dxa"/>
            <w:noWrap/>
            <w:hideMark/>
          </w:tcPr>
          <w:p w14:paraId="3BDB2C4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23F9B9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D41590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F016BF0"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44969C78" w14:textId="77777777" w:rsidR="00651149" w:rsidRPr="00135CB3" w:rsidRDefault="00651149">
            <w:pPr>
              <w:rPr>
                <w:rFonts w:cs="Arial"/>
                <w:sz w:val="20"/>
                <w:szCs w:val="20"/>
              </w:rPr>
            </w:pPr>
            <w:r w:rsidRPr="00135CB3">
              <w:rPr>
                <w:rFonts w:cs="Arial"/>
                <w:sz w:val="20"/>
                <w:szCs w:val="20"/>
              </w:rPr>
              <w:t>No</w:t>
            </w:r>
          </w:p>
        </w:tc>
      </w:tr>
      <w:tr w:rsidR="00561342" w:rsidRPr="00651149" w14:paraId="08B3124A" w14:textId="77777777" w:rsidTr="00561342">
        <w:trPr>
          <w:trHeight w:val="290"/>
        </w:trPr>
        <w:tc>
          <w:tcPr>
            <w:tcW w:w="1926" w:type="dxa"/>
            <w:noWrap/>
            <w:hideMark/>
          </w:tcPr>
          <w:p w14:paraId="7A88F7E7" w14:textId="77777777" w:rsidR="00651149" w:rsidRPr="00135CB3" w:rsidRDefault="00651149">
            <w:pPr>
              <w:rPr>
                <w:rFonts w:cs="Arial"/>
                <w:sz w:val="20"/>
                <w:szCs w:val="20"/>
              </w:rPr>
            </w:pPr>
            <w:r w:rsidRPr="00135CB3">
              <w:rPr>
                <w:rFonts w:cs="Arial"/>
                <w:sz w:val="20"/>
                <w:szCs w:val="20"/>
              </w:rPr>
              <w:t>Malvaceae</w:t>
            </w:r>
          </w:p>
        </w:tc>
        <w:tc>
          <w:tcPr>
            <w:tcW w:w="4023" w:type="dxa"/>
            <w:hideMark/>
          </w:tcPr>
          <w:p w14:paraId="739B5ED0" w14:textId="77777777" w:rsidR="00651149" w:rsidRPr="00135CB3" w:rsidRDefault="00651149">
            <w:pPr>
              <w:rPr>
                <w:rFonts w:cs="Arial"/>
                <w:i/>
                <w:iCs/>
                <w:sz w:val="20"/>
                <w:szCs w:val="20"/>
              </w:rPr>
            </w:pPr>
            <w:r w:rsidRPr="00135CB3">
              <w:rPr>
                <w:rFonts w:cs="Arial"/>
                <w:i/>
                <w:iCs/>
                <w:sz w:val="20"/>
                <w:szCs w:val="20"/>
              </w:rPr>
              <w:t>Alyogyne hakeifolia</w:t>
            </w:r>
          </w:p>
        </w:tc>
        <w:tc>
          <w:tcPr>
            <w:tcW w:w="2843" w:type="dxa"/>
            <w:noWrap/>
            <w:hideMark/>
          </w:tcPr>
          <w:p w14:paraId="2A91422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1A4B8D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7544A6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7B6342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3FB3F2A" w14:textId="77777777" w:rsidR="00651149" w:rsidRPr="00135CB3" w:rsidRDefault="00651149">
            <w:pPr>
              <w:rPr>
                <w:rFonts w:cs="Arial"/>
                <w:sz w:val="20"/>
                <w:szCs w:val="20"/>
              </w:rPr>
            </w:pPr>
            <w:r w:rsidRPr="00135CB3">
              <w:rPr>
                <w:rFonts w:cs="Arial"/>
                <w:sz w:val="20"/>
                <w:szCs w:val="20"/>
              </w:rPr>
              <w:t>No</w:t>
            </w:r>
          </w:p>
        </w:tc>
      </w:tr>
      <w:tr w:rsidR="00561342" w:rsidRPr="00651149" w14:paraId="10338CF2" w14:textId="77777777" w:rsidTr="00561342">
        <w:trPr>
          <w:trHeight w:val="290"/>
        </w:trPr>
        <w:tc>
          <w:tcPr>
            <w:tcW w:w="1926" w:type="dxa"/>
            <w:noWrap/>
            <w:hideMark/>
          </w:tcPr>
          <w:p w14:paraId="58D1673D" w14:textId="77777777" w:rsidR="00651149" w:rsidRPr="00135CB3" w:rsidRDefault="00651149">
            <w:pPr>
              <w:rPr>
                <w:rFonts w:cs="Arial"/>
                <w:sz w:val="20"/>
                <w:szCs w:val="20"/>
              </w:rPr>
            </w:pPr>
            <w:r w:rsidRPr="00135CB3">
              <w:rPr>
                <w:rFonts w:cs="Arial"/>
                <w:sz w:val="20"/>
                <w:szCs w:val="20"/>
              </w:rPr>
              <w:t>Malvaceae</w:t>
            </w:r>
          </w:p>
        </w:tc>
        <w:tc>
          <w:tcPr>
            <w:tcW w:w="4023" w:type="dxa"/>
            <w:hideMark/>
          </w:tcPr>
          <w:p w14:paraId="74727E80" w14:textId="77777777" w:rsidR="00651149" w:rsidRPr="00135CB3" w:rsidRDefault="00651149">
            <w:pPr>
              <w:rPr>
                <w:rFonts w:cs="Arial"/>
                <w:i/>
                <w:iCs/>
                <w:sz w:val="20"/>
                <w:szCs w:val="20"/>
              </w:rPr>
            </w:pPr>
            <w:r w:rsidRPr="00135CB3">
              <w:rPr>
                <w:rFonts w:cs="Arial"/>
                <w:i/>
                <w:iCs/>
                <w:sz w:val="20"/>
                <w:szCs w:val="20"/>
              </w:rPr>
              <w:t>Brachychiton gregorii</w:t>
            </w:r>
          </w:p>
        </w:tc>
        <w:tc>
          <w:tcPr>
            <w:tcW w:w="2843" w:type="dxa"/>
            <w:noWrap/>
            <w:hideMark/>
          </w:tcPr>
          <w:p w14:paraId="676BF18E" w14:textId="77777777" w:rsidR="00651149" w:rsidRPr="00135CB3" w:rsidRDefault="00651149">
            <w:pPr>
              <w:rPr>
                <w:rFonts w:cs="Arial"/>
                <w:sz w:val="20"/>
                <w:szCs w:val="20"/>
              </w:rPr>
            </w:pPr>
            <w:r w:rsidRPr="00135CB3">
              <w:rPr>
                <w:rFonts w:cs="Arial"/>
                <w:sz w:val="20"/>
                <w:szCs w:val="20"/>
              </w:rPr>
              <w:t>Desert Kurrajong</w:t>
            </w:r>
          </w:p>
        </w:tc>
        <w:tc>
          <w:tcPr>
            <w:tcW w:w="1039" w:type="dxa"/>
            <w:noWrap/>
            <w:hideMark/>
          </w:tcPr>
          <w:p w14:paraId="331EB49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C0212A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692E47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C547C5B" w14:textId="77777777" w:rsidR="00651149" w:rsidRPr="00135CB3" w:rsidRDefault="00651149">
            <w:pPr>
              <w:rPr>
                <w:rFonts w:cs="Arial"/>
                <w:sz w:val="20"/>
                <w:szCs w:val="20"/>
              </w:rPr>
            </w:pPr>
            <w:r w:rsidRPr="00135CB3">
              <w:rPr>
                <w:rFonts w:cs="Arial"/>
                <w:sz w:val="20"/>
                <w:szCs w:val="20"/>
              </w:rPr>
              <w:t>No</w:t>
            </w:r>
          </w:p>
        </w:tc>
      </w:tr>
      <w:tr w:rsidR="00561342" w:rsidRPr="00651149" w14:paraId="3CC8F4C4" w14:textId="77777777" w:rsidTr="00561342">
        <w:trPr>
          <w:trHeight w:val="290"/>
        </w:trPr>
        <w:tc>
          <w:tcPr>
            <w:tcW w:w="1926" w:type="dxa"/>
            <w:noWrap/>
            <w:hideMark/>
          </w:tcPr>
          <w:p w14:paraId="24B2EA3F" w14:textId="77777777" w:rsidR="00651149" w:rsidRPr="00135CB3" w:rsidRDefault="00651149">
            <w:pPr>
              <w:rPr>
                <w:rFonts w:cs="Arial"/>
                <w:sz w:val="20"/>
                <w:szCs w:val="20"/>
              </w:rPr>
            </w:pPr>
            <w:r w:rsidRPr="00135CB3">
              <w:rPr>
                <w:rFonts w:cs="Arial"/>
                <w:sz w:val="20"/>
                <w:szCs w:val="20"/>
              </w:rPr>
              <w:t>Malvaceae</w:t>
            </w:r>
          </w:p>
        </w:tc>
        <w:tc>
          <w:tcPr>
            <w:tcW w:w="4023" w:type="dxa"/>
            <w:hideMark/>
          </w:tcPr>
          <w:p w14:paraId="7ED12D8D" w14:textId="77777777" w:rsidR="00651149" w:rsidRPr="00135CB3" w:rsidRDefault="00651149">
            <w:pPr>
              <w:rPr>
                <w:rFonts w:cs="Arial"/>
                <w:i/>
                <w:iCs/>
                <w:sz w:val="20"/>
                <w:szCs w:val="20"/>
              </w:rPr>
            </w:pPr>
            <w:r w:rsidRPr="00135CB3">
              <w:rPr>
                <w:rFonts w:cs="Arial"/>
                <w:i/>
                <w:iCs/>
                <w:sz w:val="20"/>
                <w:szCs w:val="20"/>
              </w:rPr>
              <w:t>Seringia hermanniifolia</w:t>
            </w:r>
          </w:p>
        </w:tc>
        <w:tc>
          <w:tcPr>
            <w:tcW w:w="2843" w:type="dxa"/>
            <w:noWrap/>
            <w:hideMark/>
          </w:tcPr>
          <w:p w14:paraId="39CD830B" w14:textId="77777777" w:rsidR="00651149" w:rsidRPr="00135CB3" w:rsidRDefault="00651149">
            <w:pPr>
              <w:rPr>
                <w:rFonts w:cs="Arial"/>
                <w:sz w:val="20"/>
                <w:szCs w:val="20"/>
              </w:rPr>
            </w:pPr>
            <w:r w:rsidRPr="00135CB3">
              <w:rPr>
                <w:rFonts w:cs="Arial"/>
                <w:sz w:val="20"/>
                <w:szCs w:val="20"/>
              </w:rPr>
              <w:t>Crinkle-leaved firebush</w:t>
            </w:r>
          </w:p>
        </w:tc>
        <w:tc>
          <w:tcPr>
            <w:tcW w:w="1039" w:type="dxa"/>
            <w:noWrap/>
            <w:hideMark/>
          </w:tcPr>
          <w:p w14:paraId="1C290A8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D86769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A81A2D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A507C9A" w14:textId="77777777" w:rsidR="00651149" w:rsidRPr="00135CB3" w:rsidRDefault="00651149">
            <w:pPr>
              <w:rPr>
                <w:rFonts w:cs="Arial"/>
                <w:sz w:val="20"/>
                <w:szCs w:val="20"/>
              </w:rPr>
            </w:pPr>
            <w:r w:rsidRPr="00135CB3">
              <w:rPr>
                <w:rFonts w:cs="Arial"/>
                <w:sz w:val="20"/>
                <w:szCs w:val="20"/>
              </w:rPr>
              <w:t>No</w:t>
            </w:r>
          </w:p>
        </w:tc>
      </w:tr>
      <w:tr w:rsidR="00561342" w:rsidRPr="00651149" w14:paraId="08C24F62" w14:textId="77777777" w:rsidTr="00561342">
        <w:trPr>
          <w:trHeight w:val="290"/>
        </w:trPr>
        <w:tc>
          <w:tcPr>
            <w:tcW w:w="1926" w:type="dxa"/>
            <w:noWrap/>
            <w:hideMark/>
          </w:tcPr>
          <w:p w14:paraId="0462CE5C" w14:textId="77777777" w:rsidR="00651149" w:rsidRPr="00135CB3" w:rsidRDefault="00651149">
            <w:pPr>
              <w:rPr>
                <w:rFonts w:cs="Arial"/>
                <w:sz w:val="20"/>
                <w:szCs w:val="20"/>
              </w:rPr>
            </w:pPr>
            <w:r w:rsidRPr="00135CB3">
              <w:rPr>
                <w:rFonts w:cs="Arial"/>
                <w:sz w:val="20"/>
                <w:szCs w:val="20"/>
              </w:rPr>
              <w:t>Malvaceae</w:t>
            </w:r>
          </w:p>
        </w:tc>
        <w:tc>
          <w:tcPr>
            <w:tcW w:w="4023" w:type="dxa"/>
            <w:hideMark/>
          </w:tcPr>
          <w:p w14:paraId="5D935A04" w14:textId="77777777" w:rsidR="00651149" w:rsidRPr="00135CB3" w:rsidRDefault="00651149">
            <w:pPr>
              <w:rPr>
                <w:rFonts w:cs="Arial"/>
                <w:i/>
                <w:iCs/>
                <w:sz w:val="20"/>
                <w:szCs w:val="20"/>
              </w:rPr>
            </w:pPr>
            <w:r w:rsidRPr="00135CB3">
              <w:rPr>
                <w:rFonts w:cs="Arial"/>
                <w:i/>
                <w:iCs/>
                <w:sz w:val="20"/>
                <w:szCs w:val="20"/>
              </w:rPr>
              <w:t xml:space="preserve">Sida </w:t>
            </w:r>
            <w:r w:rsidRPr="00135CB3">
              <w:rPr>
                <w:rFonts w:cs="Arial"/>
                <w:sz w:val="20"/>
                <w:szCs w:val="20"/>
              </w:rPr>
              <w:t xml:space="preserve">sp. dark green fruits (S. van Leeuwen 2260) </w:t>
            </w:r>
          </w:p>
        </w:tc>
        <w:tc>
          <w:tcPr>
            <w:tcW w:w="2843" w:type="dxa"/>
            <w:noWrap/>
            <w:hideMark/>
          </w:tcPr>
          <w:p w14:paraId="78F126F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66FBD1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7B54D5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165728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BE7700C" w14:textId="77777777" w:rsidR="00651149" w:rsidRPr="00135CB3" w:rsidRDefault="00651149">
            <w:pPr>
              <w:rPr>
                <w:rFonts w:cs="Arial"/>
                <w:sz w:val="20"/>
                <w:szCs w:val="20"/>
              </w:rPr>
            </w:pPr>
            <w:r w:rsidRPr="00135CB3">
              <w:rPr>
                <w:rFonts w:cs="Arial"/>
                <w:sz w:val="20"/>
                <w:szCs w:val="20"/>
              </w:rPr>
              <w:t>No</w:t>
            </w:r>
          </w:p>
        </w:tc>
      </w:tr>
      <w:tr w:rsidR="00561342" w:rsidRPr="00651149" w14:paraId="64B912A3" w14:textId="77777777" w:rsidTr="00561342">
        <w:trPr>
          <w:trHeight w:val="290"/>
        </w:trPr>
        <w:tc>
          <w:tcPr>
            <w:tcW w:w="1926" w:type="dxa"/>
            <w:noWrap/>
            <w:hideMark/>
          </w:tcPr>
          <w:p w14:paraId="216C1FF8" w14:textId="77777777" w:rsidR="00651149" w:rsidRPr="00135CB3" w:rsidRDefault="00651149">
            <w:pPr>
              <w:rPr>
                <w:rFonts w:cs="Arial"/>
                <w:sz w:val="20"/>
                <w:szCs w:val="20"/>
              </w:rPr>
            </w:pPr>
            <w:r w:rsidRPr="00135CB3">
              <w:rPr>
                <w:rFonts w:cs="Arial"/>
                <w:sz w:val="20"/>
                <w:szCs w:val="20"/>
              </w:rPr>
              <w:t>Menyanthaceae</w:t>
            </w:r>
          </w:p>
        </w:tc>
        <w:tc>
          <w:tcPr>
            <w:tcW w:w="4023" w:type="dxa"/>
            <w:hideMark/>
          </w:tcPr>
          <w:p w14:paraId="4C133DDE" w14:textId="77777777" w:rsidR="00651149" w:rsidRPr="00135CB3" w:rsidRDefault="00651149">
            <w:pPr>
              <w:rPr>
                <w:rFonts w:cs="Arial"/>
                <w:i/>
                <w:iCs/>
                <w:sz w:val="20"/>
                <w:szCs w:val="20"/>
              </w:rPr>
            </w:pPr>
            <w:r w:rsidRPr="00135CB3">
              <w:rPr>
                <w:rFonts w:cs="Arial"/>
                <w:i/>
                <w:iCs/>
                <w:sz w:val="20"/>
                <w:szCs w:val="20"/>
              </w:rPr>
              <w:t>Liparophyllum congestiflorum</w:t>
            </w:r>
          </w:p>
        </w:tc>
        <w:tc>
          <w:tcPr>
            <w:tcW w:w="2843" w:type="dxa"/>
            <w:noWrap/>
            <w:hideMark/>
          </w:tcPr>
          <w:p w14:paraId="19394026"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45EA4C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DE36DB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8F5952C" w14:textId="77777777" w:rsidR="00651149" w:rsidRPr="00135CB3" w:rsidRDefault="00651149">
            <w:pPr>
              <w:rPr>
                <w:rFonts w:cs="Arial"/>
                <w:b/>
                <w:bCs/>
                <w:sz w:val="20"/>
                <w:szCs w:val="20"/>
              </w:rPr>
            </w:pPr>
            <w:r w:rsidRPr="00135CB3">
              <w:rPr>
                <w:rFonts w:cs="Arial"/>
                <w:b/>
                <w:bCs/>
                <w:sz w:val="20"/>
                <w:szCs w:val="20"/>
              </w:rPr>
              <w:t>Yes - P4 (WA)</w:t>
            </w:r>
          </w:p>
        </w:tc>
        <w:tc>
          <w:tcPr>
            <w:tcW w:w="1333" w:type="dxa"/>
            <w:noWrap/>
            <w:hideMark/>
          </w:tcPr>
          <w:p w14:paraId="206884BD" w14:textId="77777777" w:rsidR="00651149" w:rsidRPr="00135CB3" w:rsidRDefault="00651149">
            <w:pPr>
              <w:rPr>
                <w:rFonts w:cs="Arial"/>
                <w:sz w:val="20"/>
                <w:szCs w:val="20"/>
              </w:rPr>
            </w:pPr>
            <w:r w:rsidRPr="00135CB3">
              <w:rPr>
                <w:rFonts w:cs="Arial"/>
                <w:sz w:val="20"/>
                <w:szCs w:val="20"/>
              </w:rPr>
              <w:t>No</w:t>
            </w:r>
          </w:p>
        </w:tc>
      </w:tr>
      <w:tr w:rsidR="00561342" w:rsidRPr="00651149" w14:paraId="2B422454" w14:textId="77777777" w:rsidTr="00561342">
        <w:trPr>
          <w:trHeight w:val="290"/>
        </w:trPr>
        <w:tc>
          <w:tcPr>
            <w:tcW w:w="1926" w:type="dxa"/>
            <w:noWrap/>
            <w:hideMark/>
          </w:tcPr>
          <w:p w14:paraId="2B0CD819" w14:textId="77777777" w:rsidR="00651149" w:rsidRPr="00135CB3" w:rsidRDefault="00651149">
            <w:pPr>
              <w:rPr>
                <w:rFonts w:cs="Arial"/>
                <w:sz w:val="20"/>
                <w:szCs w:val="20"/>
              </w:rPr>
            </w:pPr>
            <w:r w:rsidRPr="00135CB3">
              <w:rPr>
                <w:rFonts w:cs="Arial"/>
                <w:sz w:val="20"/>
                <w:szCs w:val="20"/>
              </w:rPr>
              <w:t>Montiaceae</w:t>
            </w:r>
          </w:p>
        </w:tc>
        <w:tc>
          <w:tcPr>
            <w:tcW w:w="4023" w:type="dxa"/>
            <w:hideMark/>
          </w:tcPr>
          <w:p w14:paraId="26CB0B9A" w14:textId="77777777" w:rsidR="00651149" w:rsidRPr="00135CB3" w:rsidRDefault="00651149">
            <w:pPr>
              <w:rPr>
                <w:rFonts w:cs="Arial"/>
                <w:i/>
                <w:iCs/>
                <w:sz w:val="20"/>
                <w:szCs w:val="20"/>
              </w:rPr>
            </w:pPr>
            <w:r w:rsidRPr="00135CB3">
              <w:rPr>
                <w:rFonts w:cs="Arial"/>
                <w:i/>
                <w:iCs/>
                <w:sz w:val="20"/>
                <w:szCs w:val="20"/>
              </w:rPr>
              <w:t>Calandrinia baccata</w:t>
            </w:r>
          </w:p>
        </w:tc>
        <w:tc>
          <w:tcPr>
            <w:tcW w:w="2843" w:type="dxa"/>
            <w:noWrap/>
            <w:hideMark/>
          </w:tcPr>
          <w:p w14:paraId="5688E896"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D4FB3E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5B6B1D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CD0582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FD36122" w14:textId="77777777" w:rsidR="00651149" w:rsidRPr="00135CB3" w:rsidRDefault="00651149">
            <w:pPr>
              <w:rPr>
                <w:rFonts w:cs="Arial"/>
                <w:sz w:val="20"/>
                <w:szCs w:val="20"/>
              </w:rPr>
            </w:pPr>
            <w:r w:rsidRPr="00135CB3">
              <w:rPr>
                <w:rFonts w:cs="Arial"/>
                <w:sz w:val="20"/>
                <w:szCs w:val="20"/>
              </w:rPr>
              <w:t>No</w:t>
            </w:r>
          </w:p>
        </w:tc>
      </w:tr>
      <w:tr w:rsidR="00561342" w:rsidRPr="00651149" w14:paraId="04E6A18F" w14:textId="77777777" w:rsidTr="00561342">
        <w:trPr>
          <w:trHeight w:val="290"/>
        </w:trPr>
        <w:tc>
          <w:tcPr>
            <w:tcW w:w="1926" w:type="dxa"/>
            <w:noWrap/>
            <w:hideMark/>
          </w:tcPr>
          <w:p w14:paraId="23786F3A" w14:textId="77777777" w:rsidR="00651149" w:rsidRPr="00135CB3" w:rsidRDefault="00651149">
            <w:pPr>
              <w:rPr>
                <w:rFonts w:cs="Arial"/>
                <w:sz w:val="20"/>
                <w:szCs w:val="20"/>
              </w:rPr>
            </w:pPr>
            <w:r w:rsidRPr="00135CB3">
              <w:rPr>
                <w:rFonts w:cs="Arial"/>
                <w:sz w:val="20"/>
                <w:szCs w:val="20"/>
              </w:rPr>
              <w:t>Montiaceae</w:t>
            </w:r>
          </w:p>
        </w:tc>
        <w:tc>
          <w:tcPr>
            <w:tcW w:w="4023" w:type="dxa"/>
            <w:hideMark/>
          </w:tcPr>
          <w:p w14:paraId="5E4FCD33" w14:textId="77777777" w:rsidR="00651149" w:rsidRPr="00135CB3" w:rsidRDefault="00651149">
            <w:pPr>
              <w:rPr>
                <w:rFonts w:cs="Arial"/>
                <w:i/>
                <w:iCs/>
                <w:sz w:val="20"/>
                <w:szCs w:val="20"/>
              </w:rPr>
            </w:pPr>
            <w:r w:rsidRPr="00135CB3">
              <w:rPr>
                <w:rFonts w:cs="Arial"/>
                <w:i/>
                <w:iCs/>
                <w:sz w:val="20"/>
                <w:szCs w:val="20"/>
              </w:rPr>
              <w:t>Calandrinia liniflora</w:t>
            </w:r>
          </w:p>
        </w:tc>
        <w:tc>
          <w:tcPr>
            <w:tcW w:w="2843" w:type="dxa"/>
            <w:noWrap/>
            <w:hideMark/>
          </w:tcPr>
          <w:p w14:paraId="36800228" w14:textId="77777777" w:rsidR="00651149" w:rsidRPr="00135CB3" w:rsidRDefault="00651149">
            <w:pPr>
              <w:rPr>
                <w:rFonts w:cs="Arial"/>
                <w:sz w:val="20"/>
                <w:szCs w:val="20"/>
              </w:rPr>
            </w:pPr>
            <w:r w:rsidRPr="00135CB3">
              <w:rPr>
                <w:rFonts w:cs="Arial"/>
                <w:sz w:val="20"/>
                <w:szCs w:val="20"/>
              </w:rPr>
              <w:t>Parakeelya </w:t>
            </w:r>
          </w:p>
        </w:tc>
        <w:tc>
          <w:tcPr>
            <w:tcW w:w="1039" w:type="dxa"/>
            <w:noWrap/>
            <w:hideMark/>
          </w:tcPr>
          <w:p w14:paraId="67DF903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6ABBBF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5559DA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08D3993" w14:textId="77777777" w:rsidR="00651149" w:rsidRPr="00135CB3" w:rsidRDefault="00651149">
            <w:pPr>
              <w:rPr>
                <w:rFonts w:cs="Arial"/>
                <w:sz w:val="20"/>
                <w:szCs w:val="20"/>
              </w:rPr>
            </w:pPr>
            <w:r w:rsidRPr="00135CB3">
              <w:rPr>
                <w:rFonts w:cs="Arial"/>
                <w:sz w:val="20"/>
                <w:szCs w:val="20"/>
              </w:rPr>
              <w:t>No</w:t>
            </w:r>
          </w:p>
        </w:tc>
      </w:tr>
      <w:tr w:rsidR="00561342" w:rsidRPr="00651149" w14:paraId="2E2D1CE4" w14:textId="77777777" w:rsidTr="00561342">
        <w:trPr>
          <w:trHeight w:val="290"/>
        </w:trPr>
        <w:tc>
          <w:tcPr>
            <w:tcW w:w="1926" w:type="dxa"/>
            <w:noWrap/>
            <w:hideMark/>
          </w:tcPr>
          <w:p w14:paraId="1ED0A6AB" w14:textId="77777777" w:rsidR="00651149" w:rsidRPr="00135CB3" w:rsidRDefault="00651149">
            <w:pPr>
              <w:rPr>
                <w:rFonts w:cs="Arial"/>
                <w:sz w:val="20"/>
                <w:szCs w:val="20"/>
              </w:rPr>
            </w:pPr>
            <w:r w:rsidRPr="00135CB3">
              <w:rPr>
                <w:rFonts w:cs="Arial"/>
                <w:sz w:val="20"/>
                <w:szCs w:val="20"/>
              </w:rPr>
              <w:t>Montiaceae</w:t>
            </w:r>
          </w:p>
        </w:tc>
        <w:tc>
          <w:tcPr>
            <w:tcW w:w="4023" w:type="dxa"/>
            <w:hideMark/>
          </w:tcPr>
          <w:p w14:paraId="4596BF0B" w14:textId="77777777" w:rsidR="00651149" w:rsidRPr="00135CB3" w:rsidRDefault="00651149">
            <w:pPr>
              <w:rPr>
                <w:rFonts w:cs="Arial"/>
                <w:i/>
                <w:iCs/>
                <w:sz w:val="20"/>
                <w:szCs w:val="20"/>
              </w:rPr>
            </w:pPr>
            <w:r w:rsidRPr="00135CB3">
              <w:rPr>
                <w:rFonts w:cs="Arial"/>
                <w:i/>
                <w:iCs/>
                <w:sz w:val="20"/>
                <w:szCs w:val="20"/>
              </w:rPr>
              <w:t>Calandrinia polyandra</w:t>
            </w:r>
          </w:p>
        </w:tc>
        <w:tc>
          <w:tcPr>
            <w:tcW w:w="2843" w:type="dxa"/>
            <w:noWrap/>
            <w:hideMark/>
          </w:tcPr>
          <w:p w14:paraId="432BE96E" w14:textId="77777777" w:rsidR="00651149" w:rsidRPr="00135CB3" w:rsidRDefault="00651149">
            <w:pPr>
              <w:rPr>
                <w:rFonts w:cs="Arial"/>
                <w:sz w:val="20"/>
                <w:szCs w:val="20"/>
              </w:rPr>
            </w:pPr>
            <w:r w:rsidRPr="00135CB3">
              <w:rPr>
                <w:rFonts w:cs="Arial"/>
                <w:sz w:val="20"/>
                <w:szCs w:val="20"/>
              </w:rPr>
              <w:t>Parakeelya</w:t>
            </w:r>
          </w:p>
        </w:tc>
        <w:tc>
          <w:tcPr>
            <w:tcW w:w="1039" w:type="dxa"/>
            <w:noWrap/>
            <w:hideMark/>
          </w:tcPr>
          <w:p w14:paraId="06A6F20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DA00B4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FDD6BA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C76A1E2" w14:textId="77777777" w:rsidR="00651149" w:rsidRPr="00135CB3" w:rsidRDefault="00651149">
            <w:pPr>
              <w:rPr>
                <w:rFonts w:cs="Arial"/>
                <w:sz w:val="20"/>
                <w:szCs w:val="20"/>
              </w:rPr>
            </w:pPr>
            <w:r w:rsidRPr="00135CB3">
              <w:rPr>
                <w:rFonts w:cs="Arial"/>
                <w:sz w:val="20"/>
                <w:szCs w:val="20"/>
              </w:rPr>
              <w:t>No</w:t>
            </w:r>
          </w:p>
        </w:tc>
      </w:tr>
      <w:tr w:rsidR="00561342" w:rsidRPr="00651149" w14:paraId="277142E4" w14:textId="77777777" w:rsidTr="00561342">
        <w:trPr>
          <w:trHeight w:val="290"/>
        </w:trPr>
        <w:tc>
          <w:tcPr>
            <w:tcW w:w="1926" w:type="dxa"/>
            <w:noWrap/>
            <w:hideMark/>
          </w:tcPr>
          <w:p w14:paraId="13BA1CBD" w14:textId="77777777" w:rsidR="00651149" w:rsidRPr="00135CB3" w:rsidRDefault="00651149">
            <w:pPr>
              <w:rPr>
                <w:rFonts w:cs="Arial"/>
                <w:sz w:val="20"/>
                <w:szCs w:val="20"/>
              </w:rPr>
            </w:pPr>
            <w:r w:rsidRPr="00135CB3">
              <w:rPr>
                <w:rFonts w:cs="Arial"/>
                <w:sz w:val="20"/>
                <w:szCs w:val="20"/>
              </w:rPr>
              <w:t>Montiaceae</w:t>
            </w:r>
          </w:p>
        </w:tc>
        <w:tc>
          <w:tcPr>
            <w:tcW w:w="4023" w:type="dxa"/>
            <w:hideMark/>
          </w:tcPr>
          <w:p w14:paraId="65ED4431" w14:textId="77777777" w:rsidR="00651149" w:rsidRPr="00135CB3" w:rsidRDefault="00651149">
            <w:pPr>
              <w:rPr>
                <w:rFonts w:cs="Arial"/>
                <w:i/>
                <w:iCs/>
                <w:sz w:val="20"/>
                <w:szCs w:val="20"/>
              </w:rPr>
            </w:pPr>
            <w:r w:rsidRPr="00135CB3">
              <w:rPr>
                <w:rFonts w:cs="Arial"/>
                <w:i/>
                <w:iCs/>
                <w:sz w:val="20"/>
                <w:szCs w:val="20"/>
              </w:rPr>
              <w:t>Calandrinia polypetala</w:t>
            </w:r>
          </w:p>
        </w:tc>
        <w:tc>
          <w:tcPr>
            <w:tcW w:w="2843" w:type="dxa"/>
            <w:noWrap/>
            <w:hideMark/>
          </w:tcPr>
          <w:p w14:paraId="5A5DFB38"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27B710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4AB0F2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171123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9D40FDD" w14:textId="77777777" w:rsidR="00651149" w:rsidRPr="00135CB3" w:rsidRDefault="00651149">
            <w:pPr>
              <w:rPr>
                <w:rFonts w:cs="Arial"/>
                <w:sz w:val="20"/>
                <w:szCs w:val="20"/>
              </w:rPr>
            </w:pPr>
            <w:r w:rsidRPr="00135CB3">
              <w:rPr>
                <w:rFonts w:cs="Arial"/>
                <w:sz w:val="20"/>
                <w:szCs w:val="20"/>
              </w:rPr>
              <w:t>No</w:t>
            </w:r>
          </w:p>
        </w:tc>
      </w:tr>
      <w:tr w:rsidR="00561342" w:rsidRPr="00651149" w14:paraId="75769269" w14:textId="77777777" w:rsidTr="00561342">
        <w:trPr>
          <w:trHeight w:val="290"/>
        </w:trPr>
        <w:tc>
          <w:tcPr>
            <w:tcW w:w="1926" w:type="dxa"/>
            <w:noWrap/>
            <w:hideMark/>
          </w:tcPr>
          <w:p w14:paraId="3F1FE1BF" w14:textId="77777777" w:rsidR="00651149" w:rsidRPr="00135CB3" w:rsidRDefault="00651149">
            <w:pPr>
              <w:rPr>
                <w:rFonts w:cs="Arial"/>
                <w:sz w:val="20"/>
                <w:szCs w:val="20"/>
              </w:rPr>
            </w:pPr>
            <w:r w:rsidRPr="00135CB3">
              <w:rPr>
                <w:rFonts w:cs="Arial"/>
                <w:sz w:val="20"/>
                <w:szCs w:val="20"/>
              </w:rPr>
              <w:t>Montiaceae</w:t>
            </w:r>
          </w:p>
        </w:tc>
        <w:tc>
          <w:tcPr>
            <w:tcW w:w="4023" w:type="dxa"/>
            <w:hideMark/>
          </w:tcPr>
          <w:p w14:paraId="452429B6" w14:textId="77777777" w:rsidR="00651149" w:rsidRPr="00135CB3" w:rsidRDefault="00651149">
            <w:pPr>
              <w:rPr>
                <w:rFonts w:cs="Arial"/>
                <w:i/>
                <w:iCs/>
                <w:sz w:val="20"/>
                <w:szCs w:val="20"/>
              </w:rPr>
            </w:pPr>
            <w:r w:rsidRPr="00135CB3">
              <w:rPr>
                <w:rFonts w:cs="Arial"/>
                <w:i/>
                <w:iCs/>
                <w:sz w:val="20"/>
                <w:szCs w:val="20"/>
              </w:rPr>
              <w:t>Calandrinia remota</w:t>
            </w:r>
          </w:p>
        </w:tc>
        <w:tc>
          <w:tcPr>
            <w:tcW w:w="2843" w:type="dxa"/>
            <w:noWrap/>
            <w:hideMark/>
          </w:tcPr>
          <w:p w14:paraId="17611658"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2A2DEA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D4548D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6096B6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26B3254" w14:textId="77777777" w:rsidR="00651149" w:rsidRPr="00135CB3" w:rsidRDefault="00651149">
            <w:pPr>
              <w:rPr>
                <w:rFonts w:cs="Arial"/>
                <w:sz w:val="20"/>
                <w:szCs w:val="20"/>
              </w:rPr>
            </w:pPr>
            <w:r w:rsidRPr="00135CB3">
              <w:rPr>
                <w:rFonts w:cs="Arial"/>
                <w:sz w:val="20"/>
                <w:szCs w:val="20"/>
              </w:rPr>
              <w:t>No</w:t>
            </w:r>
          </w:p>
        </w:tc>
      </w:tr>
      <w:tr w:rsidR="00561342" w:rsidRPr="00651149" w14:paraId="79C2454B" w14:textId="77777777" w:rsidTr="00561342">
        <w:trPr>
          <w:trHeight w:val="580"/>
        </w:trPr>
        <w:tc>
          <w:tcPr>
            <w:tcW w:w="1926" w:type="dxa"/>
            <w:noWrap/>
            <w:hideMark/>
          </w:tcPr>
          <w:p w14:paraId="60DBB470" w14:textId="77777777" w:rsidR="00651149" w:rsidRPr="00135CB3" w:rsidRDefault="00651149">
            <w:pPr>
              <w:rPr>
                <w:rFonts w:cs="Arial"/>
                <w:sz w:val="20"/>
                <w:szCs w:val="20"/>
              </w:rPr>
            </w:pPr>
            <w:r w:rsidRPr="00135CB3">
              <w:rPr>
                <w:rFonts w:cs="Arial"/>
                <w:sz w:val="20"/>
                <w:szCs w:val="20"/>
              </w:rPr>
              <w:t>Montiaceae</w:t>
            </w:r>
          </w:p>
        </w:tc>
        <w:tc>
          <w:tcPr>
            <w:tcW w:w="4023" w:type="dxa"/>
            <w:hideMark/>
          </w:tcPr>
          <w:p w14:paraId="67A614E9" w14:textId="77777777" w:rsidR="00651149" w:rsidRPr="00135CB3" w:rsidRDefault="00651149">
            <w:pPr>
              <w:rPr>
                <w:rFonts w:cs="Arial"/>
                <w:i/>
                <w:iCs/>
                <w:sz w:val="20"/>
                <w:szCs w:val="20"/>
              </w:rPr>
            </w:pPr>
            <w:r w:rsidRPr="00135CB3">
              <w:rPr>
                <w:rFonts w:cs="Arial"/>
                <w:i/>
                <w:iCs/>
                <w:sz w:val="20"/>
                <w:szCs w:val="20"/>
              </w:rPr>
              <w:t xml:space="preserve">Calandrinia </w:t>
            </w:r>
            <w:r w:rsidRPr="00135CB3">
              <w:rPr>
                <w:rFonts w:cs="Arial"/>
                <w:sz w:val="20"/>
                <w:szCs w:val="20"/>
              </w:rPr>
              <w:t xml:space="preserve">sp. Bungalbin (G.J. Keighery &amp; N. Gibson 1656) </w:t>
            </w:r>
          </w:p>
        </w:tc>
        <w:tc>
          <w:tcPr>
            <w:tcW w:w="2843" w:type="dxa"/>
            <w:noWrap/>
            <w:hideMark/>
          </w:tcPr>
          <w:p w14:paraId="697D21E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089C2E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005FB2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0817AC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24F5D7C" w14:textId="77777777" w:rsidR="00651149" w:rsidRPr="00135CB3" w:rsidRDefault="00651149">
            <w:pPr>
              <w:rPr>
                <w:rFonts w:cs="Arial"/>
                <w:sz w:val="20"/>
                <w:szCs w:val="20"/>
              </w:rPr>
            </w:pPr>
            <w:r w:rsidRPr="00135CB3">
              <w:rPr>
                <w:rFonts w:cs="Arial"/>
                <w:sz w:val="20"/>
                <w:szCs w:val="20"/>
              </w:rPr>
              <w:t>No</w:t>
            </w:r>
          </w:p>
        </w:tc>
      </w:tr>
      <w:tr w:rsidR="00561342" w:rsidRPr="00651149" w14:paraId="40E17A1E" w14:textId="77777777" w:rsidTr="00561342">
        <w:trPr>
          <w:trHeight w:val="290"/>
        </w:trPr>
        <w:tc>
          <w:tcPr>
            <w:tcW w:w="1926" w:type="dxa"/>
            <w:noWrap/>
            <w:hideMark/>
          </w:tcPr>
          <w:p w14:paraId="2CE959FD" w14:textId="77777777" w:rsidR="00651149" w:rsidRPr="00135CB3" w:rsidRDefault="00651149">
            <w:pPr>
              <w:rPr>
                <w:rFonts w:cs="Arial"/>
                <w:sz w:val="20"/>
                <w:szCs w:val="20"/>
              </w:rPr>
            </w:pPr>
            <w:r w:rsidRPr="00135CB3">
              <w:rPr>
                <w:rFonts w:cs="Arial"/>
                <w:sz w:val="20"/>
                <w:szCs w:val="20"/>
              </w:rPr>
              <w:lastRenderedPageBreak/>
              <w:t>Montiaceae</w:t>
            </w:r>
          </w:p>
        </w:tc>
        <w:tc>
          <w:tcPr>
            <w:tcW w:w="4023" w:type="dxa"/>
            <w:hideMark/>
          </w:tcPr>
          <w:p w14:paraId="0F2E0F9C" w14:textId="77777777" w:rsidR="00651149" w:rsidRPr="00135CB3" w:rsidRDefault="00651149">
            <w:pPr>
              <w:rPr>
                <w:rFonts w:cs="Arial"/>
                <w:i/>
                <w:iCs/>
                <w:sz w:val="20"/>
                <w:szCs w:val="20"/>
              </w:rPr>
            </w:pPr>
            <w:r w:rsidRPr="00135CB3">
              <w:rPr>
                <w:rFonts w:cs="Arial"/>
                <w:i/>
                <w:iCs/>
                <w:sz w:val="20"/>
                <w:szCs w:val="20"/>
              </w:rPr>
              <w:t>Calandrinia transluscens</w:t>
            </w:r>
          </w:p>
        </w:tc>
        <w:tc>
          <w:tcPr>
            <w:tcW w:w="2843" w:type="dxa"/>
            <w:noWrap/>
            <w:hideMark/>
          </w:tcPr>
          <w:p w14:paraId="75199F3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2FD44F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94B7EA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048006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5434601" w14:textId="77777777" w:rsidR="00651149" w:rsidRPr="00135CB3" w:rsidRDefault="00651149">
            <w:pPr>
              <w:rPr>
                <w:rFonts w:cs="Arial"/>
                <w:sz w:val="20"/>
                <w:szCs w:val="20"/>
              </w:rPr>
            </w:pPr>
            <w:r w:rsidRPr="00135CB3">
              <w:rPr>
                <w:rFonts w:cs="Arial"/>
                <w:sz w:val="20"/>
                <w:szCs w:val="20"/>
              </w:rPr>
              <w:t>No</w:t>
            </w:r>
          </w:p>
        </w:tc>
      </w:tr>
      <w:tr w:rsidR="00561342" w:rsidRPr="00651149" w14:paraId="3534845A" w14:textId="77777777" w:rsidTr="00561342">
        <w:trPr>
          <w:trHeight w:val="290"/>
        </w:trPr>
        <w:tc>
          <w:tcPr>
            <w:tcW w:w="1926" w:type="dxa"/>
            <w:noWrap/>
            <w:hideMark/>
          </w:tcPr>
          <w:p w14:paraId="25169E00"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6FB83C51" w14:textId="77777777" w:rsidR="00651149" w:rsidRPr="00135CB3" w:rsidRDefault="00651149">
            <w:pPr>
              <w:rPr>
                <w:rFonts w:cs="Arial"/>
                <w:i/>
                <w:iCs/>
                <w:sz w:val="20"/>
                <w:szCs w:val="20"/>
              </w:rPr>
            </w:pPr>
            <w:r w:rsidRPr="00135CB3">
              <w:rPr>
                <w:rFonts w:cs="Arial"/>
                <w:i/>
                <w:iCs/>
                <w:sz w:val="20"/>
                <w:szCs w:val="20"/>
              </w:rPr>
              <w:t>Baeckea pentagonantha</w:t>
            </w:r>
          </w:p>
        </w:tc>
        <w:tc>
          <w:tcPr>
            <w:tcW w:w="2843" w:type="dxa"/>
            <w:noWrap/>
            <w:hideMark/>
          </w:tcPr>
          <w:p w14:paraId="09EED2D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A1BF6E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DDB992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C8ECDC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D78FAA6" w14:textId="77777777" w:rsidR="00651149" w:rsidRPr="00135CB3" w:rsidRDefault="00651149">
            <w:pPr>
              <w:rPr>
                <w:rFonts w:cs="Arial"/>
                <w:sz w:val="20"/>
                <w:szCs w:val="20"/>
              </w:rPr>
            </w:pPr>
            <w:r w:rsidRPr="00135CB3">
              <w:rPr>
                <w:rFonts w:cs="Arial"/>
                <w:sz w:val="20"/>
                <w:szCs w:val="20"/>
              </w:rPr>
              <w:t>No</w:t>
            </w:r>
          </w:p>
        </w:tc>
      </w:tr>
      <w:tr w:rsidR="00561342" w:rsidRPr="00651149" w14:paraId="0878A498" w14:textId="77777777" w:rsidTr="00561342">
        <w:trPr>
          <w:trHeight w:val="290"/>
        </w:trPr>
        <w:tc>
          <w:tcPr>
            <w:tcW w:w="1926" w:type="dxa"/>
            <w:noWrap/>
            <w:hideMark/>
          </w:tcPr>
          <w:p w14:paraId="3AC64690"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638DE24B" w14:textId="77777777" w:rsidR="00651149" w:rsidRPr="00135CB3" w:rsidRDefault="00651149">
            <w:pPr>
              <w:rPr>
                <w:rFonts w:cs="Arial"/>
                <w:i/>
                <w:iCs/>
                <w:sz w:val="20"/>
                <w:szCs w:val="20"/>
              </w:rPr>
            </w:pPr>
            <w:r w:rsidRPr="00135CB3">
              <w:rPr>
                <w:rFonts w:cs="Arial"/>
                <w:i/>
                <w:iCs/>
                <w:sz w:val="20"/>
                <w:szCs w:val="20"/>
              </w:rPr>
              <w:t>Baeckea robusta</w:t>
            </w:r>
          </w:p>
        </w:tc>
        <w:tc>
          <w:tcPr>
            <w:tcW w:w="2843" w:type="dxa"/>
            <w:noWrap/>
            <w:hideMark/>
          </w:tcPr>
          <w:p w14:paraId="552F4B3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2661D8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287B0F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A9DB7C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FA0D783" w14:textId="77777777" w:rsidR="00651149" w:rsidRPr="00135CB3" w:rsidRDefault="00651149">
            <w:pPr>
              <w:rPr>
                <w:rFonts w:cs="Arial"/>
                <w:sz w:val="20"/>
                <w:szCs w:val="20"/>
              </w:rPr>
            </w:pPr>
            <w:r w:rsidRPr="00135CB3">
              <w:rPr>
                <w:rFonts w:cs="Arial"/>
                <w:sz w:val="20"/>
                <w:szCs w:val="20"/>
              </w:rPr>
              <w:t>No</w:t>
            </w:r>
          </w:p>
        </w:tc>
      </w:tr>
      <w:tr w:rsidR="00561342" w:rsidRPr="00651149" w14:paraId="1BA1D765" w14:textId="77777777" w:rsidTr="00561342">
        <w:trPr>
          <w:trHeight w:val="290"/>
        </w:trPr>
        <w:tc>
          <w:tcPr>
            <w:tcW w:w="1926" w:type="dxa"/>
            <w:noWrap/>
            <w:hideMark/>
          </w:tcPr>
          <w:p w14:paraId="174F1331"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4FA00C93" w14:textId="77777777" w:rsidR="00651149" w:rsidRPr="00135CB3" w:rsidRDefault="00651149">
            <w:pPr>
              <w:rPr>
                <w:rFonts w:cs="Arial"/>
                <w:i/>
                <w:iCs/>
                <w:sz w:val="20"/>
                <w:szCs w:val="20"/>
              </w:rPr>
            </w:pPr>
            <w:r w:rsidRPr="00135CB3">
              <w:rPr>
                <w:rFonts w:cs="Arial"/>
                <w:i/>
                <w:iCs/>
                <w:sz w:val="20"/>
                <w:szCs w:val="20"/>
              </w:rPr>
              <w:t xml:space="preserve">Baeckea </w:t>
            </w:r>
            <w:r w:rsidRPr="00135CB3">
              <w:rPr>
                <w:rFonts w:cs="Arial"/>
                <w:sz w:val="20"/>
                <w:szCs w:val="20"/>
              </w:rPr>
              <w:t>sp. aff</w:t>
            </w:r>
            <w:r w:rsidRPr="00135CB3">
              <w:rPr>
                <w:rFonts w:cs="Arial"/>
                <w:i/>
                <w:iCs/>
                <w:sz w:val="20"/>
                <w:szCs w:val="20"/>
              </w:rPr>
              <w:t xml:space="preserve"> muricata </w:t>
            </w:r>
          </w:p>
        </w:tc>
        <w:tc>
          <w:tcPr>
            <w:tcW w:w="2843" w:type="dxa"/>
            <w:noWrap/>
            <w:hideMark/>
          </w:tcPr>
          <w:p w14:paraId="4A0F521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8CC613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3BB662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74AF62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1D320E6" w14:textId="77777777" w:rsidR="00651149" w:rsidRPr="00135CB3" w:rsidRDefault="00651149">
            <w:pPr>
              <w:rPr>
                <w:rFonts w:cs="Arial"/>
                <w:sz w:val="20"/>
                <w:szCs w:val="20"/>
              </w:rPr>
            </w:pPr>
            <w:r w:rsidRPr="00135CB3">
              <w:rPr>
                <w:rFonts w:cs="Arial"/>
                <w:sz w:val="20"/>
                <w:szCs w:val="20"/>
              </w:rPr>
              <w:t>No</w:t>
            </w:r>
          </w:p>
        </w:tc>
      </w:tr>
      <w:tr w:rsidR="00561342" w:rsidRPr="00651149" w14:paraId="0A319473" w14:textId="77777777" w:rsidTr="00561342">
        <w:trPr>
          <w:trHeight w:val="290"/>
        </w:trPr>
        <w:tc>
          <w:tcPr>
            <w:tcW w:w="1926" w:type="dxa"/>
            <w:noWrap/>
            <w:hideMark/>
          </w:tcPr>
          <w:p w14:paraId="2AD10E3E"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11C351E" w14:textId="77777777" w:rsidR="00651149" w:rsidRPr="00135CB3" w:rsidRDefault="00651149">
            <w:pPr>
              <w:rPr>
                <w:rFonts w:cs="Arial"/>
                <w:i/>
                <w:iCs/>
                <w:sz w:val="20"/>
                <w:szCs w:val="20"/>
              </w:rPr>
            </w:pPr>
            <w:r w:rsidRPr="00135CB3">
              <w:rPr>
                <w:rFonts w:cs="Arial"/>
                <w:i/>
                <w:iCs/>
                <w:sz w:val="20"/>
                <w:szCs w:val="20"/>
              </w:rPr>
              <w:t xml:space="preserve">Baeckea </w:t>
            </w:r>
            <w:r w:rsidRPr="00135CB3">
              <w:rPr>
                <w:rFonts w:cs="Arial"/>
                <w:sz w:val="20"/>
                <w:szCs w:val="20"/>
              </w:rPr>
              <w:t xml:space="preserve">sp. East Nabawa (M.E. Trudgen MET 21623) </w:t>
            </w:r>
          </w:p>
        </w:tc>
        <w:tc>
          <w:tcPr>
            <w:tcW w:w="2843" w:type="dxa"/>
            <w:noWrap/>
            <w:hideMark/>
          </w:tcPr>
          <w:p w14:paraId="222E9C8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137148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91C193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6007BF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B9FBD65" w14:textId="77777777" w:rsidR="00651149" w:rsidRPr="00135CB3" w:rsidRDefault="00651149">
            <w:pPr>
              <w:rPr>
                <w:rFonts w:cs="Arial"/>
                <w:sz w:val="20"/>
                <w:szCs w:val="20"/>
              </w:rPr>
            </w:pPr>
            <w:r w:rsidRPr="00135CB3">
              <w:rPr>
                <w:rFonts w:cs="Arial"/>
                <w:sz w:val="20"/>
                <w:szCs w:val="20"/>
              </w:rPr>
              <w:t>No</w:t>
            </w:r>
          </w:p>
        </w:tc>
      </w:tr>
      <w:tr w:rsidR="00561342" w:rsidRPr="00651149" w14:paraId="0C79F50E" w14:textId="77777777" w:rsidTr="00561342">
        <w:trPr>
          <w:trHeight w:val="290"/>
        </w:trPr>
        <w:tc>
          <w:tcPr>
            <w:tcW w:w="1926" w:type="dxa"/>
            <w:noWrap/>
            <w:hideMark/>
          </w:tcPr>
          <w:p w14:paraId="2B18C191"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6FC69D95" w14:textId="77777777" w:rsidR="00651149" w:rsidRPr="00135CB3" w:rsidRDefault="00651149">
            <w:pPr>
              <w:rPr>
                <w:rFonts w:cs="Arial"/>
                <w:i/>
                <w:iCs/>
                <w:sz w:val="20"/>
                <w:szCs w:val="20"/>
              </w:rPr>
            </w:pPr>
            <w:r w:rsidRPr="00135CB3">
              <w:rPr>
                <w:rFonts w:cs="Arial"/>
                <w:i/>
                <w:iCs/>
                <w:sz w:val="20"/>
                <w:szCs w:val="20"/>
              </w:rPr>
              <w:t>Beaufortia aestiva</w:t>
            </w:r>
          </w:p>
        </w:tc>
        <w:tc>
          <w:tcPr>
            <w:tcW w:w="2843" w:type="dxa"/>
            <w:noWrap/>
            <w:hideMark/>
          </w:tcPr>
          <w:p w14:paraId="31984907" w14:textId="77777777" w:rsidR="00651149" w:rsidRPr="00135CB3" w:rsidRDefault="00651149">
            <w:pPr>
              <w:rPr>
                <w:rFonts w:cs="Arial"/>
                <w:sz w:val="20"/>
                <w:szCs w:val="20"/>
              </w:rPr>
            </w:pPr>
            <w:r w:rsidRPr="00135CB3">
              <w:rPr>
                <w:rFonts w:cs="Arial"/>
                <w:sz w:val="20"/>
                <w:szCs w:val="20"/>
              </w:rPr>
              <w:t>Kalbarri Beaufortia</w:t>
            </w:r>
          </w:p>
        </w:tc>
        <w:tc>
          <w:tcPr>
            <w:tcW w:w="1039" w:type="dxa"/>
            <w:noWrap/>
            <w:hideMark/>
          </w:tcPr>
          <w:p w14:paraId="3A365A9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23E7D3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2578F5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421B718" w14:textId="77777777" w:rsidR="00651149" w:rsidRPr="00135CB3" w:rsidRDefault="00651149">
            <w:pPr>
              <w:rPr>
                <w:rFonts w:cs="Arial"/>
                <w:sz w:val="20"/>
                <w:szCs w:val="20"/>
              </w:rPr>
            </w:pPr>
            <w:r w:rsidRPr="00135CB3">
              <w:rPr>
                <w:rFonts w:cs="Arial"/>
                <w:sz w:val="20"/>
                <w:szCs w:val="20"/>
              </w:rPr>
              <w:t>No</w:t>
            </w:r>
          </w:p>
        </w:tc>
      </w:tr>
      <w:tr w:rsidR="00561342" w:rsidRPr="00651149" w14:paraId="132AAE26" w14:textId="77777777" w:rsidTr="00561342">
        <w:trPr>
          <w:trHeight w:val="290"/>
        </w:trPr>
        <w:tc>
          <w:tcPr>
            <w:tcW w:w="1926" w:type="dxa"/>
            <w:noWrap/>
            <w:hideMark/>
          </w:tcPr>
          <w:p w14:paraId="3DBACBB0"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42250238" w14:textId="77777777" w:rsidR="00651149" w:rsidRPr="00135CB3" w:rsidRDefault="00651149">
            <w:pPr>
              <w:rPr>
                <w:rFonts w:cs="Arial"/>
                <w:i/>
                <w:iCs/>
                <w:sz w:val="20"/>
                <w:szCs w:val="20"/>
              </w:rPr>
            </w:pPr>
            <w:r w:rsidRPr="00135CB3">
              <w:rPr>
                <w:rFonts w:cs="Arial"/>
                <w:i/>
                <w:iCs/>
                <w:sz w:val="20"/>
                <w:szCs w:val="20"/>
              </w:rPr>
              <w:t>Calothamnus chrysanthereus</w:t>
            </w:r>
          </w:p>
        </w:tc>
        <w:tc>
          <w:tcPr>
            <w:tcW w:w="2843" w:type="dxa"/>
            <w:noWrap/>
            <w:hideMark/>
          </w:tcPr>
          <w:p w14:paraId="20D2EBA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6A7EA5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2D6090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8257AA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0DF5774" w14:textId="77777777" w:rsidR="00651149" w:rsidRPr="00135CB3" w:rsidRDefault="00651149">
            <w:pPr>
              <w:rPr>
                <w:rFonts w:cs="Arial"/>
                <w:sz w:val="20"/>
                <w:szCs w:val="20"/>
              </w:rPr>
            </w:pPr>
            <w:r w:rsidRPr="00135CB3">
              <w:rPr>
                <w:rFonts w:cs="Arial"/>
                <w:sz w:val="20"/>
                <w:szCs w:val="20"/>
              </w:rPr>
              <w:t>No</w:t>
            </w:r>
          </w:p>
        </w:tc>
      </w:tr>
      <w:tr w:rsidR="00561342" w:rsidRPr="00651149" w14:paraId="0E9B9EB9" w14:textId="77777777" w:rsidTr="00561342">
        <w:trPr>
          <w:trHeight w:val="290"/>
        </w:trPr>
        <w:tc>
          <w:tcPr>
            <w:tcW w:w="1926" w:type="dxa"/>
            <w:noWrap/>
            <w:hideMark/>
          </w:tcPr>
          <w:p w14:paraId="67679356"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0B8C440B" w14:textId="77777777" w:rsidR="00651149" w:rsidRPr="00135CB3" w:rsidRDefault="00651149">
            <w:pPr>
              <w:rPr>
                <w:rFonts w:cs="Arial"/>
                <w:i/>
                <w:iCs/>
                <w:sz w:val="20"/>
                <w:szCs w:val="20"/>
              </w:rPr>
            </w:pPr>
            <w:r w:rsidRPr="00135CB3">
              <w:rPr>
                <w:rFonts w:cs="Arial"/>
                <w:i/>
                <w:iCs/>
                <w:sz w:val="20"/>
                <w:szCs w:val="20"/>
              </w:rPr>
              <w:t>Calothamnus glaber</w:t>
            </w:r>
          </w:p>
        </w:tc>
        <w:tc>
          <w:tcPr>
            <w:tcW w:w="2843" w:type="dxa"/>
            <w:noWrap/>
            <w:hideMark/>
          </w:tcPr>
          <w:p w14:paraId="1F1B041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A795CC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CE9C18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EB2DD9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EECD45B" w14:textId="77777777" w:rsidR="00651149" w:rsidRPr="00135CB3" w:rsidRDefault="00651149">
            <w:pPr>
              <w:rPr>
                <w:rFonts w:cs="Arial"/>
                <w:sz w:val="20"/>
                <w:szCs w:val="20"/>
              </w:rPr>
            </w:pPr>
            <w:r w:rsidRPr="00135CB3">
              <w:rPr>
                <w:rFonts w:cs="Arial"/>
                <w:sz w:val="20"/>
                <w:szCs w:val="20"/>
              </w:rPr>
              <w:t>No</w:t>
            </w:r>
          </w:p>
        </w:tc>
      </w:tr>
      <w:tr w:rsidR="00561342" w:rsidRPr="00651149" w14:paraId="1AEE1BD1" w14:textId="77777777" w:rsidTr="00561342">
        <w:trPr>
          <w:trHeight w:val="290"/>
        </w:trPr>
        <w:tc>
          <w:tcPr>
            <w:tcW w:w="1926" w:type="dxa"/>
            <w:noWrap/>
            <w:hideMark/>
          </w:tcPr>
          <w:p w14:paraId="0324D5D5"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72C0FD1" w14:textId="77777777" w:rsidR="00651149" w:rsidRPr="00135CB3" w:rsidRDefault="00651149">
            <w:pPr>
              <w:rPr>
                <w:rFonts w:cs="Arial"/>
                <w:i/>
                <w:iCs/>
                <w:sz w:val="20"/>
                <w:szCs w:val="20"/>
              </w:rPr>
            </w:pPr>
            <w:r w:rsidRPr="00135CB3">
              <w:rPr>
                <w:rFonts w:cs="Arial"/>
                <w:i/>
                <w:iCs/>
                <w:sz w:val="20"/>
                <w:szCs w:val="20"/>
              </w:rPr>
              <w:t xml:space="preserve">Calothamnus quadrifidus </w:t>
            </w:r>
            <w:r w:rsidRPr="00135CB3">
              <w:rPr>
                <w:rFonts w:cs="Arial"/>
                <w:sz w:val="20"/>
                <w:szCs w:val="20"/>
              </w:rPr>
              <w:t>subsp.</w:t>
            </w:r>
            <w:r w:rsidRPr="00135CB3">
              <w:rPr>
                <w:rFonts w:cs="Arial"/>
                <w:i/>
                <w:iCs/>
                <w:sz w:val="20"/>
                <w:szCs w:val="20"/>
              </w:rPr>
              <w:t xml:space="preserve"> obtusus</w:t>
            </w:r>
          </w:p>
        </w:tc>
        <w:tc>
          <w:tcPr>
            <w:tcW w:w="2843" w:type="dxa"/>
            <w:noWrap/>
            <w:hideMark/>
          </w:tcPr>
          <w:p w14:paraId="30678AB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F40508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15E865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2557B8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4708012" w14:textId="77777777" w:rsidR="00651149" w:rsidRPr="00135CB3" w:rsidRDefault="00651149">
            <w:pPr>
              <w:rPr>
                <w:rFonts w:cs="Arial"/>
                <w:sz w:val="20"/>
                <w:szCs w:val="20"/>
              </w:rPr>
            </w:pPr>
            <w:r w:rsidRPr="00135CB3">
              <w:rPr>
                <w:rFonts w:cs="Arial"/>
                <w:sz w:val="20"/>
                <w:szCs w:val="20"/>
              </w:rPr>
              <w:t>No</w:t>
            </w:r>
          </w:p>
        </w:tc>
      </w:tr>
      <w:tr w:rsidR="00561342" w:rsidRPr="00651149" w14:paraId="2ABBFCB5" w14:textId="77777777" w:rsidTr="00561342">
        <w:trPr>
          <w:trHeight w:val="290"/>
        </w:trPr>
        <w:tc>
          <w:tcPr>
            <w:tcW w:w="1926" w:type="dxa"/>
            <w:noWrap/>
            <w:hideMark/>
          </w:tcPr>
          <w:p w14:paraId="3BADDC58"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17EAF762" w14:textId="77777777" w:rsidR="00651149" w:rsidRPr="00135CB3" w:rsidRDefault="00651149">
            <w:pPr>
              <w:rPr>
                <w:rFonts w:cs="Arial"/>
                <w:i/>
                <w:iCs/>
                <w:sz w:val="20"/>
                <w:szCs w:val="20"/>
              </w:rPr>
            </w:pPr>
            <w:r w:rsidRPr="00135CB3">
              <w:rPr>
                <w:rFonts w:cs="Arial"/>
                <w:i/>
                <w:iCs/>
                <w:sz w:val="20"/>
                <w:szCs w:val="20"/>
              </w:rPr>
              <w:t>Calothamnus quadrifidus </w:t>
            </w:r>
            <w:r w:rsidRPr="00135CB3">
              <w:rPr>
                <w:rFonts w:cs="Arial"/>
                <w:sz w:val="20"/>
                <w:szCs w:val="20"/>
              </w:rPr>
              <w:t>subsp. </w:t>
            </w:r>
            <w:r w:rsidRPr="00135CB3">
              <w:rPr>
                <w:rFonts w:cs="Arial"/>
                <w:i/>
                <w:iCs/>
                <w:sz w:val="20"/>
                <w:szCs w:val="20"/>
              </w:rPr>
              <w:t>homalophyllus</w:t>
            </w:r>
          </w:p>
        </w:tc>
        <w:tc>
          <w:tcPr>
            <w:tcW w:w="2843" w:type="dxa"/>
            <w:noWrap/>
            <w:hideMark/>
          </w:tcPr>
          <w:p w14:paraId="2C213528" w14:textId="77777777" w:rsidR="00651149" w:rsidRPr="00135CB3" w:rsidRDefault="00651149">
            <w:pPr>
              <w:rPr>
                <w:rFonts w:cs="Arial"/>
                <w:sz w:val="20"/>
                <w:szCs w:val="20"/>
              </w:rPr>
            </w:pPr>
            <w:r w:rsidRPr="00135CB3">
              <w:rPr>
                <w:rFonts w:cs="Arial"/>
                <w:sz w:val="20"/>
                <w:szCs w:val="20"/>
              </w:rPr>
              <w:t>Murchison Clawflower</w:t>
            </w:r>
          </w:p>
        </w:tc>
        <w:tc>
          <w:tcPr>
            <w:tcW w:w="1039" w:type="dxa"/>
            <w:noWrap/>
            <w:hideMark/>
          </w:tcPr>
          <w:p w14:paraId="11010F1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0AD54E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49EF07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07B06AE" w14:textId="77777777" w:rsidR="00651149" w:rsidRPr="00135CB3" w:rsidRDefault="00651149">
            <w:pPr>
              <w:rPr>
                <w:rFonts w:cs="Arial"/>
                <w:sz w:val="20"/>
                <w:szCs w:val="20"/>
              </w:rPr>
            </w:pPr>
            <w:r w:rsidRPr="00135CB3">
              <w:rPr>
                <w:rFonts w:cs="Arial"/>
                <w:sz w:val="20"/>
                <w:szCs w:val="20"/>
              </w:rPr>
              <w:t>No</w:t>
            </w:r>
          </w:p>
        </w:tc>
      </w:tr>
      <w:tr w:rsidR="00561342" w:rsidRPr="00651149" w14:paraId="74B8337A" w14:textId="77777777" w:rsidTr="00561342">
        <w:trPr>
          <w:trHeight w:val="290"/>
        </w:trPr>
        <w:tc>
          <w:tcPr>
            <w:tcW w:w="1926" w:type="dxa"/>
            <w:noWrap/>
            <w:hideMark/>
          </w:tcPr>
          <w:p w14:paraId="08DA67C6"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DCBDD5D" w14:textId="77777777" w:rsidR="00651149" w:rsidRPr="00135CB3" w:rsidRDefault="00651149">
            <w:pPr>
              <w:rPr>
                <w:rFonts w:cs="Arial"/>
                <w:i/>
                <w:iCs/>
                <w:sz w:val="20"/>
                <w:szCs w:val="20"/>
              </w:rPr>
            </w:pPr>
            <w:r w:rsidRPr="00135CB3">
              <w:rPr>
                <w:rFonts w:cs="Arial"/>
                <w:i/>
                <w:iCs/>
                <w:sz w:val="20"/>
                <w:szCs w:val="20"/>
              </w:rPr>
              <w:t xml:space="preserve">Calytrix </w:t>
            </w:r>
            <w:r w:rsidRPr="00135CB3">
              <w:rPr>
                <w:rFonts w:cs="Arial"/>
                <w:sz w:val="20"/>
                <w:szCs w:val="20"/>
              </w:rPr>
              <w:t>aff.</w:t>
            </w:r>
            <w:r w:rsidRPr="00135CB3">
              <w:rPr>
                <w:rFonts w:cs="Arial"/>
                <w:i/>
                <w:iCs/>
                <w:sz w:val="20"/>
                <w:szCs w:val="20"/>
              </w:rPr>
              <w:t xml:space="preserve"> harvestiana</w:t>
            </w:r>
          </w:p>
        </w:tc>
        <w:tc>
          <w:tcPr>
            <w:tcW w:w="2843" w:type="dxa"/>
            <w:noWrap/>
            <w:hideMark/>
          </w:tcPr>
          <w:p w14:paraId="50F808B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673E6D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76CB2E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0193DF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36AD69E" w14:textId="77777777" w:rsidR="00651149" w:rsidRPr="00135CB3" w:rsidRDefault="00651149">
            <w:pPr>
              <w:rPr>
                <w:rFonts w:cs="Arial"/>
                <w:sz w:val="20"/>
                <w:szCs w:val="20"/>
              </w:rPr>
            </w:pPr>
            <w:r w:rsidRPr="00135CB3">
              <w:rPr>
                <w:rFonts w:cs="Arial"/>
                <w:sz w:val="20"/>
                <w:szCs w:val="20"/>
              </w:rPr>
              <w:t>No</w:t>
            </w:r>
          </w:p>
        </w:tc>
      </w:tr>
      <w:tr w:rsidR="00561342" w:rsidRPr="00651149" w14:paraId="35EF1A23" w14:textId="77777777" w:rsidTr="00561342">
        <w:trPr>
          <w:trHeight w:val="290"/>
        </w:trPr>
        <w:tc>
          <w:tcPr>
            <w:tcW w:w="1926" w:type="dxa"/>
            <w:noWrap/>
            <w:hideMark/>
          </w:tcPr>
          <w:p w14:paraId="599BC57B"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47F3EAC2" w14:textId="77777777" w:rsidR="00651149" w:rsidRPr="00135CB3" w:rsidRDefault="00651149">
            <w:pPr>
              <w:rPr>
                <w:rFonts w:cs="Arial"/>
                <w:i/>
                <w:iCs/>
                <w:sz w:val="20"/>
                <w:szCs w:val="20"/>
              </w:rPr>
            </w:pPr>
            <w:r w:rsidRPr="00135CB3">
              <w:rPr>
                <w:rFonts w:cs="Arial"/>
                <w:i/>
                <w:iCs/>
                <w:sz w:val="20"/>
                <w:szCs w:val="20"/>
              </w:rPr>
              <w:t>Calytrix brevifolia</w:t>
            </w:r>
          </w:p>
        </w:tc>
        <w:tc>
          <w:tcPr>
            <w:tcW w:w="2843" w:type="dxa"/>
            <w:noWrap/>
            <w:hideMark/>
          </w:tcPr>
          <w:p w14:paraId="7381DD9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81F67F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7E339E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3322DD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715446E" w14:textId="77777777" w:rsidR="00651149" w:rsidRPr="00135CB3" w:rsidRDefault="00651149">
            <w:pPr>
              <w:rPr>
                <w:rFonts w:cs="Arial"/>
                <w:sz w:val="20"/>
                <w:szCs w:val="20"/>
              </w:rPr>
            </w:pPr>
            <w:r w:rsidRPr="00135CB3">
              <w:rPr>
                <w:rFonts w:cs="Arial"/>
                <w:sz w:val="20"/>
                <w:szCs w:val="20"/>
              </w:rPr>
              <w:t>No</w:t>
            </w:r>
          </w:p>
        </w:tc>
      </w:tr>
      <w:tr w:rsidR="00561342" w:rsidRPr="00651149" w14:paraId="0405966E" w14:textId="77777777" w:rsidTr="00561342">
        <w:trPr>
          <w:trHeight w:val="290"/>
        </w:trPr>
        <w:tc>
          <w:tcPr>
            <w:tcW w:w="1926" w:type="dxa"/>
            <w:noWrap/>
            <w:hideMark/>
          </w:tcPr>
          <w:p w14:paraId="30CA72F4"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61A8C3FE" w14:textId="77777777" w:rsidR="00651149" w:rsidRPr="00135CB3" w:rsidRDefault="00651149">
            <w:pPr>
              <w:rPr>
                <w:rFonts w:cs="Arial"/>
                <w:i/>
                <w:iCs/>
                <w:sz w:val="20"/>
                <w:szCs w:val="20"/>
              </w:rPr>
            </w:pPr>
            <w:r w:rsidRPr="00135CB3">
              <w:rPr>
                <w:rFonts w:cs="Arial"/>
                <w:i/>
                <w:iCs/>
                <w:sz w:val="20"/>
                <w:szCs w:val="20"/>
              </w:rPr>
              <w:t>Calytrix depressa</w:t>
            </w:r>
          </w:p>
        </w:tc>
        <w:tc>
          <w:tcPr>
            <w:tcW w:w="2843" w:type="dxa"/>
            <w:noWrap/>
            <w:hideMark/>
          </w:tcPr>
          <w:p w14:paraId="2273E0C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284308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4458D6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B4E2EE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16B7F76" w14:textId="77777777" w:rsidR="00651149" w:rsidRPr="00135CB3" w:rsidRDefault="00651149">
            <w:pPr>
              <w:rPr>
                <w:rFonts w:cs="Arial"/>
                <w:sz w:val="20"/>
                <w:szCs w:val="20"/>
              </w:rPr>
            </w:pPr>
            <w:r w:rsidRPr="00135CB3">
              <w:rPr>
                <w:rFonts w:cs="Arial"/>
                <w:sz w:val="20"/>
                <w:szCs w:val="20"/>
              </w:rPr>
              <w:t>No</w:t>
            </w:r>
          </w:p>
        </w:tc>
      </w:tr>
      <w:tr w:rsidR="00561342" w:rsidRPr="00651149" w14:paraId="545A8AAC" w14:textId="77777777" w:rsidTr="00561342">
        <w:trPr>
          <w:trHeight w:val="290"/>
        </w:trPr>
        <w:tc>
          <w:tcPr>
            <w:tcW w:w="1926" w:type="dxa"/>
            <w:noWrap/>
            <w:hideMark/>
          </w:tcPr>
          <w:p w14:paraId="6568B527"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7CFA8609" w14:textId="77777777" w:rsidR="00651149" w:rsidRPr="00135CB3" w:rsidRDefault="00651149">
            <w:pPr>
              <w:rPr>
                <w:rFonts w:cs="Arial"/>
                <w:i/>
                <w:iCs/>
                <w:sz w:val="20"/>
                <w:szCs w:val="20"/>
              </w:rPr>
            </w:pPr>
            <w:r w:rsidRPr="00135CB3">
              <w:rPr>
                <w:rFonts w:cs="Arial"/>
                <w:i/>
                <w:iCs/>
                <w:sz w:val="20"/>
                <w:szCs w:val="20"/>
              </w:rPr>
              <w:t>Calytrix formosa</w:t>
            </w:r>
          </w:p>
        </w:tc>
        <w:tc>
          <w:tcPr>
            <w:tcW w:w="2843" w:type="dxa"/>
            <w:noWrap/>
            <w:hideMark/>
          </w:tcPr>
          <w:p w14:paraId="31F5048D"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FBC63A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9489E2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1E7B10F"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00804819" w14:textId="77777777" w:rsidR="00651149" w:rsidRPr="00135CB3" w:rsidRDefault="00651149">
            <w:pPr>
              <w:rPr>
                <w:rFonts w:cs="Arial"/>
                <w:sz w:val="20"/>
                <w:szCs w:val="20"/>
              </w:rPr>
            </w:pPr>
            <w:r w:rsidRPr="00135CB3">
              <w:rPr>
                <w:rFonts w:cs="Arial"/>
                <w:sz w:val="20"/>
                <w:szCs w:val="20"/>
              </w:rPr>
              <w:t>No</w:t>
            </w:r>
          </w:p>
        </w:tc>
      </w:tr>
      <w:tr w:rsidR="00561342" w:rsidRPr="00651149" w14:paraId="5C9E2AD9" w14:textId="77777777" w:rsidTr="00561342">
        <w:trPr>
          <w:trHeight w:val="290"/>
        </w:trPr>
        <w:tc>
          <w:tcPr>
            <w:tcW w:w="1926" w:type="dxa"/>
            <w:noWrap/>
            <w:hideMark/>
          </w:tcPr>
          <w:p w14:paraId="3086CD0A"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E74D4CC" w14:textId="77777777" w:rsidR="00651149" w:rsidRPr="00135CB3" w:rsidRDefault="00651149">
            <w:pPr>
              <w:rPr>
                <w:rFonts w:cs="Arial"/>
                <w:i/>
                <w:iCs/>
                <w:sz w:val="20"/>
                <w:szCs w:val="20"/>
              </w:rPr>
            </w:pPr>
            <w:r w:rsidRPr="00135CB3">
              <w:rPr>
                <w:rFonts w:cs="Arial"/>
                <w:i/>
                <w:iCs/>
                <w:sz w:val="20"/>
                <w:szCs w:val="20"/>
              </w:rPr>
              <w:t>Calytrix harvestiana</w:t>
            </w:r>
          </w:p>
        </w:tc>
        <w:tc>
          <w:tcPr>
            <w:tcW w:w="2843" w:type="dxa"/>
            <w:noWrap/>
            <w:hideMark/>
          </w:tcPr>
          <w:p w14:paraId="2314599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EBEF57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EDC963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F7CE6EC" w14:textId="77777777" w:rsidR="00651149" w:rsidRPr="00135CB3" w:rsidRDefault="00651149">
            <w:pPr>
              <w:rPr>
                <w:rFonts w:cs="Arial"/>
                <w:b/>
                <w:bCs/>
                <w:sz w:val="20"/>
                <w:szCs w:val="20"/>
              </w:rPr>
            </w:pPr>
            <w:r w:rsidRPr="00135CB3">
              <w:rPr>
                <w:rFonts w:cs="Arial"/>
                <w:b/>
                <w:bCs/>
                <w:sz w:val="20"/>
                <w:szCs w:val="20"/>
              </w:rPr>
              <w:t>Yes - P2 (WA)</w:t>
            </w:r>
          </w:p>
        </w:tc>
        <w:tc>
          <w:tcPr>
            <w:tcW w:w="1333" w:type="dxa"/>
            <w:noWrap/>
            <w:hideMark/>
          </w:tcPr>
          <w:p w14:paraId="05B3C521" w14:textId="77777777" w:rsidR="00651149" w:rsidRPr="00135CB3" w:rsidRDefault="00651149">
            <w:pPr>
              <w:rPr>
                <w:rFonts w:cs="Arial"/>
                <w:sz w:val="20"/>
                <w:szCs w:val="20"/>
              </w:rPr>
            </w:pPr>
            <w:r w:rsidRPr="00135CB3">
              <w:rPr>
                <w:rFonts w:cs="Arial"/>
                <w:sz w:val="20"/>
                <w:szCs w:val="20"/>
              </w:rPr>
              <w:t>No</w:t>
            </w:r>
          </w:p>
        </w:tc>
      </w:tr>
      <w:tr w:rsidR="00561342" w:rsidRPr="00651149" w14:paraId="439F4A9A" w14:textId="77777777" w:rsidTr="00561342">
        <w:trPr>
          <w:trHeight w:val="290"/>
        </w:trPr>
        <w:tc>
          <w:tcPr>
            <w:tcW w:w="1926" w:type="dxa"/>
            <w:noWrap/>
            <w:hideMark/>
          </w:tcPr>
          <w:p w14:paraId="3ADEB8F3"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0D6A0E42" w14:textId="77777777" w:rsidR="00651149" w:rsidRPr="00135CB3" w:rsidRDefault="00651149">
            <w:pPr>
              <w:rPr>
                <w:rFonts w:cs="Arial"/>
                <w:i/>
                <w:iCs/>
                <w:sz w:val="20"/>
                <w:szCs w:val="20"/>
              </w:rPr>
            </w:pPr>
            <w:r w:rsidRPr="00135CB3">
              <w:rPr>
                <w:rFonts w:cs="Arial"/>
                <w:i/>
                <w:iCs/>
                <w:sz w:val="20"/>
                <w:szCs w:val="20"/>
              </w:rPr>
              <w:t>Calytrix oldfieldii</w:t>
            </w:r>
          </w:p>
        </w:tc>
        <w:tc>
          <w:tcPr>
            <w:tcW w:w="2843" w:type="dxa"/>
            <w:noWrap/>
            <w:hideMark/>
          </w:tcPr>
          <w:p w14:paraId="38B1B47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46640A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1CB42A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DC9B1ED"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DBBAB17" w14:textId="77777777" w:rsidR="00651149" w:rsidRPr="00135CB3" w:rsidRDefault="00651149">
            <w:pPr>
              <w:rPr>
                <w:rFonts w:cs="Arial"/>
                <w:sz w:val="20"/>
                <w:szCs w:val="20"/>
              </w:rPr>
            </w:pPr>
            <w:r w:rsidRPr="00135CB3">
              <w:rPr>
                <w:rFonts w:cs="Arial"/>
                <w:sz w:val="20"/>
                <w:szCs w:val="20"/>
              </w:rPr>
              <w:t>No</w:t>
            </w:r>
          </w:p>
        </w:tc>
      </w:tr>
      <w:tr w:rsidR="00561342" w:rsidRPr="00651149" w14:paraId="6446E4D0" w14:textId="77777777" w:rsidTr="00561342">
        <w:trPr>
          <w:trHeight w:val="290"/>
        </w:trPr>
        <w:tc>
          <w:tcPr>
            <w:tcW w:w="1926" w:type="dxa"/>
            <w:noWrap/>
            <w:hideMark/>
          </w:tcPr>
          <w:p w14:paraId="50FDC718"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2CBB2B2" w14:textId="77777777" w:rsidR="00651149" w:rsidRPr="00135CB3" w:rsidRDefault="00651149">
            <w:pPr>
              <w:rPr>
                <w:rFonts w:cs="Arial"/>
                <w:i/>
                <w:iCs/>
                <w:sz w:val="20"/>
                <w:szCs w:val="20"/>
              </w:rPr>
            </w:pPr>
            <w:r w:rsidRPr="00135CB3">
              <w:rPr>
                <w:rFonts w:cs="Arial"/>
                <w:i/>
                <w:iCs/>
                <w:sz w:val="20"/>
                <w:szCs w:val="20"/>
              </w:rPr>
              <w:t>Calytrix paucicostata</w:t>
            </w:r>
          </w:p>
        </w:tc>
        <w:tc>
          <w:tcPr>
            <w:tcW w:w="2843" w:type="dxa"/>
            <w:noWrap/>
            <w:hideMark/>
          </w:tcPr>
          <w:p w14:paraId="4B931B5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58DFB0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2E339F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2349CF1" w14:textId="77777777" w:rsidR="00651149" w:rsidRPr="00135CB3" w:rsidRDefault="00651149">
            <w:pPr>
              <w:rPr>
                <w:rFonts w:cs="Arial"/>
                <w:b/>
                <w:bCs/>
                <w:sz w:val="20"/>
                <w:szCs w:val="20"/>
              </w:rPr>
            </w:pPr>
            <w:r w:rsidRPr="00135CB3">
              <w:rPr>
                <w:rFonts w:cs="Arial"/>
                <w:b/>
                <w:bCs/>
                <w:sz w:val="20"/>
                <w:szCs w:val="20"/>
              </w:rPr>
              <w:t>Yes - P2 (WA)</w:t>
            </w:r>
          </w:p>
        </w:tc>
        <w:tc>
          <w:tcPr>
            <w:tcW w:w="1333" w:type="dxa"/>
            <w:noWrap/>
            <w:hideMark/>
          </w:tcPr>
          <w:p w14:paraId="277590F6" w14:textId="77777777" w:rsidR="00651149" w:rsidRPr="00135CB3" w:rsidRDefault="00651149">
            <w:pPr>
              <w:rPr>
                <w:rFonts w:cs="Arial"/>
                <w:sz w:val="20"/>
                <w:szCs w:val="20"/>
              </w:rPr>
            </w:pPr>
            <w:r w:rsidRPr="00135CB3">
              <w:rPr>
                <w:rFonts w:cs="Arial"/>
                <w:sz w:val="20"/>
                <w:szCs w:val="20"/>
              </w:rPr>
              <w:t>No</w:t>
            </w:r>
          </w:p>
        </w:tc>
      </w:tr>
      <w:tr w:rsidR="00561342" w:rsidRPr="00651149" w14:paraId="2AA7FFA1" w14:textId="77777777" w:rsidTr="00561342">
        <w:trPr>
          <w:trHeight w:val="290"/>
        </w:trPr>
        <w:tc>
          <w:tcPr>
            <w:tcW w:w="1926" w:type="dxa"/>
            <w:noWrap/>
            <w:hideMark/>
          </w:tcPr>
          <w:p w14:paraId="0EC4E94A"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3367AAD" w14:textId="77777777" w:rsidR="00651149" w:rsidRPr="00135CB3" w:rsidRDefault="00651149">
            <w:pPr>
              <w:rPr>
                <w:rFonts w:cs="Arial"/>
                <w:i/>
                <w:iCs/>
                <w:sz w:val="20"/>
                <w:szCs w:val="20"/>
              </w:rPr>
            </w:pPr>
            <w:r w:rsidRPr="00135CB3">
              <w:rPr>
                <w:rFonts w:cs="Arial"/>
                <w:i/>
                <w:iCs/>
                <w:sz w:val="20"/>
                <w:szCs w:val="20"/>
              </w:rPr>
              <w:t>Calytrix</w:t>
            </w:r>
            <w:r w:rsidRPr="00135CB3">
              <w:rPr>
                <w:rFonts w:cs="Arial"/>
                <w:sz w:val="20"/>
                <w:szCs w:val="20"/>
              </w:rPr>
              <w:t xml:space="preserve"> sp. </w:t>
            </w:r>
          </w:p>
        </w:tc>
        <w:tc>
          <w:tcPr>
            <w:tcW w:w="2843" w:type="dxa"/>
            <w:noWrap/>
            <w:hideMark/>
          </w:tcPr>
          <w:p w14:paraId="4C0CFA91"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8F55D9A" w14:textId="77777777" w:rsidR="00651149" w:rsidRPr="00135CB3" w:rsidRDefault="00651149">
            <w:pPr>
              <w:rPr>
                <w:rFonts w:cs="Arial"/>
                <w:b/>
                <w:bCs/>
                <w:sz w:val="20"/>
                <w:szCs w:val="20"/>
              </w:rPr>
            </w:pPr>
            <w:r w:rsidRPr="00135CB3">
              <w:rPr>
                <w:rFonts w:cs="Arial"/>
                <w:b/>
                <w:bCs/>
                <w:sz w:val="20"/>
                <w:szCs w:val="20"/>
              </w:rPr>
              <w:t>Yes</w:t>
            </w:r>
          </w:p>
        </w:tc>
        <w:tc>
          <w:tcPr>
            <w:tcW w:w="1424" w:type="dxa"/>
            <w:noWrap/>
            <w:hideMark/>
          </w:tcPr>
          <w:p w14:paraId="6814970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8F2458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162140E" w14:textId="77777777" w:rsidR="00651149" w:rsidRPr="00135CB3" w:rsidRDefault="00651149">
            <w:pPr>
              <w:rPr>
                <w:rFonts w:cs="Arial"/>
                <w:sz w:val="20"/>
                <w:szCs w:val="20"/>
              </w:rPr>
            </w:pPr>
            <w:r w:rsidRPr="00135CB3">
              <w:rPr>
                <w:rFonts w:cs="Arial"/>
                <w:sz w:val="20"/>
                <w:szCs w:val="20"/>
              </w:rPr>
              <w:t>No</w:t>
            </w:r>
          </w:p>
        </w:tc>
      </w:tr>
      <w:tr w:rsidR="00561342" w:rsidRPr="00651149" w14:paraId="0FFD3D1C" w14:textId="77777777" w:rsidTr="00561342">
        <w:trPr>
          <w:trHeight w:val="290"/>
        </w:trPr>
        <w:tc>
          <w:tcPr>
            <w:tcW w:w="1926" w:type="dxa"/>
            <w:noWrap/>
            <w:hideMark/>
          </w:tcPr>
          <w:p w14:paraId="0A069337"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94A6E26" w14:textId="77777777" w:rsidR="00651149" w:rsidRPr="00135CB3" w:rsidRDefault="00651149">
            <w:pPr>
              <w:rPr>
                <w:rFonts w:cs="Arial"/>
                <w:i/>
                <w:iCs/>
                <w:sz w:val="20"/>
                <w:szCs w:val="20"/>
              </w:rPr>
            </w:pPr>
            <w:r w:rsidRPr="00135CB3">
              <w:rPr>
                <w:rFonts w:cs="Arial"/>
                <w:i/>
                <w:iCs/>
                <w:sz w:val="20"/>
                <w:szCs w:val="20"/>
              </w:rPr>
              <w:t>Calytrix strigosa</w:t>
            </w:r>
          </w:p>
        </w:tc>
        <w:tc>
          <w:tcPr>
            <w:tcW w:w="2843" w:type="dxa"/>
            <w:noWrap/>
            <w:hideMark/>
          </w:tcPr>
          <w:p w14:paraId="77707CB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16E210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8F6A0C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883B15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F371A6A" w14:textId="77777777" w:rsidR="00651149" w:rsidRPr="00135CB3" w:rsidRDefault="00651149">
            <w:pPr>
              <w:rPr>
                <w:rFonts w:cs="Arial"/>
                <w:sz w:val="20"/>
                <w:szCs w:val="20"/>
              </w:rPr>
            </w:pPr>
            <w:r w:rsidRPr="00135CB3">
              <w:rPr>
                <w:rFonts w:cs="Arial"/>
                <w:sz w:val="20"/>
                <w:szCs w:val="20"/>
              </w:rPr>
              <w:t>No</w:t>
            </w:r>
          </w:p>
        </w:tc>
      </w:tr>
      <w:tr w:rsidR="00561342" w:rsidRPr="00651149" w14:paraId="1EBD12B2" w14:textId="77777777" w:rsidTr="00561342">
        <w:trPr>
          <w:trHeight w:val="290"/>
        </w:trPr>
        <w:tc>
          <w:tcPr>
            <w:tcW w:w="1926" w:type="dxa"/>
            <w:noWrap/>
            <w:hideMark/>
          </w:tcPr>
          <w:p w14:paraId="011E2488"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7C6C2236" w14:textId="77777777" w:rsidR="00651149" w:rsidRPr="00135CB3" w:rsidRDefault="00651149">
            <w:pPr>
              <w:rPr>
                <w:rFonts w:cs="Arial"/>
                <w:i/>
                <w:iCs/>
                <w:sz w:val="20"/>
                <w:szCs w:val="20"/>
              </w:rPr>
            </w:pPr>
            <w:r w:rsidRPr="00135CB3">
              <w:rPr>
                <w:rFonts w:cs="Arial"/>
                <w:i/>
                <w:iCs/>
                <w:sz w:val="20"/>
                <w:szCs w:val="20"/>
              </w:rPr>
              <w:t>Chamelaucium marchantii</w:t>
            </w:r>
          </w:p>
        </w:tc>
        <w:tc>
          <w:tcPr>
            <w:tcW w:w="2843" w:type="dxa"/>
            <w:noWrap/>
            <w:hideMark/>
          </w:tcPr>
          <w:p w14:paraId="5B69634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512BBA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AB641E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D0BDA91"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7ACCD2BA" w14:textId="77777777" w:rsidR="00651149" w:rsidRPr="00135CB3" w:rsidRDefault="00651149">
            <w:pPr>
              <w:rPr>
                <w:rFonts w:cs="Arial"/>
                <w:sz w:val="20"/>
                <w:szCs w:val="20"/>
              </w:rPr>
            </w:pPr>
            <w:r w:rsidRPr="00135CB3">
              <w:rPr>
                <w:rFonts w:cs="Arial"/>
                <w:sz w:val="20"/>
                <w:szCs w:val="20"/>
              </w:rPr>
              <w:t>No</w:t>
            </w:r>
          </w:p>
        </w:tc>
      </w:tr>
      <w:tr w:rsidR="00561342" w:rsidRPr="00651149" w14:paraId="600324A8" w14:textId="77777777" w:rsidTr="00561342">
        <w:trPr>
          <w:trHeight w:val="290"/>
        </w:trPr>
        <w:tc>
          <w:tcPr>
            <w:tcW w:w="1926" w:type="dxa"/>
            <w:noWrap/>
            <w:hideMark/>
          </w:tcPr>
          <w:p w14:paraId="56830A82" w14:textId="77777777" w:rsidR="00651149" w:rsidRPr="00135CB3" w:rsidRDefault="00651149">
            <w:pPr>
              <w:rPr>
                <w:rFonts w:cs="Arial"/>
                <w:sz w:val="20"/>
                <w:szCs w:val="20"/>
              </w:rPr>
            </w:pPr>
            <w:r w:rsidRPr="00135CB3">
              <w:rPr>
                <w:rFonts w:cs="Arial"/>
                <w:sz w:val="20"/>
                <w:szCs w:val="20"/>
              </w:rPr>
              <w:lastRenderedPageBreak/>
              <w:t>Myrtaceae</w:t>
            </w:r>
          </w:p>
        </w:tc>
        <w:tc>
          <w:tcPr>
            <w:tcW w:w="4023" w:type="dxa"/>
            <w:hideMark/>
          </w:tcPr>
          <w:p w14:paraId="7C3700E1" w14:textId="77777777" w:rsidR="00651149" w:rsidRPr="00135CB3" w:rsidRDefault="00651149">
            <w:pPr>
              <w:rPr>
                <w:rFonts w:cs="Arial"/>
                <w:i/>
                <w:iCs/>
                <w:sz w:val="20"/>
                <w:szCs w:val="20"/>
              </w:rPr>
            </w:pPr>
            <w:r w:rsidRPr="00135CB3">
              <w:rPr>
                <w:rFonts w:cs="Arial"/>
                <w:i/>
                <w:iCs/>
                <w:sz w:val="20"/>
                <w:szCs w:val="20"/>
              </w:rPr>
              <w:t xml:space="preserve">Chamelaucium </w:t>
            </w:r>
            <w:r w:rsidRPr="00135CB3">
              <w:rPr>
                <w:rFonts w:cs="Arial"/>
                <w:sz w:val="20"/>
                <w:szCs w:val="20"/>
              </w:rPr>
              <w:t>sp. Coolcalalaya (A.H. Burbidge 4233)</w:t>
            </w:r>
          </w:p>
        </w:tc>
        <w:tc>
          <w:tcPr>
            <w:tcW w:w="2843" w:type="dxa"/>
            <w:noWrap/>
            <w:hideMark/>
          </w:tcPr>
          <w:p w14:paraId="6529A7E7"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A1B45F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358415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BD079CD" w14:textId="77777777" w:rsidR="00651149" w:rsidRPr="00135CB3" w:rsidRDefault="00651149">
            <w:pPr>
              <w:rPr>
                <w:rFonts w:cs="Arial"/>
                <w:b/>
                <w:bCs/>
                <w:sz w:val="20"/>
                <w:szCs w:val="20"/>
              </w:rPr>
            </w:pPr>
            <w:r w:rsidRPr="00135CB3">
              <w:rPr>
                <w:rFonts w:cs="Arial"/>
                <w:b/>
                <w:bCs/>
                <w:sz w:val="20"/>
                <w:szCs w:val="20"/>
              </w:rPr>
              <w:t>Yes - P1 (WA)</w:t>
            </w:r>
          </w:p>
        </w:tc>
        <w:tc>
          <w:tcPr>
            <w:tcW w:w="1333" w:type="dxa"/>
            <w:noWrap/>
            <w:hideMark/>
          </w:tcPr>
          <w:p w14:paraId="07DDB8B1" w14:textId="77777777" w:rsidR="00651149" w:rsidRPr="00135CB3" w:rsidRDefault="00651149">
            <w:pPr>
              <w:rPr>
                <w:rFonts w:cs="Arial"/>
                <w:sz w:val="20"/>
                <w:szCs w:val="20"/>
              </w:rPr>
            </w:pPr>
            <w:r w:rsidRPr="00135CB3">
              <w:rPr>
                <w:rFonts w:cs="Arial"/>
                <w:sz w:val="20"/>
                <w:szCs w:val="20"/>
              </w:rPr>
              <w:t>No</w:t>
            </w:r>
          </w:p>
        </w:tc>
      </w:tr>
      <w:tr w:rsidR="00561342" w:rsidRPr="00651149" w14:paraId="72005288" w14:textId="77777777" w:rsidTr="00561342">
        <w:trPr>
          <w:trHeight w:val="290"/>
        </w:trPr>
        <w:tc>
          <w:tcPr>
            <w:tcW w:w="1926" w:type="dxa"/>
            <w:noWrap/>
            <w:hideMark/>
          </w:tcPr>
          <w:p w14:paraId="73A2305F"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026A991" w14:textId="77777777" w:rsidR="00651149" w:rsidRPr="00135CB3" w:rsidRDefault="00651149">
            <w:pPr>
              <w:rPr>
                <w:rFonts w:cs="Arial"/>
                <w:i/>
                <w:iCs/>
                <w:sz w:val="20"/>
                <w:szCs w:val="20"/>
              </w:rPr>
            </w:pPr>
            <w:r w:rsidRPr="00135CB3">
              <w:rPr>
                <w:rFonts w:cs="Arial"/>
                <w:i/>
                <w:iCs/>
                <w:sz w:val="20"/>
                <w:szCs w:val="20"/>
              </w:rPr>
              <w:t>Chamelaucium uncinatum</w:t>
            </w:r>
          </w:p>
        </w:tc>
        <w:tc>
          <w:tcPr>
            <w:tcW w:w="2843" w:type="dxa"/>
            <w:noWrap/>
            <w:hideMark/>
          </w:tcPr>
          <w:p w14:paraId="5643FFA8" w14:textId="77777777" w:rsidR="00651149" w:rsidRPr="00135CB3" w:rsidRDefault="00651149">
            <w:pPr>
              <w:rPr>
                <w:rFonts w:cs="Arial"/>
                <w:sz w:val="20"/>
                <w:szCs w:val="20"/>
              </w:rPr>
            </w:pPr>
            <w:r w:rsidRPr="00135CB3">
              <w:rPr>
                <w:rFonts w:cs="Arial"/>
                <w:sz w:val="20"/>
                <w:szCs w:val="20"/>
              </w:rPr>
              <w:t>Geraldton Wax</w:t>
            </w:r>
          </w:p>
        </w:tc>
        <w:tc>
          <w:tcPr>
            <w:tcW w:w="1039" w:type="dxa"/>
            <w:noWrap/>
            <w:hideMark/>
          </w:tcPr>
          <w:p w14:paraId="09B3C40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073D48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6ADEBC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93C1BB8" w14:textId="77777777" w:rsidR="00651149" w:rsidRPr="00135CB3" w:rsidRDefault="00651149">
            <w:pPr>
              <w:rPr>
                <w:rFonts w:cs="Arial"/>
                <w:sz w:val="20"/>
                <w:szCs w:val="20"/>
              </w:rPr>
            </w:pPr>
            <w:r w:rsidRPr="00135CB3">
              <w:rPr>
                <w:rFonts w:cs="Arial"/>
                <w:sz w:val="20"/>
                <w:szCs w:val="20"/>
              </w:rPr>
              <w:t>No</w:t>
            </w:r>
          </w:p>
        </w:tc>
      </w:tr>
      <w:tr w:rsidR="00561342" w:rsidRPr="00651149" w14:paraId="45257DFA" w14:textId="77777777" w:rsidTr="00561342">
        <w:trPr>
          <w:trHeight w:val="290"/>
        </w:trPr>
        <w:tc>
          <w:tcPr>
            <w:tcW w:w="1926" w:type="dxa"/>
            <w:noWrap/>
            <w:hideMark/>
          </w:tcPr>
          <w:p w14:paraId="116B32CE"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5888C501" w14:textId="77777777" w:rsidR="00651149" w:rsidRPr="00135CB3" w:rsidRDefault="00651149">
            <w:pPr>
              <w:rPr>
                <w:rFonts w:cs="Arial"/>
                <w:i/>
                <w:iCs/>
                <w:sz w:val="20"/>
                <w:szCs w:val="20"/>
              </w:rPr>
            </w:pPr>
            <w:r w:rsidRPr="00135CB3">
              <w:rPr>
                <w:rFonts w:cs="Arial"/>
                <w:i/>
                <w:iCs/>
                <w:sz w:val="20"/>
                <w:szCs w:val="20"/>
              </w:rPr>
              <w:t>Darwinia capitellata</w:t>
            </w:r>
          </w:p>
        </w:tc>
        <w:tc>
          <w:tcPr>
            <w:tcW w:w="2843" w:type="dxa"/>
            <w:noWrap/>
            <w:hideMark/>
          </w:tcPr>
          <w:p w14:paraId="11FA8BB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3CF730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87BC0A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E9BD2D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AF35C37" w14:textId="77777777" w:rsidR="00651149" w:rsidRPr="00135CB3" w:rsidRDefault="00651149">
            <w:pPr>
              <w:rPr>
                <w:rFonts w:cs="Arial"/>
                <w:sz w:val="20"/>
                <w:szCs w:val="20"/>
              </w:rPr>
            </w:pPr>
            <w:r w:rsidRPr="00135CB3">
              <w:rPr>
                <w:rFonts w:cs="Arial"/>
                <w:sz w:val="20"/>
                <w:szCs w:val="20"/>
              </w:rPr>
              <w:t>No</w:t>
            </w:r>
          </w:p>
        </w:tc>
      </w:tr>
      <w:tr w:rsidR="00561342" w:rsidRPr="00651149" w14:paraId="6ADC2777" w14:textId="77777777" w:rsidTr="00561342">
        <w:trPr>
          <w:trHeight w:val="290"/>
        </w:trPr>
        <w:tc>
          <w:tcPr>
            <w:tcW w:w="1926" w:type="dxa"/>
            <w:noWrap/>
            <w:hideMark/>
          </w:tcPr>
          <w:p w14:paraId="4A5EAB0C"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2CD4D349" w14:textId="77777777" w:rsidR="00651149" w:rsidRPr="00135CB3" w:rsidRDefault="00651149">
            <w:pPr>
              <w:rPr>
                <w:rFonts w:cs="Arial"/>
                <w:i/>
                <w:iCs/>
                <w:sz w:val="20"/>
                <w:szCs w:val="20"/>
              </w:rPr>
            </w:pPr>
            <w:r w:rsidRPr="00135CB3">
              <w:rPr>
                <w:rFonts w:cs="Arial"/>
                <w:i/>
                <w:iCs/>
                <w:sz w:val="20"/>
                <w:szCs w:val="20"/>
              </w:rPr>
              <w:t>Darwinia virescens</w:t>
            </w:r>
          </w:p>
        </w:tc>
        <w:tc>
          <w:tcPr>
            <w:tcW w:w="2843" w:type="dxa"/>
            <w:noWrap/>
            <w:hideMark/>
          </w:tcPr>
          <w:p w14:paraId="7BBA6EE2" w14:textId="77777777" w:rsidR="00651149" w:rsidRPr="00135CB3" w:rsidRDefault="00651149">
            <w:pPr>
              <w:rPr>
                <w:rFonts w:cs="Arial"/>
                <w:sz w:val="20"/>
                <w:szCs w:val="20"/>
              </w:rPr>
            </w:pPr>
            <w:r w:rsidRPr="00135CB3">
              <w:rPr>
                <w:rFonts w:cs="Arial"/>
                <w:sz w:val="20"/>
                <w:szCs w:val="20"/>
              </w:rPr>
              <w:t>Murchison Darwinia</w:t>
            </w:r>
          </w:p>
        </w:tc>
        <w:tc>
          <w:tcPr>
            <w:tcW w:w="1039" w:type="dxa"/>
            <w:noWrap/>
            <w:hideMark/>
          </w:tcPr>
          <w:p w14:paraId="3A3CCC5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978D3C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B61DB9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4318586" w14:textId="77777777" w:rsidR="00651149" w:rsidRPr="00135CB3" w:rsidRDefault="00651149">
            <w:pPr>
              <w:rPr>
                <w:rFonts w:cs="Arial"/>
                <w:sz w:val="20"/>
                <w:szCs w:val="20"/>
              </w:rPr>
            </w:pPr>
            <w:r w:rsidRPr="00135CB3">
              <w:rPr>
                <w:rFonts w:cs="Arial"/>
                <w:sz w:val="20"/>
                <w:szCs w:val="20"/>
              </w:rPr>
              <w:t>No</w:t>
            </w:r>
          </w:p>
        </w:tc>
      </w:tr>
      <w:tr w:rsidR="00561342" w:rsidRPr="00651149" w14:paraId="1A48DA53" w14:textId="77777777" w:rsidTr="00561342">
        <w:trPr>
          <w:trHeight w:val="290"/>
        </w:trPr>
        <w:tc>
          <w:tcPr>
            <w:tcW w:w="1926" w:type="dxa"/>
            <w:noWrap/>
            <w:hideMark/>
          </w:tcPr>
          <w:p w14:paraId="1AE2EC81"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0E97D67A" w14:textId="77777777" w:rsidR="00651149" w:rsidRPr="00135CB3" w:rsidRDefault="00651149">
            <w:pPr>
              <w:rPr>
                <w:rFonts w:cs="Arial"/>
                <w:i/>
                <w:iCs/>
                <w:sz w:val="20"/>
                <w:szCs w:val="20"/>
              </w:rPr>
            </w:pPr>
            <w:r w:rsidRPr="00135CB3">
              <w:rPr>
                <w:rFonts w:cs="Arial"/>
                <w:i/>
                <w:iCs/>
                <w:sz w:val="20"/>
                <w:szCs w:val="20"/>
              </w:rPr>
              <w:t xml:space="preserve">Eremaea ebracteata </w:t>
            </w:r>
            <w:r w:rsidRPr="00135CB3">
              <w:rPr>
                <w:rFonts w:cs="Arial"/>
                <w:sz w:val="20"/>
                <w:szCs w:val="20"/>
              </w:rPr>
              <w:t>subsp.</w:t>
            </w:r>
            <w:r w:rsidRPr="00135CB3">
              <w:rPr>
                <w:rFonts w:cs="Arial"/>
                <w:i/>
                <w:iCs/>
                <w:sz w:val="20"/>
                <w:szCs w:val="20"/>
              </w:rPr>
              <w:t xml:space="preserve"> ebracteata</w:t>
            </w:r>
          </w:p>
        </w:tc>
        <w:tc>
          <w:tcPr>
            <w:tcW w:w="2843" w:type="dxa"/>
            <w:noWrap/>
            <w:hideMark/>
          </w:tcPr>
          <w:p w14:paraId="720BAFFA"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56B09B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660DA7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CA911E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D2046CC" w14:textId="77777777" w:rsidR="00651149" w:rsidRPr="00135CB3" w:rsidRDefault="00651149">
            <w:pPr>
              <w:rPr>
                <w:rFonts w:cs="Arial"/>
                <w:sz w:val="20"/>
                <w:szCs w:val="20"/>
              </w:rPr>
            </w:pPr>
            <w:r w:rsidRPr="00135CB3">
              <w:rPr>
                <w:rFonts w:cs="Arial"/>
                <w:sz w:val="20"/>
                <w:szCs w:val="20"/>
              </w:rPr>
              <w:t>No</w:t>
            </w:r>
          </w:p>
        </w:tc>
      </w:tr>
      <w:tr w:rsidR="00561342" w:rsidRPr="00651149" w14:paraId="2AD8E10D" w14:textId="77777777" w:rsidTr="00561342">
        <w:trPr>
          <w:trHeight w:val="290"/>
        </w:trPr>
        <w:tc>
          <w:tcPr>
            <w:tcW w:w="1926" w:type="dxa"/>
            <w:noWrap/>
            <w:hideMark/>
          </w:tcPr>
          <w:p w14:paraId="77EC704D"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449D251F" w14:textId="77777777" w:rsidR="00651149" w:rsidRPr="00135CB3" w:rsidRDefault="00651149">
            <w:pPr>
              <w:rPr>
                <w:rFonts w:cs="Arial"/>
                <w:i/>
                <w:iCs/>
                <w:sz w:val="20"/>
                <w:szCs w:val="20"/>
              </w:rPr>
            </w:pPr>
            <w:r w:rsidRPr="00135CB3">
              <w:rPr>
                <w:rFonts w:cs="Arial"/>
                <w:i/>
                <w:iCs/>
                <w:sz w:val="20"/>
                <w:szCs w:val="20"/>
              </w:rPr>
              <w:t>Eucalyptus eudesmioides</w:t>
            </w:r>
          </w:p>
        </w:tc>
        <w:tc>
          <w:tcPr>
            <w:tcW w:w="2843" w:type="dxa"/>
            <w:noWrap/>
            <w:hideMark/>
          </w:tcPr>
          <w:p w14:paraId="5BA5E68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688F7A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F92514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B45222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63C1AB1" w14:textId="77777777" w:rsidR="00651149" w:rsidRPr="00135CB3" w:rsidRDefault="00651149">
            <w:pPr>
              <w:rPr>
                <w:rFonts w:cs="Arial"/>
                <w:sz w:val="20"/>
                <w:szCs w:val="20"/>
              </w:rPr>
            </w:pPr>
            <w:r w:rsidRPr="00135CB3">
              <w:rPr>
                <w:rFonts w:cs="Arial"/>
                <w:sz w:val="20"/>
                <w:szCs w:val="20"/>
              </w:rPr>
              <w:t>No</w:t>
            </w:r>
          </w:p>
        </w:tc>
      </w:tr>
      <w:tr w:rsidR="00561342" w:rsidRPr="00651149" w14:paraId="2C7005D6" w14:textId="77777777" w:rsidTr="00561342">
        <w:trPr>
          <w:trHeight w:val="290"/>
        </w:trPr>
        <w:tc>
          <w:tcPr>
            <w:tcW w:w="1926" w:type="dxa"/>
            <w:noWrap/>
            <w:hideMark/>
          </w:tcPr>
          <w:p w14:paraId="5D3E8703"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42CE6F62" w14:textId="77777777" w:rsidR="00651149" w:rsidRPr="00135CB3" w:rsidRDefault="00651149">
            <w:pPr>
              <w:rPr>
                <w:rFonts w:cs="Arial"/>
                <w:i/>
                <w:iCs/>
                <w:sz w:val="20"/>
                <w:szCs w:val="20"/>
              </w:rPr>
            </w:pPr>
            <w:r w:rsidRPr="00135CB3">
              <w:rPr>
                <w:rFonts w:cs="Arial"/>
                <w:i/>
                <w:iCs/>
                <w:sz w:val="20"/>
                <w:szCs w:val="20"/>
              </w:rPr>
              <w:t xml:space="preserve">Eucalyptus gittinsii </w:t>
            </w:r>
            <w:r w:rsidRPr="00135CB3">
              <w:rPr>
                <w:rFonts w:cs="Arial"/>
                <w:sz w:val="20"/>
                <w:szCs w:val="20"/>
              </w:rPr>
              <w:t>subsp.</w:t>
            </w:r>
            <w:r w:rsidRPr="00135CB3">
              <w:rPr>
                <w:rFonts w:cs="Arial"/>
                <w:i/>
                <w:iCs/>
                <w:sz w:val="20"/>
                <w:szCs w:val="20"/>
              </w:rPr>
              <w:t xml:space="preserve"> gittinsii</w:t>
            </w:r>
          </w:p>
        </w:tc>
        <w:tc>
          <w:tcPr>
            <w:tcW w:w="2843" w:type="dxa"/>
            <w:noWrap/>
            <w:hideMark/>
          </w:tcPr>
          <w:p w14:paraId="0493CEA8" w14:textId="77777777" w:rsidR="00651149" w:rsidRPr="00135CB3" w:rsidRDefault="00651149">
            <w:pPr>
              <w:rPr>
                <w:rFonts w:cs="Arial"/>
                <w:sz w:val="20"/>
                <w:szCs w:val="20"/>
              </w:rPr>
            </w:pPr>
            <w:r w:rsidRPr="00135CB3">
              <w:rPr>
                <w:rFonts w:cs="Arial"/>
                <w:sz w:val="20"/>
                <w:szCs w:val="20"/>
              </w:rPr>
              <w:t>Northern Sandplain Mallee</w:t>
            </w:r>
          </w:p>
        </w:tc>
        <w:tc>
          <w:tcPr>
            <w:tcW w:w="1039" w:type="dxa"/>
            <w:noWrap/>
            <w:hideMark/>
          </w:tcPr>
          <w:p w14:paraId="356BC48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25EF2B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F922C8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5C1F20E" w14:textId="77777777" w:rsidR="00651149" w:rsidRPr="00135CB3" w:rsidRDefault="00651149">
            <w:pPr>
              <w:rPr>
                <w:rFonts w:cs="Arial"/>
                <w:sz w:val="20"/>
                <w:szCs w:val="20"/>
              </w:rPr>
            </w:pPr>
            <w:r w:rsidRPr="00135CB3">
              <w:rPr>
                <w:rFonts w:cs="Arial"/>
                <w:sz w:val="20"/>
                <w:szCs w:val="20"/>
              </w:rPr>
              <w:t>No</w:t>
            </w:r>
          </w:p>
        </w:tc>
      </w:tr>
      <w:tr w:rsidR="00561342" w:rsidRPr="00651149" w14:paraId="0C072F41" w14:textId="77777777" w:rsidTr="00561342">
        <w:trPr>
          <w:trHeight w:val="290"/>
        </w:trPr>
        <w:tc>
          <w:tcPr>
            <w:tcW w:w="1926" w:type="dxa"/>
            <w:noWrap/>
            <w:hideMark/>
          </w:tcPr>
          <w:p w14:paraId="609CBB3B"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77C7B420" w14:textId="77777777" w:rsidR="00651149" w:rsidRPr="00135CB3" w:rsidRDefault="00651149">
            <w:pPr>
              <w:rPr>
                <w:rFonts w:cs="Arial"/>
                <w:i/>
                <w:iCs/>
                <w:sz w:val="20"/>
                <w:szCs w:val="20"/>
              </w:rPr>
            </w:pPr>
            <w:r w:rsidRPr="00135CB3">
              <w:rPr>
                <w:rFonts w:cs="Arial"/>
                <w:i/>
                <w:iCs/>
                <w:sz w:val="20"/>
                <w:szCs w:val="20"/>
              </w:rPr>
              <w:t xml:space="preserve">Eucalyptus loxophleba </w:t>
            </w:r>
            <w:r w:rsidRPr="00135CB3">
              <w:rPr>
                <w:rFonts w:cs="Arial"/>
                <w:sz w:val="20"/>
                <w:szCs w:val="20"/>
              </w:rPr>
              <w:t>subsp.</w:t>
            </w:r>
            <w:r w:rsidRPr="00135CB3">
              <w:rPr>
                <w:rFonts w:cs="Arial"/>
                <w:i/>
                <w:iCs/>
                <w:sz w:val="20"/>
                <w:szCs w:val="20"/>
              </w:rPr>
              <w:t xml:space="preserve"> supralaevis</w:t>
            </w:r>
          </w:p>
        </w:tc>
        <w:tc>
          <w:tcPr>
            <w:tcW w:w="2843" w:type="dxa"/>
            <w:noWrap/>
            <w:hideMark/>
          </w:tcPr>
          <w:p w14:paraId="43562CD5" w14:textId="77777777" w:rsidR="00651149" w:rsidRPr="00135CB3" w:rsidRDefault="00651149">
            <w:pPr>
              <w:rPr>
                <w:rFonts w:cs="Arial"/>
                <w:sz w:val="20"/>
                <w:szCs w:val="20"/>
              </w:rPr>
            </w:pPr>
            <w:r w:rsidRPr="00135CB3">
              <w:rPr>
                <w:rFonts w:cs="Arial"/>
                <w:sz w:val="20"/>
                <w:szCs w:val="20"/>
              </w:rPr>
              <w:t>Blackbutt York Gum</w:t>
            </w:r>
          </w:p>
        </w:tc>
        <w:tc>
          <w:tcPr>
            <w:tcW w:w="1039" w:type="dxa"/>
            <w:noWrap/>
            <w:hideMark/>
          </w:tcPr>
          <w:p w14:paraId="5C02AEE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DFDF29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24FAC8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59A504C" w14:textId="77777777" w:rsidR="00651149" w:rsidRPr="00135CB3" w:rsidRDefault="00651149">
            <w:pPr>
              <w:rPr>
                <w:rFonts w:cs="Arial"/>
                <w:sz w:val="20"/>
                <w:szCs w:val="20"/>
              </w:rPr>
            </w:pPr>
            <w:r w:rsidRPr="00135CB3">
              <w:rPr>
                <w:rFonts w:cs="Arial"/>
                <w:sz w:val="20"/>
                <w:szCs w:val="20"/>
              </w:rPr>
              <w:t>No</w:t>
            </w:r>
          </w:p>
        </w:tc>
      </w:tr>
      <w:tr w:rsidR="00561342" w:rsidRPr="00651149" w14:paraId="27B8C13A" w14:textId="77777777" w:rsidTr="00561342">
        <w:trPr>
          <w:trHeight w:val="290"/>
        </w:trPr>
        <w:tc>
          <w:tcPr>
            <w:tcW w:w="1926" w:type="dxa"/>
            <w:noWrap/>
            <w:hideMark/>
          </w:tcPr>
          <w:p w14:paraId="0AAC9A92"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1AB2913B" w14:textId="77777777" w:rsidR="00651149" w:rsidRPr="00135CB3" w:rsidRDefault="00651149">
            <w:pPr>
              <w:rPr>
                <w:rFonts w:cs="Arial"/>
                <w:i/>
                <w:iCs/>
                <w:sz w:val="20"/>
                <w:szCs w:val="20"/>
              </w:rPr>
            </w:pPr>
            <w:r w:rsidRPr="00135CB3">
              <w:rPr>
                <w:rFonts w:cs="Arial"/>
                <w:i/>
                <w:iCs/>
                <w:sz w:val="20"/>
                <w:szCs w:val="20"/>
              </w:rPr>
              <w:t>Eucalyptus oraria</w:t>
            </w:r>
          </w:p>
        </w:tc>
        <w:tc>
          <w:tcPr>
            <w:tcW w:w="2843" w:type="dxa"/>
            <w:noWrap/>
            <w:hideMark/>
          </w:tcPr>
          <w:p w14:paraId="4F7A5521" w14:textId="77777777" w:rsidR="00651149" w:rsidRPr="00135CB3" w:rsidRDefault="00651149">
            <w:pPr>
              <w:rPr>
                <w:rFonts w:cs="Arial"/>
                <w:sz w:val="20"/>
                <w:szCs w:val="20"/>
              </w:rPr>
            </w:pPr>
            <w:r w:rsidRPr="00135CB3">
              <w:rPr>
                <w:rFonts w:cs="Arial"/>
                <w:sz w:val="20"/>
                <w:szCs w:val="20"/>
              </w:rPr>
              <w:t>Ooragmandee </w:t>
            </w:r>
          </w:p>
        </w:tc>
        <w:tc>
          <w:tcPr>
            <w:tcW w:w="1039" w:type="dxa"/>
            <w:noWrap/>
            <w:hideMark/>
          </w:tcPr>
          <w:p w14:paraId="2320C4E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B2DC92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68B8A3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242CCD5" w14:textId="77777777" w:rsidR="00651149" w:rsidRPr="00135CB3" w:rsidRDefault="00651149">
            <w:pPr>
              <w:rPr>
                <w:rFonts w:cs="Arial"/>
                <w:sz w:val="20"/>
                <w:szCs w:val="20"/>
              </w:rPr>
            </w:pPr>
            <w:r w:rsidRPr="00135CB3">
              <w:rPr>
                <w:rFonts w:cs="Arial"/>
                <w:sz w:val="20"/>
                <w:szCs w:val="20"/>
              </w:rPr>
              <w:t>No</w:t>
            </w:r>
          </w:p>
        </w:tc>
      </w:tr>
      <w:tr w:rsidR="00561342" w:rsidRPr="00651149" w14:paraId="69A8E2C8" w14:textId="77777777" w:rsidTr="00561342">
        <w:trPr>
          <w:trHeight w:val="290"/>
        </w:trPr>
        <w:tc>
          <w:tcPr>
            <w:tcW w:w="1926" w:type="dxa"/>
            <w:noWrap/>
            <w:hideMark/>
          </w:tcPr>
          <w:p w14:paraId="75D98A3C"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5991A88" w14:textId="77777777" w:rsidR="00651149" w:rsidRPr="00135CB3" w:rsidRDefault="00651149">
            <w:pPr>
              <w:rPr>
                <w:rFonts w:cs="Arial"/>
                <w:i/>
                <w:iCs/>
                <w:sz w:val="20"/>
                <w:szCs w:val="20"/>
              </w:rPr>
            </w:pPr>
            <w:r w:rsidRPr="00135CB3">
              <w:rPr>
                <w:rFonts w:cs="Arial"/>
                <w:i/>
                <w:iCs/>
                <w:sz w:val="20"/>
                <w:szCs w:val="20"/>
              </w:rPr>
              <w:t>Homalocalyx aureus</w:t>
            </w:r>
          </w:p>
        </w:tc>
        <w:tc>
          <w:tcPr>
            <w:tcW w:w="2843" w:type="dxa"/>
            <w:noWrap/>
            <w:hideMark/>
          </w:tcPr>
          <w:p w14:paraId="4D9B9B4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5A03A9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EF4D09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0F2A52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7B72F93" w14:textId="77777777" w:rsidR="00651149" w:rsidRPr="00135CB3" w:rsidRDefault="00651149">
            <w:pPr>
              <w:rPr>
                <w:rFonts w:cs="Arial"/>
                <w:sz w:val="20"/>
                <w:szCs w:val="20"/>
              </w:rPr>
            </w:pPr>
            <w:r w:rsidRPr="00135CB3">
              <w:rPr>
                <w:rFonts w:cs="Arial"/>
                <w:sz w:val="20"/>
                <w:szCs w:val="20"/>
              </w:rPr>
              <w:t>No</w:t>
            </w:r>
          </w:p>
        </w:tc>
      </w:tr>
      <w:tr w:rsidR="00561342" w:rsidRPr="00651149" w14:paraId="2E618886" w14:textId="77777777" w:rsidTr="00561342">
        <w:trPr>
          <w:trHeight w:val="290"/>
        </w:trPr>
        <w:tc>
          <w:tcPr>
            <w:tcW w:w="1926" w:type="dxa"/>
            <w:noWrap/>
            <w:hideMark/>
          </w:tcPr>
          <w:p w14:paraId="0F10FE55"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19F9B708" w14:textId="77777777" w:rsidR="00651149" w:rsidRPr="00135CB3" w:rsidRDefault="00651149">
            <w:pPr>
              <w:rPr>
                <w:rFonts w:cs="Arial"/>
                <w:i/>
                <w:iCs/>
                <w:sz w:val="20"/>
                <w:szCs w:val="20"/>
              </w:rPr>
            </w:pPr>
            <w:r w:rsidRPr="00135CB3">
              <w:rPr>
                <w:rFonts w:cs="Arial"/>
                <w:i/>
                <w:iCs/>
                <w:sz w:val="20"/>
                <w:szCs w:val="20"/>
              </w:rPr>
              <w:t xml:space="preserve">Malleostemon </w:t>
            </w:r>
            <w:r w:rsidRPr="00135CB3">
              <w:rPr>
                <w:rFonts w:cs="Arial"/>
                <w:sz w:val="20"/>
                <w:szCs w:val="20"/>
              </w:rPr>
              <w:t xml:space="preserve">cf. </w:t>
            </w:r>
            <w:r w:rsidRPr="00135CB3">
              <w:rPr>
                <w:rFonts w:cs="Arial"/>
                <w:i/>
                <w:iCs/>
                <w:sz w:val="20"/>
                <w:szCs w:val="20"/>
              </w:rPr>
              <w:t>hursthousei</w:t>
            </w:r>
          </w:p>
        </w:tc>
        <w:tc>
          <w:tcPr>
            <w:tcW w:w="2843" w:type="dxa"/>
            <w:noWrap/>
            <w:hideMark/>
          </w:tcPr>
          <w:p w14:paraId="1BEF719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BE4A25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D34B53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A185E5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3E6F568" w14:textId="77777777" w:rsidR="00651149" w:rsidRPr="00135CB3" w:rsidRDefault="00651149">
            <w:pPr>
              <w:rPr>
                <w:rFonts w:cs="Arial"/>
                <w:sz w:val="20"/>
                <w:szCs w:val="20"/>
              </w:rPr>
            </w:pPr>
            <w:r w:rsidRPr="00135CB3">
              <w:rPr>
                <w:rFonts w:cs="Arial"/>
                <w:sz w:val="20"/>
                <w:szCs w:val="20"/>
              </w:rPr>
              <w:t>No</w:t>
            </w:r>
          </w:p>
        </w:tc>
      </w:tr>
      <w:tr w:rsidR="00561342" w:rsidRPr="00651149" w14:paraId="14621A01" w14:textId="77777777" w:rsidTr="00561342">
        <w:trPr>
          <w:trHeight w:val="290"/>
        </w:trPr>
        <w:tc>
          <w:tcPr>
            <w:tcW w:w="1926" w:type="dxa"/>
            <w:noWrap/>
            <w:hideMark/>
          </w:tcPr>
          <w:p w14:paraId="6EBF4C2D"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BDA4FD6" w14:textId="77777777" w:rsidR="00651149" w:rsidRPr="00135CB3" w:rsidRDefault="00651149">
            <w:pPr>
              <w:rPr>
                <w:rFonts w:cs="Arial"/>
                <w:i/>
                <w:iCs/>
                <w:sz w:val="20"/>
                <w:szCs w:val="20"/>
              </w:rPr>
            </w:pPr>
            <w:r w:rsidRPr="00135CB3">
              <w:rPr>
                <w:rFonts w:cs="Arial"/>
                <w:i/>
                <w:iCs/>
                <w:sz w:val="20"/>
                <w:szCs w:val="20"/>
              </w:rPr>
              <w:t>Melaleuca adnata</w:t>
            </w:r>
          </w:p>
        </w:tc>
        <w:tc>
          <w:tcPr>
            <w:tcW w:w="2843" w:type="dxa"/>
            <w:noWrap/>
            <w:hideMark/>
          </w:tcPr>
          <w:p w14:paraId="4135976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FFD983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EC55B5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44EA90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8B7F5EC" w14:textId="77777777" w:rsidR="00651149" w:rsidRPr="00135CB3" w:rsidRDefault="00651149">
            <w:pPr>
              <w:rPr>
                <w:rFonts w:cs="Arial"/>
                <w:sz w:val="20"/>
                <w:szCs w:val="20"/>
              </w:rPr>
            </w:pPr>
            <w:r w:rsidRPr="00135CB3">
              <w:rPr>
                <w:rFonts w:cs="Arial"/>
                <w:sz w:val="20"/>
                <w:szCs w:val="20"/>
              </w:rPr>
              <w:t>No</w:t>
            </w:r>
          </w:p>
        </w:tc>
      </w:tr>
      <w:tr w:rsidR="00561342" w:rsidRPr="00651149" w14:paraId="4399235C" w14:textId="77777777" w:rsidTr="00561342">
        <w:trPr>
          <w:trHeight w:val="290"/>
        </w:trPr>
        <w:tc>
          <w:tcPr>
            <w:tcW w:w="1926" w:type="dxa"/>
            <w:noWrap/>
            <w:hideMark/>
          </w:tcPr>
          <w:p w14:paraId="128C65D8"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2F2BBBE7" w14:textId="77777777" w:rsidR="00651149" w:rsidRPr="00135CB3" w:rsidRDefault="00651149">
            <w:pPr>
              <w:rPr>
                <w:rFonts w:cs="Arial"/>
                <w:i/>
                <w:iCs/>
                <w:sz w:val="20"/>
                <w:szCs w:val="20"/>
              </w:rPr>
            </w:pPr>
            <w:r w:rsidRPr="00135CB3">
              <w:rPr>
                <w:rFonts w:cs="Arial"/>
                <w:i/>
                <w:iCs/>
                <w:sz w:val="20"/>
                <w:szCs w:val="20"/>
              </w:rPr>
              <w:t>Melaleuca calothamnoides</w:t>
            </w:r>
          </w:p>
        </w:tc>
        <w:tc>
          <w:tcPr>
            <w:tcW w:w="2843" w:type="dxa"/>
            <w:noWrap/>
            <w:hideMark/>
          </w:tcPr>
          <w:p w14:paraId="3BD45BB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CD0652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1C5A74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6AEBF9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8F895D8" w14:textId="77777777" w:rsidR="00651149" w:rsidRPr="00135CB3" w:rsidRDefault="00651149">
            <w:pPr>
              <w:rPr>
                <w:rFonts w:cs="Arial"/>
                <w:sz w:val="20"/>
                <w:szCs w:val="20"/>
              </w:rPr>
            </w:pPr>
            <w:r w:rsidRPr="00135CB3">
              <w:rPr>
                <w:rFonts w:cs="Arial"/>
                <w:sz w:val="20"/>
                <w:szCs w:val="20"/>
              </w:rPr>
              <w:t>No</w:t>
            </w:r>
          </w:p>
        </w:tc>
      </w:tr>
      <w:tr w:rsidR="00561342" w:rsidRPr="00651149" w14:paraId="705398DF" w14:textId="77777777" w:rsidTr="00561342">
        <w:trPr>
          <w:trHeight w:val="290"/>
        </w:trPr>
        <w:tc>
          <w:tcPr>
            <w:tcW w:w="1926" w:type="dxa"/>
            <w:noWrap/>
            <w:hideMark/>
          </w:tcPr>
          <w:p w14:paraId="64EE5A7C"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27122DA0" w14:textId="77777777" w:rsidR="00651149" w:rsidRPr="00135CB3" w:rsidRDefault="00651149">
            <w:pPr>
              <w:rPr>
                <w:rFonts w:cs="Arial"/>
                <w:i/>
                <w:iCs/>
                <w:sz w:val="20"/>
                <w:szCs w:val="20"/>
              </w:rPr>
            </w:pPr>
            <w:r w:rsidRPr="00135CB3">
              <w:rPr>
                <w:rFonts w:cs="Arial"/>
                <w:i/>
                <w:iCs/>
                <w:sz w:val="20"/>
                <w:szCs w:val="20"/>
              </w:rPr>
              <w:t>Melaleuca campanae</w:t>
            </w:r>
          </w:p>
        </w:tc>
        <w:tc>
          <w:tcPr>
            <w:tcW w:w="2843" w:type="dxa"/>
            <w:noWrap/>
            <w:hideMark/>
          </w:tcPr>
          <w:p w14:paraId="7F6D2026"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877478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2FF7A9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E0E61A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8C3F324" w14:textId="77777777" w:rsidR="00651149" w:rsidRPr="00135CB3" w:rsidRDefault="00651149">
            <w:pPr>
              <w:rPr>
                <w:rFonts w:cs="Arial"/>
                <w:sz w:val="20"/>
                <w:szCs w:val="20"/>
              </w:rPr>
            </w:pPr>
            <w:r w:rsidRPr="00135CB3">
              <w:rPr>
                <w:rFonts w:cs="Arial"/>
                <w:sz w:val="20"/>
                <w:szCs w:val="20"/>
              </w:rPr>
              <w:t>No</w:t>
            </w:r>
          </w:p>
        </w:tc>
      </w:tr>
      <w:tr w:rsidR="00561342" w:rsidRPr="00651149" w14:paraId="2173706E" w14:textId="77777777" w:rsidTr="00561342">
        <w:trPr>
          <w:trHeight w:val="290"/>
        </w:trPr>
        <w:tc>
          <w:tcPr>
            <w:tcW w:w="1926" w:type="dxa"/>
            <w:noWrap/>
            <w:hideMark/>
          </w:tcPr>
          <w:p w14:paraId="521C9953"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2E32D7CD" w14:textId="77777777" w:rsidR="00651149" w:rsidRPr="00135CB3" w:rsidRDefault="00651149">
            <w:pPr>
              <w:rPr>
                <w:rFonts w:cs="Arial"/>
                <w:i/>
                <w:iCs/>
                <w:sz w:val="20"/>
                <w:szCs w:val="20"/>
              </w:rPr>
            </w:pPr>
            <w:r w:rsidRPr="00135CB3">
              <w:rPr>
                <w:rFonts w:cs="Arial"/>
                <w:i/>
                <w:iCs/>
                <w:sz w:val="20"/>
                <w:szCs w:val="20"/>
              </w:rPr>
              <w:t>Melaleuca concreta</w:t>
            </w:r>
          </w:p>
        </w:tc>
        <w:tc>
          <w:tcPr>
            <w:tcW w:w="2843" w:type="dxa"/>
            <w:noWrap/>
            <w:hideMark/>
          </w:tcPr>
          <w:p w14:paraId="6F8D945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58172C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21DF32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206AA8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4C84106" w14:textId="77777777" w:rsidR="00651149" w:rsidRPr="00135CB3" w:rsidRDefault="00651149">
            <w:pPr>
              <w:rPr>
                <w:rFonts w:cs="Arial"/>
                <w:sz w:val="20"/>
                <w:szCs w:val="20"/>
              </w:rPr>
            </w:pPr>
            <w:r w:rsidRPr="00135CB3">
              <w:rPr>
                <w:rFonts w:cs="Arial"/>
                <w:sz w:val="20"/>
                <w:szCs w:val="20"/>
              </w:rPr>
              <w:t>No</w:t>
            </w:r>
          </w:p>
        </w:tc>
      </w:tr>
      <w:tr w:rsidR="00561342" w:rsidRPr="00651149" w14:paraId="699A5999" w14:textId="77777777" w:rsidTr="00561342">
        <w:trPr>
          <w:trHeight w:val="290"/>
        </w:trPr>
        <w:tc>
          <w:tcPr>
            <w:tcW w:w="1926" w:type="dxa"/>
            <w:noWrap/>
            <w:hideMark/>
          </w:tcPr>
          <w:p w14:paraId="64ACEFFE"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597FE0C7" w14:textId="77777777" w:rsidR="00651149" w:rsidRPr="00135CB3" w:rsidRDefault="00651149">
            <w:pPr>
              <w:rPr>
                <w:rFonts w:cs="Arial"/>
                <w:i/>
                <w:iCs/>
                <w:sz w:val="20"/>
                <w:szCs w:val="20"/>
              </w:rPr>
            </w:pPr>
            <w:r w:rsidRPr="00135CB3">
              <w:rPr>
                <w:rFonts w:cs="Arial"/>
                <w:i/>
                <w:iCs/>
                <w:sz w:val="20"/>
                <w:szCs w:val="20"/>
              </w:rPr>
              <w:t>Melaleuca cordata</w:t>
            </w:r>
          </w:p>
        </w:tc>
        <w:tc>
          <w:tcPr>
            <w:tcW w:w="2843" w:type="dxa"/>
            <w:noWrap/>
            <w:hideMark/>
          </w:tcPr>
          <w:p w14:paraId="19DF15A7"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E4E559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E36B5A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3E4D20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C59BC52" w14:textId="77777777" w:rsidR="00651149" w:rsidRPr="00135CB3" w:rsidRDefault="00651149">
            <w:pPr>
              <w:rPr>
                <w:rFonts w:cs="Arial"/>
                <w:sz w:val="20"/>
                <w:szCs w:val="20"/>
              </w:rPr>
            </w:pPr>
            <w:r w:rsidRPr="00135CB3">
              <w:rPr>
                <w:rFonts w:cs="Arial"/>
                <w:sz w:val="20"/>
                <w:szCs w:val="20"/>
              </w:rPr>
              <w:t>No</w:t>
            </w:r>
          </w:p>
        </w:tc>
      </w:tr>
      <w:tr w:rsidR="00561342" w:rsidRPr="00651149" w14:paraId="79A3E81D" w14:textId="77777777" w:rsidTr="00561342">
        <w:trPr>
          <w:trHeight w:val="290"/>
        </w:trPr>
        <w:tc>
          <w:tcPr>
            <w:tcW w:w="1926" w:type="dxa"/>
            <w:noWrap/>
            <w:hideMark/>
          </w:tcPr>
          <w:p w14:paraId="616C2B2E"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0DC1736F" w14:textId="77777777" w:rsidR="00651149" w:rsidRPr="00135CB3" w:rsidRDefault="00651149">
            <w:pPr>
              <w:rPr>
                <w:rFonts w:cs="Arial"/>
                <w:i/>
                <w:iCs/>
                <w:sz w:val="20"/>
                <w:szCs w:val="20"/>
              </w:rPr>
            </w:pPr>
            <w:r w:rsidRPr="00135CB3">
              <w:rPr>
                <w:rFonts w:cs="Arial"/>
                <w:i/>
                <w:iCs/>
                <w:sz w:val="20"/>
                <w:szCs w:val="20"/>
              </w:rPr>
              <w:t>Melaleuca eleuterostachya</w:t>
            </w:r>
          </w:p>
        </w:tc>
        <w:tc>
          <w:tcPr>
            <w:tcW w:w="2843" w:type="dxa"/>
            <w:noWrap/>
            <w:hideMark/>
          </w:tcPr>
          <w:p w14:paraId="51761621"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A3BE1A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64CB29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76B118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18D6D39" w14:textId="77777777" w:rsidR="00651149" w:rsidRPr="00135CB3" w:rsidRDefault="00651149">
            <w:pPr>
              <w:rPr>
                <w:rFonts w:cs="Arial"/>
                <w:sz w:val="20"/>
                <w:szCs w:val="20"/>
              </w:rPr>
            </w:pPr>
            <w:r w:rsidRPr="00135CB3">
              <w:rPr>
                <w:rFonts w:cs="Arial"/>
                <w:sz w:val="20"/>
                <w:szCs w:val="20"/>
              </w:rPr>
              <w:t>No</w:t>
            </w:r>
          </w:p>
        </w:tc>
      </w:tr>
      <w:tr w:rsidR="00561342" w:rsidRPr="00651149" w14:paraId="2DFE9F4B" w14:textId="77777777" w:rsidTr="00561342">
        <w:trPr>
          <w:trHeight w:val="290"/>
        </w:trPr>
        <w:tc>
          <w:tcPr>
            <w:tcW w:w="1926" w:type="dxa"/>
            <w:noWrap/>
            <w:hideMark/>
          </w:tcPr>
          <w:p w14:paraId="200C9A85"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1E90AF12" w14:textId="77777777" w:rsidR="00651149" w:rsidRPr="00135CB3" w:rsidRDefault="00651149">
            <w:pPr>
              <w:rPr>
                <w:rFonts w:cs="Arial"/>
                <w:i/>
                <w:iCs/>
                <w:sz w:val="20"/>
                <w:szCs w:val="20"/>
              </w:rPr>
            </w:pPr>
            <w:r w:rsidRPr="00135CB3">
              <w:rPr>
                <w:rFonts w:cs="Arial"/>
                <w:i/>
                <w:iCs/>
                <w:sz w:val="20"/>
                <w:szCs w:val="20"/>
              </w:rPr>
              <w:t>Melaleuca filifolia</w:t>
            </w:r>
          </w:p>
        </w:tc>
        <w:tc>
          <w:tcPr>
            <w:tcW w:w="2843" w:type="dxa"/>
            <w:noWrap/>
            <w:hideMark/>
          </w:tcPr>
          <w:p w14:paraId="2F98F558" w14:textId="77777777" w:rsidR="00651149" w:rsidRPr="00135CB3" w:rsidRDefault="00651149">
            <w:pPr>
              <w:rPr>
                <w:rFonts w:cs="Arial"/>
                <w:sz w:val="20"/>
                <w:szCs w:val="20"/>
              </w:rPr>
            </w:pPr>
            <w:r w:rsidRPr="00135CB3">
              <w:rPr>
                <w:rFonts w:cs="Arial"/>
                <w:sz w:val="20"/>
                <w:szCs w:val="20"/>
              </w:rPr>
              <w:t>Wiry Honeymyrtle</w:t>
            </w:r>
          </w:p>
        </w:tc>
        <w:tc>
          <w:tcPr>
            <w:tcW w:w="1039" w:type="dxa"/>
            <w:noWrap/>
            <w:hideMark/>
          </w:tcPr>
          <w:p w14:paraId="1A09067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749C05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365DEB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61EFDE2" w14:textId="77777777" w:rsidR="00651149" w:rsidRPr="00135CB3" w:rsidRDefault="00651149">
            <w:pPr>
              <w:rPr>
                <w:rFonts w:cs="Arial"/>
                <w:sz w:val="20"/>
                <w:szCs w:val="20"/>
              </w:rPr>
            </w:pPr>
            <w:r w:rsidRPr="00135CB3">
              <w:rPr>
                <w:rFonts w:cs="Arial"/>
                <w:sz w:val="20"/>
                <w:szCs w:val="20"/>
              </w:rPr>
              <w:t>No</w:t>
            </w:r>
          </w:p>
        </w:tc>
      </w:tr>
      <w:tr w:rsidR="00561342" w:rsidRPr="00651149" w14:paraId="3DC69470" w14:textId="77777777" w:rsidTr="00561342">
        <w:trPr>
          <w:trHeight w:val="290"/>
        </w:trPr>
        <w:tc>
          <w:tcPr>
            <w:tcW w:w="1926" w:type="dxa"/>
            <w:noWrap/>
            <w:hideMark/>
          </w:tcPr>
          <w:p w14:paraId="1C31D212"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E54BD81" w14:textId="77777777" w:rsidR="00651149" w:rsidRPr="00135CB3" w:rsidRDefault="00651149">
            <w:pPr>
              <w:rPr>
                <w:rFonts w:cs="Arial"/>
                <w:i/>
                <w:iCs/>
                <w:sz w:val="20"/>
                <w:szCs w:val="20"/>
              </w:rPr>
            </w:pPr>
            <w:r w:rsidRPr="00135CB3">
              <w:rPr>
                <w:rFonts w:cs="Arial"/>
                <w:i/>
                <w:iCs/>
                <w:sz w:val="20"/>
                <w:szCs w:val="20"/>
              </w:rPr>
              <w:t xml:space="preserve">Melaleuca fulgens </w:t>
            </w:r>
            <w:r w:rsidRPr="00135CB3">
              <w:rPr>
                <w:rFonts w:cs="Arial"/>
                <w:sz w:val="20"/>
                <w:szCs w:val="20"/>
              </w:rPr>
              <w:t>subsp.</w:t>
            </w:r>
            <w:r w:rsidRPr="00135CB3">
              <w:rPr>
                <w:rFonts w:cs="Arial"/>
                <w:i/>
                <w:iCs/>
                <w:sz w:val="20"/>
                <w:szCs w:val="20"/>
              </w:rPr>
              <w:t xml:space="preserve"> steedmanii</w:t>
            </w:r>
          </w:p>
        </w:tc>
        <w:tc>
          <w:tcPr>
            <w:tcW w:w="2843" w:type="dxa"/>
            <w:noWrap/>
            <w:hideMark/>
          </w:tcPr>
          <w:p w14:paraId="53F6C3D8"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CC4285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C4C302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1E10C6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1A4E3DE" w14:textId="77777777" w:rsidR="00651149" w:rsidRPr="00135CB3" w:rsidRDefault="00651149">
            <w:pPr>
              <w:rPr>
                <w:rFonts w:cs="Arial"/>
                <w:sz w:val="20"/>
                <w:szCs w:val="20"/>
              </w:rPr>
            </w:pPr>
            <w:r w:rsidRPr="00135CB3">
              <w:rPr>
                <w:rFonts w:cs="Arial"/>
                <w:sz w:val="20"/>
                <w:szCs w:val="20"/>
              </w:rPr>
              <w:t>No</w:t>
            </w:r>
          </w:p>
        </w:tc>
      </w:tr>
      <w:tr w:rsidR="00561342" w:rsidRPr="00651149" w14:paraId="1C70AEDF" w14:textId="77777777" w:rsidTr="00561342">
        <w:trPr>
          <w:trHeight w:val="290"/>
        </w:trPr>
        <w:tc>
          <w:tcPr>
            <w:tcW w:w="1926" w:type="dxa"/>
            <w:noWrap/>
            <w:hideMark/>
          </w:tcPr>
          <w:p w14:paraId="06396FE5"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64866A8C" w14:textId="77777777" w:rsidR="00651149" w:rsidRPr="00135CB3" w:rsidRDefault="00651149">
            <w:pPr>
              <w:rPr>
                <w:rFonts w:cs="Arial"/>
                <w:i/>
                <w:iCs/>
                <w:sz w:val="20"/>
                <w:szCs w:val="20"/>
              </w:rPr>
            </w:pPr>
            <w:r w:rsidRPr="00135CB3">
              <w:rPr>
                <w:rFonts w:cs="Arial"/>
                <w:i/>
                <w:iCs/>
                <w:sz w:val="20"/>
                <w:szCs w:val="20"/>
              </w:rPr>
              <w:t>Melaleuca hamata</w:t>
            </w:r>
          </w:p>
        </w:tc>
        <w:tc>
          <w:tcPr>
            <w:tcW w:w="2843" w:type="dxa"/>
            <w:noWrap/>
            <w:hideMark/>
          </w:tcPr>
          <w:p w14:paraId="13B26C3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EEDDD9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65A7D0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87BAF4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C008EBC" w14:textId="77777777" w:rsidR="00651149" w:rsidRPr="00135CB3" w:rsidRDefault="00651149">
            <w:pPr>
              <w:rPr>
                <w:rFonts w:cs="Arial"/>
                <w:sz w:val="20"/>
                <w:szCs w:val="20"/>
              </w:rPr>
            </w:pPr>
            <w:r w:rsidRPr="00135CB3">
              <w:rPr>
                <w:rFonts w:cs="Arial"/>
                <w:sz w:val="20"/>
                <w:szCs w:val="20"/>
              </w:rPr>
              <w:t>No</w:t>
            </w:r>
          </w:p>
        </w:tc>
      </w:tr>
      <w:tr w:rsidR="00561342" w:rsidRPr="00651149" w14:paraId="1610A1FD" w14:textId="77777777" w:rsidTr="00561342">
        <w:trPr>
          <w:trHeight w:val="290"/>
        </w:trPr>
        <w:tc>
          <w:tcPr>
            <w:tcW w:w="1926" w:type="dxa"/>
            <w:noWrap/>
            <w:hideMark/>
          </w:tcPr>
          <w:p w14:paraId="29F15C0F"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2B656406" w14:textId="77777777" w:rsidR="00651149" w:rsidRPr="00135CB3" w:rsidRDefault="00651149">
            <w:pPr>
              <w:rPr>
                <w:rFonts w:cs="Arial"/>
                <w:i/>
                <w:iCs/>
                <w:sz w:val="20"/>
                <w:szCs w:val="20"/>
              </w:rPr>
            </w:pPr>
            <w:r w:rsidRPr="00135CB3">
              <w:rPr>
                <w:rFonts w:cs="Arial"/>
                <w:i/>
                <w:iCs/>
                <w:sz w:val="20"/>
                <w:szCs w:val="20"/>
              </w:rPr>
              <w:t>Melaleuca lara</w:t>
            </w:r>
          </w:p>
        </w:tc>
        <w:tc>
          <w:tcPr>
            <w:tcW w:w="2843" w:type="dxa"/>
            <w:noWrap/>
            <w:hideMark/>
          </w:tcPr>
          <w:p w14:paraId="6BBAF2F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E082E8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AED8C1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6243E3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773F1D0" w14:textId="77777777" w:rsidR="00651149" w:rsidRPr="00135CB3" w:rsidRDefault="00651149">
            <w:pPr>
              <w:rPr>
                <w:rFonts w:cs="Arial"/>
                <w:sz w:val="20"/>
                <w:szCs w:val="20"/>
              </w:rPr>
            </w:pPr>
            <w:r w:rsidRPr="00135CB3">
              <w:rPr>
                <w:rFonts w:cs="Arial"/>
                <w:sz w:val="20"/>
                <w:szCs w:val="20"/>
              </w:rPr>
              <w:t>No</w:t>
            </w:r>
          </w:p>
        </w:tc>
      </w:tr>
      <w:tr w:rsidR="00561342" w:rsidRPr="00651149" w14:paraId="744A5518" w14:textId="77777777" w:rsidTr="00561342">
        <w:trPr>
          <w:trHeight w:val="290"/>
        </w:trPr>
        <w:tc>
          <w:tcPr>
            <w:tcW w:w="1926" w:type="dxa"/>
            <w:noWrap/>
            <w:hideMark/>
          </w:tcPr>
          <w:p w14:paraId="17233031" w14:textId="77777777" w:rsidR="00651149" w:rsidRPr="00135CB3" w:rsidRDefault="00651149">
            <w:pPr>
              <w:rPr>
                <w:rFonts w:cs="Arial"/>
                <w:sz w:val="20"/>
                <w:szCs w:val="20"/>
              </w:rPr>
            </w:pPr>
            <w:r w:rsidRPr="00135CB3">
              <w:rPr>
                <w:rFonts w:cs="Arial"/>
                <w:sz w:val="20"/>
                <w:szCs w:val="20"/>
              </w:rPr>
              <w:lastRenderedPageBreak/>
              <w:t>Myrtaceae</w:t>
            </w:r>
          </w:p>
        </w:tc>
        <w:tc>
          <w:tcPr>
            <w:tcW w:w="4023" w:type="dxa"/>
            <w:hideMark/>
          </w:tcPr>
          <w:p w14:paraId="3BFC9401" w14:textId="77777777" w:rsidR="00651149" w:rsidRPr="00135CB3" w:rsidRDefault="00651149">
            <w:pPr>
              <w:rPr>
                <w:rFonts w:cs="Arial"/>
                <w:i/>
                <w:iCs/>
                <w:sz w:val="20"/>
                <w:szCs w:val="20"/>
              </w:rPr>
            </w:pPr>
            <w:r w:rsidRPr="00135CB3">
              <w:rPr>
                <w:rFonts w:cs="Arial"/>
                <w:i/>
                <w:iCs/>
                <w:sz w:val="20"/>
                <w:szCs w:val="20"/>
              </w:rPr>
              <w:t>Melaleuca leuropoma</w:t>
            </w:r>
          </w:p>
        </w:tc>
        <w:tc>
          <w:tcPr>
            <w:tcW w:w="2843" w:type="dxa"/>
            <w:noWrap/>
            <w:hideMark/>
          </w:tcPr>
          <w:p w14:paraId="63C6B9C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9D2428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24F7EE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EC4246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5B678EF" w14:textId="77777777" w:rsidR="00651149" w:rsidRPr="00135CB3" w:rsidRDefault="00651149">
            <w:pPr>
              <w:rPr>
                <w:rFonts w:cs="Arial"/>
                <w:sz w:val="20"/>
                <w:szCs w:val="20"/>
              </w:rPr>
            </w:pPr>
            <w:r w:rsidRPr="00135CB3">
              <w:rPr>
                <w:rFonts w:cs="Arial"/>
                <w:sz w:val="20"/>
                <w:szCs w:val="20"/>
              </w:rPr>
              <w:t>No</w:t>
            </w:r>
          </w:p>
        </w:tc>
      </w:tr>
      <w:tr w:rsidR="00561342" w:rsidRPr="00651149" w14:paraId="2B8160AF" w14:textId="77777777" w:rsidTr="00561342">
        <w:trPr>
          <w:trHeight w:val="290"/>
        </w:trPr>
        <w:tc>
          <w:tcPr>
            <w:tcW w:w="1926" w:type="dxa"/>
            <w:noWrap/>
            <w:hideMark/>
          </w:tcPr>
          <w:p w14:paraId="62AF65B0"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7DDD0765" w14:textId="77777777" w:rsidR="00651149" w:rsidRPr="00135CB3" w:rsidRDefault="00651149">
            <w:pPr>
              <w:rPr>
                <w:rFonts w:cs="Arial"/>
                <w:i/>
                <w:iCs/>
                <w:sz w:val="20"/>
                <w:szCs w:val="20"/>
              </w:rPr>
            </w:pPr>
            <w:r w:rsidRPr="00135CB3">
              <w:rPr>
                <w:rFonts w:cs="Arial"/>
                <w:i/>
                <w:iCs/>
                <w:sz w:val="20"/>
                <w:szCs w:val="20"/>
              </w:rPr>
              <w:t xml:space="preserve">Melaleuca megacephala </w:t>
            </w:r>
          </w:p>
        </w:tc>
        <w:tc>
          <w:tcPr>
            <w:tcW w:w="2843" w:type="dxa"/>
            <w:noWrap/>
            <w:hideMark/>
          </w:tcPr>
          <w:p w14:paraId="2371B49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C28D05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4CDF6F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C876B1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225497F" w14:textId="77777777" w:rsidR="00651149" w:rsidRPr="00135CB3" w:rsidRDefault="00651149">
            <w:pPr>
              <w:rPr>
                <w:rFonts w:cs="Arial"/>
                <w:sz w:val="20"/>
                <w:szCs w:val="20"/>
              </w:rPr>
            </w:pPr>
            <w:r w:rsidRPr="00135CB3">
              <w:rPr>
                <w:rFonts w:cs="Arial"/>
                <w:sz w:val="20"/>
                <w:szCs w:val="20"/>
              </w:rPr>
              <w:t>No</w:t>
            </w:r>
          </w:p>
        </w:tc>
      </w:tr>
      <w:tr w:rsidR="00561342" w:rsidRPr="00651149" w14:paraId="0DBE10A3" w14:textId="77777777" w:rsidTr="00561342">
        <w:trPr>
          <w:trHeight w:val="290"/>
        </w:trPr>
        <w:tc>
          <w:tcPr>
            <w:tcW w:w="1926" w:type="dxa"/>
            <w:noWrap/>
            <w:hideMark/>
          </w:tcPr>
          <w:p w14:paraId="1D66E15C"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0EE03A5A" w14:textId="77777777" w:rsidR="00651149" w:rsidRPr="00135CB3" w:rsidRDefault="00651149">
            <w:pPr>
              <w:rPr>
                <w:rFonts w:cs="Arial"/>
                <w:i/>
                <w:iCs/>
                <w:sz w:val="20"/>
                <w:szCs w:val="20"/>
              </w:rPr>
            </w:pPr>
            <w:r w:rsidRPr="00135CB3">
              <w:rPr>
                <w:rFonts w:cs="Arial"/>
                <w:i/>
                <w:iCs/>
                <w:sz w:val="20"/>
                <w:szCs w:val="20"/>
              </w:rPr>
              <w:t>Melaleuca psammophila</w:t>
            </w:r>
          </w:p>
        </w:tc>
        <w:tc>
          <w:tcPr>
            <w:tcW w:w="2843" w:type="dxa"/>
            <w:noWrap/>
            <w:hideMark/>
          </w:tcPr>
          <w:p w14:paraId="4B2B3D7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4E14BC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225EE4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43429A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0300860" w14:textId="77777777" w:rsidR="00651149" w:rsidRPr="00135CB3" w:rsidRDefault="00651149">
            <w:pPr>
              <w:rPr>
                <w:rFonts w:cs="Arial"/>
                <w:sz w:val="20"/>
                <w:szCs w:val="20"/>
              </w:rPr>
            </w:pPr>
            <w:r w:rsidRPr="00135CB3">
              <w:rPr>
                <w:rFonts w:cs="Arial"/>
                <w:sz w:val="20"/>
                <w:szCs w:val="20"/>
              </w:rPr>
              <w:t>No</w:t>
            </w:r>
          </w:p>
        </w:tc>
      </w:tr>
      <w:tr w:rsidR="00561342" w:rsidRPr="00651149" w14:paraId="706B29FE" w14:textId="77777777" w:rsidTr="00561342">
        <w:trPr>
          <w:trHeight w:val="290"/>
        </w:trPr>
        <w:tc>
          <w:tcPr>
            <w:tcW w:w="1926" w:type="dxa"/>
            <w:noWrap/>
            <w:hideMark/>
          </w:tcPr>
          <w:p w14:paraId="4F90F4D0"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070CA0DD" w14:textId="77777777" w:rsidR="00651149" w:rsidRPr="00135CB3" w:rsidRDefault="00651149">
            <w:pPr>
              <w:rPr>
                <w:rFonts w:cs="Arial"/>
                <w:i/>
                <w:iCs/>
                <w:sz w:val="20"/>
                <w:szCs w:val="20"/>
              </w:rPr>
            </w:pPr>
            <w:r w:rsidRPr="00135CB3">
              <w:rPr>
                <w:rFonts w:cs="Arial"/>
                <w:i/>
                <w:iCs/>
                <w:sz w:val="20"/>
                <w:szCs w:val="20"/>
              </w:rPr>
              <w:t>Melaleuca radula</w:t>
            </w:r>
          </w:p>
        </w:tc>
        <w:tc>
          <w:tcPr>
            <w:tcW w:w="2843" w:type="dxa"/>
            <w:noWrap/>
            <w:hideMark/>
          </w:tcPr>
          <w:p w14:paraId="0A83F4D6" w14:textId="77777777" w:rsidR="00651149" w:rsidRPr="00135CB3" w:rsidRDefault="00651149">
            <w:pPr>
              <w:rPr>
                <w:rFonts w:cs="Arial"/>
                <w:sz w:val="20"/>
                <w:szCs w:val="20"/>
              </w:rPr>
            </w:pPr>
            <w:r w:rsidRPr="00135CB3">
              <w:rPr>
                <w:rFonts w:cs="Arial"/>
                <w:sz w:val="20"/>
                <w:szCs w:val="20"/>
              </w:rPr>
              <w:t>Graceful Honeymyrtle</w:t>
            </w:r>
          </w:p>
        </w:tc>
        <w:tc>
          <w:tcPr>
            <w:tcW w:w="1039" w:type="dxa"/>
            <w:noWrap/>
            <w:hideMark/>
          </w:tcPr>
          <w:p w14:paraId="0354723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9AE4B7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E9324B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DF4B907" w14:textId="77777777" w:rsidR="00651149" w:rsidRPr="00135CB3" w:rsidRDefault="00651149">
            <w:pPr>
              <w:rPr>
                <w:rFonts w:cs="Arial"/>
                <w:sz w:val="20"/>
                <w:szCs w:val="20"/>
              </w:rPr>
            </w:pPr>
            <w:r w:rsidRPr="00135CB3">
              <w:rPr>
                <w:rFonts w:cs="Arial"/>
                <w:sz w:val="20"/>
                <w:szCs w:val="20"/>
              </w:rPr>
              <w:t>No</w:t>
            </w:r>
          </w:p>
        </w:tc>
      </w:tr>
      <w:tr w:rsidR="00561342" w:rsidRPr="00651149" w14:paraId="6D6B77C9" w14:textId="77777777" w:rsidTr="00561342">
        <w:trPr>
          <w:trHeight w:val="290"/>
        </w:trPr>
        <w:tc>
          <w:tcPr>
            <w:tcW w:w="1926" w:type="dxa"/>
            <w:noWrap/>
            <w:hideMark/>
          </w:tcPr>
          <w:p w14:paraId="5A36D70E"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04E50F94" w14:textId="77777777" w:rsidR="00651149" w:rsidRPr="00135CB3" w:rsidRDefault="00651149">
            <w:pPr>
              <w:rPr>
                <w:rFonts w:cs="Arial"/>
                <w:i/>
                <w:iCs/>
                <w:sz w:val="20"/>
                <w:szCs w:val="20"/>
              </w:rPr>
            </w:pPr>
            <w:r w:rsidRPr="00135CB3">
              <w:rPr>
                <w:rFonts w:cs="Arial"/>
                <w:i/>
                <w:iCs/>
                <w:sz w:val="20"/>
                <w:szCs w:val="20"/>
              </w:rPr>
              <w:t>Melaleuca</w:t>
            </w:r>
            <w:r w:rsidRPr="00135CB3">
              <w:rPr>
                <w:rFonts w:cs="Arial"/>
                <w:sz w:val="20"/>
                <w:szCs w:val="20"/>
              </w:rPr>
              <w:t xml:space="preserve"> sp. </w:t>
            </w:r>
          </w:p>
        </w:tc>
        <w:tc>
          <w:tcPr>
            <w:tcW w:w="2843" w:type="dxa"/>
            <w:noWrap/>
            <w:hideMark/>
          </w:tcPr>
          <w:p w14:paraId="62934BE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7D48E8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06D8DB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5E18A4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883A55A" w14:textId="77777777" w:rsidR="00651149" w:rsidRPr="00135CB3" w:rsidRDefault="00651149">
            <w:pPr>
              <w:rPr>
                <w:rFonts w:cs="Arial"/>
                <w:sz w:val="20"/>
                <w:szCs w:val="20"/>
              </w:rPr>
            </w:pPr>
            <w:r w:rsidRPr="00135CB3">
              <w:rPr>
                <w:rFonts w:cs="Arial"/>
                <w:sz w:val="20"/>
                <w:szCs w:val="20"/>
              </w:rPr>
              <w:t>No</w:t>
            </w:r>
          </w:p>
        </w:tc>
      </w:tr>
      <w:tr w:rsidR="00561342" w:rsidRPr="00651149" w14:paraId="4855DC77" w14:textId="77777777" w:rsidTr="00561342">
        <w:trPr>
          <w:trHeight w:val="290"/>
        </w:trPr>
        <w:tc>
          <w:tcPr>
            <w:tcW w:w="1926" w:type="dxa"/>
            <w:noWrap/>
            <w:hideMark/>
          </w:tcPr>
          <w:p w14:paraId="4EDF513B"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683C1DF9" w14:textId="77777777" w:rsidR="00651149" w:rsidRPr="00135CB3" w:rsidRDefault="00651149">
            <w:pPr>
              <w:rPr>
                <w:rFonts w:cs="Arial"/>
                <w:i/>
                <w:iCs/>
                <w:sz w:val="20"/>
                <w:szCs w:val="20"/>
              </w:rPr>
            </w:pPr>
            <w:r w:rsidRPr="00135CB3">
              <w:rPr>
                <w:rFonts w:cs="Arial"/>
                <w:i/>
                <w:iCs/>
                <w:sz w:val="20"/>
                <w:szCs w:val="20"/>
              </w:rPr>
              <w:t>Melaleuca trichophylla</w:t>
            </w:r>
          </w:p>
        </w:tc>
        <w:tc>
          <w:tcPr>
            <w:tcW w:w="2843" w:type="dxa"/>
            <w:noWrap/>
            <w:hideMark/>
          </w:tcPr>
          <w:p w14:paraId="6556B59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A82584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581422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AD3D25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B3A582F" w14:textId="77777777" w:rsidR="00651149" w:rsidRPr="00135CB3" w:rsidRDefault="00651149">
            <w:pPr>
              <w:rPr>
                <w:rFonts w:cs="Arial"/>
                <w:sz w:val="20"/>
                <w:szCs w:val="20"/>
              </w:rPr>
            </w:pPr>
            <w:r w:rsidRPr="00135CB3">
              <w:rPr>
                <w:rFonts w:cs="Arial"/>
                <w:sz w:val="20"/>
                <w:szCs w:val="20"/>
              </w:rPr>
              <w:t>No</w:t>
            </w:r>
          </w:p>
        </w:tc>
      </w:tr>
      <w:tr w:rsidR="00561342" w:rsidRPr="00651149" w14:paraId="6F9CC0CC" w14:textId="77777777" w:rsidTr="00561342">
        <w:trPr>
          <w:trHeight w:val="290"/>
        </w:trPr>
        <w:tc>
          <w:tcPr>
            <w:tcW w:w="1926" w:type="dxa"/>
            <w:noWrap/>
            <w:hideMark/>
          </w:tcPr>
          <w:p w14:paraId="20F78F75"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54474741" w14:textId="77777777" w:rsidR="00651149" w:rsidRPr="00135CB3" w:rsidRDefault="00651149">
            <w:pPr>
              <w:rPr>
                <w:rFonts w:cs="Arial"/>
                <w:i/>
                <w:iCs/>
                <w:sz w:val="20"/>
                <w:szCs w:val="20"/>
              </w:rPr>
            </w:pPr>
            <w:r w:rsidRPr="00135CB3">
              <w:rPr>
                <w:rFonts w:cs="Arial"/>
                <w:i/>
                <w:iCs/>
                <w:sz w:val="20"/>
                <w:szCs w:val="20"/>
              </w:rPr>
              <w:t>Micromyrtus greeniana</w:t>
            </w:r>
          </w:p>
        </w:tc>
        <w:tc>
          <w:tcPr>
            <w:tcW w:w="2843" w:type="dxa"/>
            <w:noWrap/>
            <w:hideMark/>
          </w:tcPr>
          <w:p w14:paraId="4D857AF4"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4CAC38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1BBC03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AC93A2B" w14:textId="77777777" w:rsidR="00651149" w:rsidRPr="00135CB3" w:rsidRDefault="00651149">
            <w:pPr>
              <w:rPr>
                <w:rFonts w:cs="Arial"/>
                <w:b/>
                <w:bCs/>
                <w:sz w:val="20"/>
                <w:szCs w:val="20"/>
              </w:rPr>
            </w:pPr>
            <w:r w:rsidRPr="00135CB3">
              <w:rPr>
                <w:rFonts w:cs="Arial"/>
                <w:b/>
                <w:bCs/>
                <w:sz w:val="20"/>
                <w:szCs w:val="20"/>
              </w:rPr>
              <w:t>Yes - P1 (WA)</w:t>
            </w:r>
          </w:p>
        </w:tc>
        <w:tc>
          <w:tcPr>
            <w:tcW w:w="1333" w:type="dxa"/>
            <w:noWrap/>
            <w:hideMark/>
          </w:tcPr>
          <w:p w14:paraId="74C9750F" w14:textId="77777777" w:rsidR="00651149" w:rsidRPr="00135CB3" w:rsidRDefault="00651149">
            <w:pPr>
              <w:rPr>
                <w:rFonts w:cs="Arial"/>
                <w:sz w:val="20"/>
                <w:szCs w:val="20"/>
              </w:rPr>
            </w:pPr>
            <w:r w:rsidRPr="00135CB3">
              <w:rPr>
                <w:rFonts w:cs="Arial"/>
                <w:sz w:val="20"/>
                <w:szCs w:val="20"/>
              </w:rPr>
              <w:t>No</w:t>
            </w:r>
          </w:p>
        </w:tc>
      </w:tr>
      <w:tr w:rsidR="00561342" w:rsidRPr="00651149" w14:paraId="54805108" w14:textId="77777777" w:rsidTr="00561342">
        <w:trPr>
          <w:trHeight w:val="290"/>
        </w:trPr>
        <w:tc>
          <w:tcPr>
            <w:tcW w:w="1926" w:type="dxa"/>
            <w:noWrap/>
            <w:hideMark/>
          </w:tcPr>
          <w:p w14:paraId="6B9D5827"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0E4BCEBA" w14:textId="77777777" w:rsidR="00651149" w:rsidRPr="00135CB3" w:rsidRDefault="00651149">
            <w:pPr>
              <w:rPr>
                <w:rFonts w:cs="Arial"/>
                <w:i/>
                <w:iCs/>
                <w:sz w:val="20"/>
                <w:szCs w:val="20"/>
              </w:rPr>
            </w:pPr>
            <w:r w:rsidRPr="00135CB3">
              <w:rPr>
                <w:rFonts w:cs="Arial"/>
                <w:i/>
                <w:iCs/>
                <w:sz w:val="20"/>
                <w:szCs w:val="20"/>
              </w:rPr>
              <w:t>Phymatocarpus porphyrocephalus</w:t>
            </w:r>
          </w:p>
        </w:tc>
        <w:tc>
          <w:tcPr>
            <w:tcW w:w="2843" w:type="dxa"/>
            <w:noWrap/>
            <w:hideMark/>
          </w:tcPr>
          <w:p w14:paraId="0D46611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00810B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0770AE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1E9735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3FAB861" w14:textId="77777777" w:rsidR="00651149" w:rsidRPr="00135CB3" w:rsidRDefault="00651149">
            <w:pPr>
              <w:rPr>
                <w:rFonts w:cs="Arial"/>
                <w:sz w:val="20"/>
                <w:szCs w:val="20"/>
              </w:rPr>
            </w:pPr>
            <w:r w:rsidRPr="00135CB3">
              <w:rPr>
                <w:rFonts w:cs="Arial"/>
                <w:sz w:val="20"/>
                <w:szCs w:val="20"/>
              </w:rPr>
              <w:t>No</w:t>
            </w:r>
          </w:p>
        </w:tc>
      </w:tr>
      <w:tr w:rsidR="00561342" w:rsidRPr="00651149" w14:paraId="1CCFCEC5" w14:textId="77777777" w:rsidTr="00561342">
        <w:trPr>
          <w:trHeight w:val="290"/>
        </w:trPr>
        <w:tc>
          <w:tcPr>
            <w:tcW w:w="1926" w:type="dxa"/>
            <w:noWrap/>
            <w:hideMark/>
          </w:tcPr>
          <w:p w14:paraId="59B17A0B"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08A3E58C" w14:textId="77777777" w:rsidR="00651149" w:rsidRPr="00135CB3" w:rsidRDefault="00651149">
            <w:pPr>
              <w:rPr>
                <w:rFonts w:cs="Arial"/>
                <w:i/>
                <w:iCs/>
                <w:sz w:val="20"/>
                <w:szCs w:val="20"/>
              </w:rPr>
            </w:pPr>
            <w:r w:rsidRPr="00135CB3">
              <w:rPr>
                <w:rFonts w:cs="Arial"/>
                <w:i/>
                <w:iCs/>
                <w:sz w:val="20"/>
                <w:szCs w:val="20"/>
              </w:rPr>
              <w:t>Pileanthus bellus</w:t>
            </w:r>
          </w:p>
        </w:tc>
        <w:tc>
          <w:tcPr>
            <w:tcW w:w="2843" w:type="dxa"/>
            <w:noWrap/>
            <w:hideMark/>
          </w:tcPr>
          <w:p w14:paraId="12A9CE68"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760152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C17EA1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C7CFA75"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01A11C85" w14:textId="77777777" w:rsidR="00651149" w:rsidRPr="00135CB3" w:rsidRDefault="00651149">
            <w:pPr>
              <w:rPr>
                <w:rFonts w:cs="Arial"/>
                <w:sz w:val="20"/>
                <w:szCs w:val="20"/>
              </w:rPr>
            </w:pPr>
            <w:r w:rsidRPr="00135CB3">
              <w:rPr>
                <w:rFonts w:cs="Arial"/>
                <w:sz w:val="20"/>
                <w:szCs w:val="20"/>
              </w:rPr>
              <w:t>No</w:t>
            </w:r>
          </w:p>
        </w:tc>
      </w:tr>
      <w:tr w:rsidR="00561342" w:rsidRPr="00651149" w14:paraId="376E5525" w14:textId="77777777" w:rsidTr="00561342">
        <w:trPr>
          <w:trHeight w:val="290"/>
        </w:trPr>
        <w:tc>
          <w:tcPr>
            <w:tcW w:w="1926" w:type="dxa"/>
            <w:noWrap/>
            <w:hideMark/>
          </w:tcPr>
          <w:p w14:paraId="6B3C14BC"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7AF46C56" w14:textId="77777777" w:rsidR="00651149" w:rsidRPr="00135CB3" w:rsidRDefault="00651149">
            <w:pPr>
              <w:rPr>
                <w:rFonts w:cs="Arial"/>
                <w:i/>
                <w:iCs/>
                <w:sz w:val="20"/>
                <w:szCs w:val="20"/>
              </w:rPr>
            </w:pPr>
            <w:r w:rsidRPr="00135CB3">
              <w:rPr>
                <w:rFonts w:cs="Arial"/>
                <w:i/>
                <w:iCs/>
                <w:sz w:val="20"/>
                <w:szCs w:val="20"/>
              </w:rPr>
              <w:t>Pileanthus peduncularis</w:t>
            </w:r>
          </w:p>
        </w:tc>
        <w:tc>
          <w:tcPr>
            <w:tcW w:w="2843" w:type="dxa"/>
            <w:noWrap/>
            <w:hideMark/>
          </w:tcPr>
          <w:p w14:paraId="0DED2764" w14:textId="77777777" w:rsidR="00651149" w:rsidRPr="00135CB3" w:rsidRDefault="00651149">
            <w:pPr>
              <w:rPr>
                <w:rFonts w:cs="Arial"/>
                <w:sz w:val="20"/>
                <w:szCs w:val="20"/>
              </w:rPr>
            </w:pPr>
            <w:r w:rsidRPr="00135CB3">
              <w:rPr>
                <w:rFonts w:cs="Arial"/>
                <w:sz w:val="20"/>
                <w:szCs w:val="20"/>
              </w:rPr>
              <w:t>Coppercups</w:t>
            </w:r>
          </w:p>
        </w:tc>
        <w:tc>
          <w:tcPr>
            <w:tcW w:w="1039" w:type="dxa"/>
            <w:noWrap/>
            <w:hideMark/>
          </w:tcPr>
          <w:p w14:paraId="5E0CDC7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E721FA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B35883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FB75615" w14:textId="77777777" w:rsidR="00651149" w:rsidRPr="00135CB3" w:rsidRDefault="00651149">
            <w:pPr>
              <w:rPr>
                <w:rFonts w:cs="Arial"/>
                <w:sz w:val="20"/>
                <w:szCs w:val="20"/>
              </w:rPr>
            </w:pPr>
            <w:r w:rsidRPr="00135CB3">
              <w:rPr>
                <w:rFonts w:cs="Arial"/>
                <w:sz w:val="20"/>
                <w:szCs w:val="20"/>
              </w:rPr>
              <w:t>No</w:t>
            </w:r>
          </w:p>
        </w:tc>
      </w:tr>
      <w:tr w:rsidR="00561342" w:rsidRPr="00651149" w14:paraId="12B00202" w14:textId="77777777" w:rsidTr="00561342">
        <w:trPr>
          <w:trHeight w:val="290"/>
        </w:trPr>
        <w:tc>
          <w:tcPr>
            <w:tcW w:w="1926" w:type="dxa"/>
            <w:noWrap/>
            <w:hideMark/>
          </w:tcPr>
          <w:p w14:paraId="1EC54D7A"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1239FD6A" w14:textId="77777777" w:rsidR="00651149" w:rsidRPr="00135CB3" w:rsidRDefault="00651149">
            <w:pPr>
              <w:rPr>
                <w:rFonts w:cs="Arial"/>
                <w:i/>
                <w:iCs/>
                <w:sz w:val="20"/>
                <w:szCs w:val="20"/>
              </w:rPr>
            </w:pPr>
            <w:r w:rsidRPr="00135CB3">
              <w:rPr>
                <w:rFonts w:cs="Arial"/>
                <w:i/>
                <w:iCs/>
                <w:sz w:val="20"/>
                <w:szCs w:val="20"/>
              </w:rPr>
              <w:t xml:space="preserve">Pileanthus peduncularis </w:t>
            </w:r>
            <w:r w:rsidRPr="00135CB3">
              <w:rPr>
                <w:rFonts w:cs="Arial"/>
                <w:sz w:val="20"/>
                <w:szCs w:val="20"/>
              </w:rPr>
              <w:t>subsp.</w:t>
            </w:r>
            <w:r w:rsidRPr="00135CB3">
              <w:rPr>
                <w:rFonts w:cs="Arial"/>
                <w:i/>
                <w:iCs/>
                <w:sz w:val="20"/>
                <w:szCs w:val="20"/>
              </w:rPr>
              <w:t xml:space="preserve"> pilifer</w:t>
            </w:r>
          </w:p>
        </w:tc>
        <w:tc>
          <w:tcPr>
            <w:tcW w:w="2843" w:type="dxa"/>
            <w:noWrap/>
            <w:hideMark/>
          </w:tcPr>
          <w:p w14:paraId="55BB98E8" w14:textId="77777777" w:rsidR="00651149" w:rsidRPr="00135CB3" w:rsidRDefault="00651149">
            <w:pPr>
              <w:rPr>
                <w:rFonts w:cs="Arial"/>
                <w:sz w:val="20"/>
                <w:szCs w:val="20"/>
              </w:rPr>
            </w:pPr>
            <w:r w:rsidRPr="00135CB3">
              <w:rPr>
                <w:rFonts w:cs="Arial"/>
                <w:sz w:val="20"/>
                <w:szCs w:val="20"/>
              </w:rPr>
              <w:t>Coppercups</w:t>
            </w:r>
          </w:p>
        </w:tc>
        <w:tc>
          <w:tcPr>
            <w:tcW w:w="1039" w:type="dxa"/>
            <w:noWrap/>
            <w:hideMark/>
          </w:tcPr>
          <w:p w14:paraId="18E5EE7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7FA6AE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CE3FCAD"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161741C" w14:textId="77777777" w:rsidR="00651149" w:rsidRPr="00135CB3" w:rsidRDefault="00651149">
            <w:pPr>
              <w:rPr>
                <w:rFonts w:cs="Arial"/>
                <w:sz w:val="20"/>
                <w:szCs w:val="20"/>
              </w:rPr>
            </w:pPr>
            <w:r w:rsidRPr="00135CB3">
              <w:rPr>
                <w:rFonts w:cs="Arial"/>
                <w:sz w:val="20"/>
                <w:szCs w:val="20"/>
              </w:rPr>
              <w:t>No</w:t>
            </w:r>
          </w:p>
        </w:tc>
      </w:tr>
      <w:tr w:rsidR="00561342" w:rsidRPr="00651149" w14:paraId="46D8F9D6" w14:textId="77777777" w:rsidTr="00561342">
        <w:trPr>
          <w:trHeight w:val="290"/>
        </w:trPr>
        <w:tc>
          <w:tcPr>
            <w:tcW w:w="1926" w:type="dxa"/>
            <w:noWrap/>
            <w:hideMark/>
          </w:tcPr>
          <w:p w14:paraId="0549C42C"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79F788DC" w14:textId="77777777" w:rsidR="00651149" w:rsidRPr="00135CB3" w:rsidRDefault="00651149">
            <w:pPr>
              <w:rPr>
                <w:rFonts w:cs="Arial"/>
                <w:i/>
                <w:iCs/>
                <w:sz w:val="20"/>
                <w:szCs w:val="20"/>
              </w:rPr>
            </w:pPr>
            <w:r w:rsidRPr="00135CB3">
              <w:rPr>
                <w:rFonts w:cs="Arial"/>
                <w:i/>
                <w:iCs/>
                <w:sz w:val="20"/>
                <w:szCs w:val="20"/>
              </w:rPr>
              <w:t>Pileanthus rubrinitidus</w:t>
            </w:r>
          </w:p>
        </w:tc>
        <w:tc>
          <w:tcPr>
            <w:tcW w:w="2843" w:type="dxa"/>
            <w:noWrap/>
            <w:hideMark/>
          </w:tcPr>
          <w:p w14:paraId="284A634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8D0A7D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7C3AA4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868A1C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113921B" w14:textId="77777777" w:rsidR="00651149" w:rsidRPr="00135CB3" w:rsidRDefault="00651149">
            <w:pPr>
              <w:rPr>
                <w:rFonts w:cs="Arial"/>
                <w:sz w:val="20"/>
                <w:szCs w:val="20"/>
              </w:rPr>
            </w:pPr>
            <w:r w:rsidRPr="00135CB3">
              <w:rPr>
                <w:rFonts w:cs="Arial"/>
                <w:sz w:val="20"/>
                <w:szCs w:val="20"/>
              </w:rPr>
              <w:t>No</w:t>
            </w:r>
          </w:p>
        </w:tc>
      </w:tr>
      <w:tr w:rsidR="00561342" w:rsidRPr="00651149" w14:paraId="62BDA053" w14:textId="77777777" w:rsidTr="00561342">
        <w:trPr>
          <w:trHeight w:val="290"/>
        </w:trPr>
        <w:tc>
          <w:tcPr>
            <w:tcW w:w="1926" w:type="dxa"/>
            <w:noWrap/>
            <w:hideMark/>
          </w:tcPr>
          <w:p w14:paraId="0CF57364"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F588557" w14:textId="77777777" w:rsidR="00651149" w:rsidRPr="00135CB3" w:rsidRDefault="00651149">
            <w:pPr>
              <w:rPr>
                <w:rFonts w:cs="Arial"/>
                <w:i/>
                <w:iCs/>
                <w:sz w:val="20"/>
                <w:szCs w:val="20"/>
              </w:rPr>
            </w:pPr>
            <w:r w:rsidRPr="00135CB3">
              <w:rPr>
                <w:rFonts w:cs="Arial"/>
                <w:i/>
                <w:iCs/>
                <w:sz w:val="20"/>
                <w:szCs w:val="20"/>
              </w:rPr>
              <w:t>Pileanthus vernicosus</w:t>
            </w:r>
          </w:p>
        </w:tc>
        <w:tc>
          <w:tcPr>
            <w:tcW w:w="2843" w:type="dxa"/>
            <w:noWrap/>
            <w:hideMark/>
          </w:tcPr>
          <w:p w14:paraId="4200356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D0E296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35744F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5FD647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503ED90" w14:textId="77777777" w:rsidR="00651149" w:rsidRPr="00135CB3" w:rsidRDefault="00651149">
            <w:pPr>
              <w:rPr>
                <w:rFonts w:cs="Arial"/>
                <w:sz w:val="20"/>
                <w:szCs w:val="20"/>
              </w:rPr>
            </w:pPr>
            <w:r w:rsidRPr="00135CB3">
              <w:rPr>
                <w:rFonts w:cs="Arial"/>
                <w:sz w:val="20"/>
                <w:szCs w:val="20"/>
              </w:rPr>
              <w:t>No</w:t>
            </w:r>
          </w:p>
        </w:tc>
      </w:tr>
      <w:tr w:rsidR="00561342" w:rsidRPr="00651149" w14:paraId="20C24806" w14:textId="77777777" w:rsidTr="00561342">
        <w:trPr>
          <w:trHeight w:val="290"/>
        </w:trPr>
        <w:tc>
          <w:tcPr>
            <w:tcW w:w="1926" w:type="dxa"/>
            <w:noWrap/>
            <w:hideMark/>
          </w:tcPr>
          <w:p w14:paraId="1FBC8963"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1EEF70C3" w14:textId="77777777" w:rsidR="00651149" w:rsidRPr="00135CB3" w:rsidRDefault="00651149">
            <w:pPr>
              <w:rPr>
                <w:rFonts w:cs="Arial"/>
                <w:i/>
                <w:iCs/>
                <w:sz w:val="20"/>
                <w:szCs w:val="20"/>
              </w:rPr>
            </w:pPr>
            <w:r w:rsidRPr="00135CB3">
              <w:rPr>
                <w:rFonts w:cs="Arial"/>
                <w:i/>
                <w:iCs/>
                <w:sz w:val="20"/>
                <w:szCs w:val="20"/>
              </w:rPr>
              <w:t>Scholtzia capitata</w:t>
            </w:r>
          </w:p>
        </w:tc>
        <w:tc>
          <w:tcPr>
            <w:tcW w:w="2843" w:type="dxa"/>
            <w:noWrap/>
            <w:hideMark/>
          </w:tcPr>
          <w:p w14:paraId="62C59B7D" w14:textId="77777777" w:rsidR="00651149" w:rsidRPr="00135CB3" w:rsidRDefault="00651149">
            <w:pPr>
              <w:rPr>
                <w:rFonts w:cs="Arial"/>
                <w:sz w:val="20"/>
                <w:szCs w:val="20"/>
              </w:rPr>
            </w:pPr>
            <w:r w:rsidRPr="00135CB3">
              <w:rPr>
                <w:rFonts w:cs="Arial"/>
                <w:sz w:val="20"/>
                <w:szCs w:val="20"/>
              </w:rPr>
              <w:t>Pom-pom Scholtzia</w:t>
            </w:r>
          </w:p>
        </w:tc>
        <w:tc>
          <w:tcPr>
            <w:tcW w:w="1039" w:type="dxa"/>
            <w:noWrap/>
            <w:hideMark/>
          </w:tcPr>
          <w:p w14:paraId="51EB028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FCC88A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4A41EF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74442C5" w14:textId="77777777" w:rsidR="00651149" w:rsidRPr="00135CB3" w:rsidRDefault="00651149">
            <w:pPr>
              <w:rPr>
                <w:rFonts w:cs="Arial"/>
                <w:sz w:val="20"/>
                <w:szCs w:val="20"/>
              </w:rPr>
            </w:pPr>
            <w:r w:rsidRPr="00135CB3">
              <w:rPr>
                <w:rFonts w:cs="Arial"/>
                <w:sz w:val="20"/>
                <w:szCs w:val="20"/>
              </w:rPr>
              <w:t>No</w:t>
            </w:r>
          </w:p>
        </w:tc>
      </w:tr>
      <w:tr w:rsidR="00561342" w:rsidRPr="00651149" w14:paraId="1CAF5D9C" w14:textId="77777777" w:rsidTr="00561342">
        <w:trPr>
          <w:trHeight w:val="290"/>
        </w:trPr>
        <w:tc>
          <w:tcPr>
            <w:tcW w:w="1926" w:type="dxa"/>
            <w:noWrap/>
            <w:hideMark/>
          </w:tcPr>
          <w:p w14:paraId="5851DA75"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573690E5" w14:textId="77777777" w:rsidR="00651149" w:rsidRPr="00135CB3" w:rsidRDefault="00651149">
            <w:pPr>
              <w:rPr>
                <w:rFonts w:cs="Arial"/>
                <w:i/>
                <w:iCs/>
                <w:sz w:val="20"/>
                <w:szCs w:val="20"/>
              </w:rPr>
            </w:pPr>
            <w:r w:rsidRPr="00135CB3">
              <w:rPr>
                <w:rFonts w:cs="Arial"/>
                <w:i/>
                <w:iCs/>
                <w:sz w:val="20"/>
                <w:szCs w:val="20"/>
              </w:rPr>
              <w:t>Scholtzia corrugata</w:t>
            </w:r>
          </w:p>
        </w:tc>
        <w:tc>
          <w:tcPr>
            <w:tcW w:w="2843" w:type="dxa"/>
            <w:noWrap/>
            <w:hideMark/>
          </w:tcPr>
          <w:p w14:paraId="63618B96"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034F70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AF477F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FAC1F92" w14:textId="77777777" w:rsidR="00651149" w:rsidRPr="00135CB3" w:rsidRDefault="00651149">
            <w:pPr>
              <w:rPr>
                <w:rFonts w:cs="Arial"/>
                <w:b/>
                <w:bCs/>
                <w:sz w:val="20"/>
                <w:szCs w:val="20"/>
              </w:rPr>
            </w:pPr>
            <w:r w:rsidRPr="00135CB3">
              <w:rPr>
                <w:rFonts w:cs="Arial"/>
                <w:b/>
                <w:bCs/>
                <w:sz w:val="20"/>
                <w:szCs w:val="20"/>
              </w:rPr>
              <w:t>Yes - P2 (WA)</w:t>
            </w:r>
          </w:p>
        </w:tc>
        <w:tc>
          <w:tcPr>
            <w:tcW w:w="1333" w:type="dxa"/>
            <w:noWrap/>
            <w:hideMark/>
          </w:tcPr>
          <w:p w14:paraId="5943E4DA" w14:textId="77777777" w:rsidR="00651149" w:rsidRPr="00135CB3" w:rsidRDefault="00651149">
            <w:pPr>
              <w:rPr>
                <w:rFonts w:cs="Arial"/>
                <w:sz w:val="20"/>
                <w:szCs w:val="20"/>
              </w:rPr>
            </w:pPr>
            <w:r w:rsidRPr="00135CB3">
              <w:rPr>
                <w:rFonts w:cs="Arial"/>
                <w:sz w:val="20"/>
                <w:szCs w:val="20"/>
              </w:rPr>
              <w:t>No</w:t>
            </w:r>
          </w:p>
        </w:tc>
      </w:tr>
      <w:tr w:rsidR="00561342" w:rsidRPr="00651149" w14:paraId="44B51CC1" w14:textId="77777777" w:rsidTr="00561342">
        <w:trPr>
          <w:trHeight w:val="290"/>
        </w:trPr>
        <w:tc>
          <w:tcPr>
            <w:tcW w:w="1926" w:type="dxa"/>
            <w:noWrap/>
            <w:hideMark/>
          </w:tcPr>
          <w:p w14:paraId="0EA6D80E"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1BB5546" w14:textId="77777777" w:rsidR="00651149" w:rsidRPr="00135CB3" w:rsidRDefault="00651149">
            <w:pPr>
              <w:rPr>
                <w:rFonts w:cs="Arial"/>
                <w:i/>
                <w:iCs/>
                <w:sz w:val="20"/>
                <w:szCs w:val="20"/>
              </w:rPr>
            </w:pPr>
            <w:r w:rsidRPr="00135CB3">
              <w:rPr>
                <w:rFonts w:cs="Arial"/>
                <w:i/>
                <w:iCs/>
                <w:sz w:val="20"/>
                <w:szCs w:val="20"/>
              </w:rPr>
              <w:t>Scholtzia obovata</w:t>
            </w:r>
          </w:p>
        </w:tc>
        <w:tc>
          <w:tcPr>
            <w:tcW w:w="2843" w:type="dxa"/>
            <w:noWrap/>
            <w:hideMark/>
          </w:tcPr>
          <w:p w14:paraId="7AC31D24"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A41EF8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E8FEFA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2E8D38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9087675" w14:textId="77777777" w:rsidR="00651149" w:rsidRPr="00135CB3" w:rsidRDefault="00651149">
            <w:pPr>
              <w:rPr>
                <w:rFonts w:cs="Arial"/>
                <w:sz w:val="20"/>
                <w:szCs w:val="20"/>
              </w:rPr>
            </w:pPr>
            <w:r w:rsidRPr="00135CB3">
              <w:rPr>
                <w:rFonts w:cs="Arial"/>
                <w:sz w:val="20"/>
                <w:szCs w:val="20"/>
              </w:rPr>
              <w:t>No</w:t>
            </w:r>
          </w:p>
        </w:tc>
      </w:tr>
      <w:tr w:rsidR="00561342" w:rsidRPr="00651149" w14:paraId="75589F9C" w14:textId="77777777" w:rsidTr="00561342">
        <w:trPr>
          <w:trHeight w:val="290"/>
        </w:trPr>
        <w:tc>
          <w:tcPr>
            <w:tcW w:w="1926" w:type="dxa"/>
            <w:noWrap/>
            <w:hideMark/>
          </w:tcPr>
          <w:p w14:paraId="731CDF11"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35A68FE7" w14:textId="77777777" w:rsidR="00651149" w:rsidRPr="00135CB3" w:rsidRDefault="00651149">
            <w:pPr>
              <w:rPr>
                <w:rFonts w:cs="Arial"/>
                <w:i/>
                <w:iCs/>
                <w:sz w:val="20"/>
                <w:szCs w:val="20"/>
              </w:rPr>
            </w:pPr>
            <w:r w:rsidRPr="00135CB3">
              <w:rPr>
                <w:rFonts w:cs="Arial"/>
                <w:i/>
                <w:iCs/>
                <w:sz w:val="20"/>
                <w:szCs w:val="20"/>
              </w:rPr>
              <w:t>Scholtzia peltigera</w:t>
            </w:r>
          </w:p>
        </w:tc>
        <w:tc>
          <w:tcPr>
            <w:tcW w:w="2843" w:type="dxa"/>
            <w:noWrap/>
            <w:hideMark/>
          </w:tcPr>
          <w:p w14:paraId="51EB6D27" w14:textId="77777777" w:rsidR="00651149" w:rsidRPr="00135CB3" w:rsidRDefault="00651149">
            <w:pPr>
              <w:rPr>
                <w:rFonts w:cs="Arial"/>
                <w:sz w:val="20"/>
                <w:szCs w:val="20"/>
              </w:rPr>
            </w:pPr>
            <w:r w:rsidRPr="00135CB3">
              <w:rPr>
                <w:rFonts w:cs="Arial"/>
                <w:sz w:val="20"/>
                <w:szCs w:val="20"/>
              </w:rPr>
              <w:t>Eurardy Scholtzia</w:t>
            </w:r>
          </w:p>
        </w:tc>
        <w:tc>
          <w:tcPr>
            <w:tcW w:w="1039" w:type="dxa"/>
            <w:noWrap/>
            <w:hideMark/>
          </w:tcPr>
          <w:p w14:paraId="4FC7620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F07D5B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A9DE7E0" w14:textId="77777777" w:rsidR="00651149" w:rsidRPr="00135CB3" w:rsidRDefault="00651149">
            <w:pPr>
              <w:rPr>
                <w:rFonts w:cs="Arial"/>
                <w:b/>
                <w:bCs/>
                <w:sz w:val="20"/>
                <w:szCs w:val="20"/>
              </w:rPr>
            </w:pPr>
            <w:r w:rsidRPr="00135CB3">
              <w:rPr>
                <w:rFonts w:cs="Arial"/>
                <w:b/>
                <w:bCs/>
                <w:sz w:val="20"/>
                <w:szCs w:val="20"/>
              </w:rPr>
              <w:t>Yes - P1 (WA)</w:t>
            </w:r>
          </w:p>
        </w:tc>
        <w:tc>
          <w:tcPr>
            <w:tcW w:w="1333" w:type="dxa"/>
            <w:noWrap/>
            <w:hideMark/>
          </w:tcPr>
          <w:p w14:paraId="76D570E3" w14:textId="77777777" w:rsidR="00651149" w:rsidRPr="00135CB3" w:rsidRDefault="00651149">
            <w:pPr>
              <w:rPr>
                <w:rFonts w:cs="Arial"/>
                <w:sz w:val="20"/>
                <w:szCs w:val="20"/>
              </w:rPr>
            </w:pPr>
            <w:r w:rsidRPr="00135CB3">
              <w:rPr>
                <w:rFonts w:cs="Arial"/>
                <w:sz w:val="20"/>
                <w:szCs w:val="20"/>
              </w:rPr>
              <w:t>No</w:t>
            </w:r>
          </w:p>
        </w:tc>
      </w:tr>
      <w:tr w:rsidR="00561342" w:rsidRPr="00651149" w14:paraId="6AF668A5" w14:textId="77777777" w:rsidTr="00561342">
        <w:trPr>
          <w:trHeight w:val="290"/>
        </w:trPr>
        <w:tc>
          <w:tcPr>
            <w:tcW w:w="1926" w:type="dxa"/>
            <w:noWrap/>
            <w:hideMark/>
          </w:tcPr>
          <w:p w14:paraId="63F01A48"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0D2D2AAE" w14:textId="77777777" w:rsidR="00651149" w:rsidRPr="00135CB3" w:rsidRDefault="00651149">
            <w:pPr>
              <w:rPr>
                <w:rFonts w:cs="Arial"/>
                <w:i/>
                <w:iCs/>
                <w:sz w:val="20"/>
                <w:szCs w:val="20"/>
              </w:rPr>
            </w:pPr>
            <w:r w:rsidRPr="00135CB3">
              <w:rPr>
                <w:rFonts w:cs="Arial"/>
                <w:i/>
                <w:iCs/>
                <w:sz w:val="20"/>
                <w:szCs w:val="20"/>
              </w:rPr>
              <w:t>Scholtzia</w:t>
            </w:r>
            <w:r w:rsidRPr="00135CB3">
              <w:rPr>
                <w:rFonts w:cs="Arial"/>
                <w:sz w:val="20"/>
                <w:szCs w:val="20"/>
              </w:rPr>
              <w:t xml:space="preserve"> sp. </w:t>
            </w:r>
          </w:p>
        </w:tc>
        <w:tc>
          <w:tcPr>
            <w:tcW w:w="2843" w:type="dxa"/>
            <w:noWrap/>
            <w:hideMark/>
          </w:tcPr>
          <w:p w14:paraId="18CB059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FA33EE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4B1598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2C50EB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CD2B854" w14:textId="77777777" w:rsidR="00651149" w:rsidRPr="00135CB3" w:rsidRDefault="00651149">
            <w:pPr>
              <w:rPr>
                <w:rFonts w:cs="Arial"/>
                <w:sz w:val="20"/>
                <w:szCs w:val="20"/>
              </w:rPr>
            </w:pPr>
            <w:r w:rsidRPr="00135CB3">
              <w:rPr>
                <w:rFonts w:cs="Arial"/>
                <w:sz w:val="20"/>
                <w:szCs w:val="20"/>
              </w:rPr>
              <w:t>No</w:t>
            </w:r>
          </w:p>
        </w:tc>
      </w:tr>
      <w:tr w:rsidR="00561342" w:rsidRPr="00651149" w14:paraId="423BEA64" w14:textId="77777777" w:rsidTr="00561342">
        <w:trPr>
          <w:trHeight w:val="290"/>
        </w:trPr>
        <w:tc>
          <w:tcPr>
            <w:tcW w:w="1926" w:type="dxa"/>
            <w:noWrap/>
            <w:hideMark/>
          </w:tcPr>
          <w:p w14:paraId="0A198525"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10159205" w14:textId="77777777" w:rsidR="00651149" w:rsidRPr="00135CB3" w:rsidRDefault="00651149">
            <w:pPr>
              <w:rPr>
                <w:rFonts w:cs="Arial"/>
                <w:i/>
                <w:iCs/>
                <w:sz w:val="20"/>
                <w:szCs w:val="20"/>
              </w:rPr>
            </w:pPr>
            <w:r w:rsidRPr="00135CB3">
              <w:rPr>
                <w:rFonts w:cs="Arial"/>
                <w:i/>
                <w:iCs/>
                <w:sz w:val="20"/>
                <w:szCs w:val="20"/>
              </w:rPr>
              <w:t>Scholtzia spatulata</w:t>
            </w:r>
          </w:p>
        </w:tc>
        <w:tc>
          <w:tcPr>
            <w:tcW w:w="2843" w:type="dxa"/>
            <w:noWrap/>
            <w:hideMark/>
          </w:tcPr>
          <w:p w14:paraId="268F786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90BA05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E1268D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34DE8E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EEC1704" w14:textId="77777777" w:rsidR="00651149" w:rsidRPr="00135CB3" w:rsidRDefault="00651149">
            <w:pPr>
              <w:rPr>
                <w:rFonts w:cs="Arial"/>
                <w:sz w:val="20"/>
                <w:szCs w:val="20"/>
              </w:rPr>
            </w:pPr>
            <w:r w:rsidRPr="00135CB3">
              <w:rPr>
                <w:rFonts w:cs="Arial"/>
                <w:sz w:val="20"/>
                <w:szCs w:val="20"/>
              </w:rPr>
              <w:t>No</w:t>
            </w:r>
          </w:p>
        </w:tc>
      </w:tr>
      <w:tr w:rsidR="00561342" w:rsidRPr="00651149" w14:paraId="0D470B64" w14:textId="77777777" w:rsidTr="00561342">
        <w:trPr>
          <w:trHeight w:val="290"/>
        </w:trPr>
        <w:tc>
          <w:tcPr>
            <w:tcW w:w="1926" w:type="dxa"/>
            <w:noWrap/>
            <w:hideMark/>
          </w:tcPr>
          <w:p w14:paraId="0F9BD493"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6836C180" w14:textId="77777777" w:rsidR="00651149" w:rsidRPr="00135CB3" w:rsidRDefault="00651149">
            <w:pPr>
              <w:rPr>
                <w:rFonts w:cs="Arial"/>
                <w:i/>
                <w:iCs/>
                <w:sz w:val="20"/>
                <w:szCs w:val="20"/>
              </w:rPr>
            </w:pPr>
            <w:r w:rsidRPr="00135CB3">
              <w:rPr>
                <w:rFonts w:cs="Arial"/>
                <w:i/>
                <w:iCs/>
                <w:sz w:val="20"/>
                <w:szCs w:val="20"/>
              </w:rPr>
              <w:t>Verticordia capillaris</w:t>
            </w:r>
          </w:p>
        </w:tc>
        <w:tc>
          <w:tcPr>
            <w:tcW w:w="2843" w:type="dxa"/>
            <w:noWrap/>
            <w:hideMark/>
          </w:tcPr>
          <w:p w14:paraId="17AA2AE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63C02B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740B51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8701D62" w14:textId="77777777" w:rsidR="00651149" w:rsidRPr="00135CB3" w:rsidRDefault="00651149">
            <w:pPr>
              <w:rPr>
                <w:rFonts w:cs="Arial"/>
                <w:b/>
                <w:bCs/>
                <w:sz w:val="20"/>
                <w:szCs w:val="20"/>
              </w:rPr>
            </w:pPr>
            <w:r w:rsidRPr="00135CB3">
              <w:rPr>
                <w:rFonts w:cs="Arial"/>
                <w:b/>
                <w:bCs/>
                <w:sz w:val="20"/>
                <w:szCs w:val="20"/>
              </w:rPr>
              <w:t>Yes - P4 (WA)</w:t>
            </w:r>
          </w:p>
        </w:tc>
        <w:tc>
          <w:tcPr>
            <w:tcW w:w="1333" w:type="dxa"/>
            <w:noWrap/>
            <w:hideMark/>
          </w:tcPr>
          <w:p w14:paraId="5023ECFA" w14:textId="77777777" w:rsidR="00651149" w:rsidRPr="00135CB3" w:rsidRDefault="00651149">
            <w:pPr>
              <w:rPr>
                <w:rFonts w:cs="Arial"/>
                <w:sz w:val="20"/>
                <w:szCs w:val="20"/>
              </w:rPr>
            </w:pPr>
            <w:r w:rsidRPr="00135CB3">
              <w:rPr>
                <w:rFonts w:cs="Arial"/>
                <w:sz w:val="20"/>
                <w:szCs w:val="20"/>
              </w:rPr>
              <w:t>No</w:t>
            </w:r>
          </w:p>
        </w:tc>
      </w:tr>
      <w:tr w:rsidR="00561342" w:rsidRPr="00651149" w14:paraId="79FE1025" w14:textId="77777777" w:rsidTr="00561342">
        <w:trPr>
          <w:trHeight w:val="290"/>
        </w:trPr>
        <w:tc>
          <w:tcPr>
            <w:tcW w:w="1926" w:type="dxa"/>
            <w:noWrap/>
            <w:hideMark/>
          </w:tcPr>
          <w:p w14:paraId="798CA343"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23603A6D" w14:textId="77777777" w:rsidR="00651149" w:rsidRPr="00135CB3" w:rsidRDefault="00651149">
            <w:pPr>
              <w:rPr>
                <w:rFonts w:cs="Arial"/>
                <w:i/>
                <w:iCs/>
                <w:sz w:val="20"/>
                <w:szCs w:val="20"/>
              </w:rPr>
            </w:pPr>
            <w:r w:rsidRPr="00135CB3">
              <w:rPr>
                <w:rFonts w:cs="Arial"/>
                <w:i/>
                <w:iCs/>
                <w:sz w:val="20"/>
                <w:szCs w:val="20"/>
              </w:rPr>
              <w:t>Verticordia chrysantha</w:t>
            </w:r>
          </w:p>
        </w:tc>
        <w:tc>
          <w:tcPr>
            <w:tcW w:w="2843" w:type="dxa"/>
            <w:noWrap/>
            <w:hideMark/>
          </w:tcPr>
          <w:p w14:paraId="3DAE2F74"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E5F566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A82580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578D22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721E294" w14:textId="77777777" w:rsidR="00651149" w:rsidRPr="00135CB3" w:rsidRDefault="00651149">
            <w:pPr>
              <w:rPr>
                <w:rFonts w:cs="Arial"/>
                <w:sz w:val="20"/>
                <w:szCs w:val="20"/>
              </w:rPr>
            </w:pPr>
            <w:r w:rsidRPr="00135CB3">
              <w:rPr>
                <w:rFonts w:cs="Arial"/>
                <w:sz w:val="20"/>
                <w:szCs w:val="20"/>
              </w:rPr>
              <w:t>No</w:t>
            </w:r>
          </w:p>
        </w:tc>
      </w:tr>
      <w:tr w:rsidR="00561342" w:rsidRPr="00651149" w14:paraId="55A3482A" w14:textId="77777777" w:rsidTr="00561342">
        <w:trPr>
          <w:trHeight w:val="290"/>
        </w:trPr>
        <w:tc>
          <w:tcPr>
            <w:tcW w:w="1926" w:type="dxa"/>
            <w:noWrap/>
            <w:hideMark/>
          </w:tcPr>
          <w:p w14:paraId="22BE471E" w14:textId="77777777" w:rsidR="00651149" w:rsidRPr="00135CB3" w:rsidRDefault="00651149">
            <w:pPr>
              <w:rPr>
                <w:rFonts w:cs="Arial"/>
                <w:sz w:val="20"/>
                <w:szCs w:val="20"/>
              </w:rPr>
            </w:pPr>
            <w:r w:rsidRPr="00135CB3">
              <w:rPr>
                <w:rFonts w:cs="Arial"/>
                <w:sz w:val="20"/>
                <w:szCs w:val="20"/>
              </w:rPr>
              <w:lastRenderedPageBreak/>
              <w:t>Myrtaceae</w:t>
            </w:r>
          </w:p>
        </w:tc>
        <w:tc>
          <w:tcPr>
            <w:tcW w:w="4023" w:type="dxa"/>
            <w:hideMark/>
          </w:tcPr>
          <w:p w14:paraId="78BAFE1F" w14:textId="77777777" w:rsidR="00651149" w:rsidRPr="00135CB3" w:rsidRDefault="00651149">
            <w:pPr>
              <w:rPr>
                <w:rFonts w:cs="Arial"/>
                <w:i/>
                <w:iCs/>
                <w:sz w:val="20"/>
                <w:szCs w:val="20"/>
              </w:rPr>
            </w:pPr>
            <w:r w:rsidRPr="00135CB3">
              <w:rPr>
                <w:rFonts w:cs="Arial"/>
                <w:i/>
                <w:iCs/>
                <w:sz w:val="20"/>
                <w:szCs w:val="20"/>
              </w:rPr>
              <w:t>Verticordia cooloomia</w:t>
            </w:r>
          </w:p>
        </w:tc>
        <w:tc>
          <w:tcPr>
            <w:tcW w:w="2843" w:type="dxa"/>
            <w:noWrap/>
            <w:hideMark/>
          </w:tcPr>
          <w:p w14:paraId="38B3DC41"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715802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EE2508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B3733C4"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5FC9A3F1" w14:textId="77777777" w:rsidR="00651149" w:rsidRPr="00135CB3" w:rsidRDefault="00651149">
            <w:pPr>
              <w:rPr>
                <w:rFonts w:cs="Arial"/>
                <w:sz w:val="20"/>
                <w:szCs w:val="20"/>
              </w:rPr>
            </w:pPr>
            <w:r w:rsidRPr="00135CB3">
              <w:rPr>
                <w:rFonts w:cs="Arial"/>
                <w:sz w:val="20"/>
                <w:szCs w:val="20"/>
              </w:rPr>
              <w:t>No</w:t>
            </w:r>
          </w:p>
        </w:tc>
      </w:tr>
      <w:tr w:rsidR="00561342" w:rsidRPr="00651149" w14:paraId="2914C891" w14:textId="77777777" w:rsidTr="00561342">
        <w:trPr>
          <w:trHeight w:val="290"/>
        </w:trPr>
        <w:tc>
          <w:tcPr>
            <w:tcW w:w="1926" w:type="dxa"/>
            <w:noWrap/>
            <w:hideMark/>
          </w:tcPr>
          <w:p w14:paraId="74145782"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4B6E17C7" w14:textId="77777777" w:rsidR="00651149" w:rsidRPr="00135CB3" w:rsidRDefault="00651149">
            <w:pPr>
              <w:rPr>
                <w:rFonts w:cs="Arial"/>
                <w:i/>
                <w:iCs/>
                <w:sz w:val="20"/>
                <w:szCs w:val="20"/>
              </w:rPr>
            </w:pPr>
            <w:r w:rsidRPr="00135CB3">
              <w:rPr>
                <w:rFonts w:cs="Arial"/>
                <w:i/>
                <w:iCs/>
                <w:sz w:val="20"/>
                <w:szCs w:val="20"/>
              </w:rPr>
              <w:t>Verticordia densiflora</w:t>
            </w:r>
          </w:p>
        </w:tc>
        <w:tc>
          <w:tcPr>
            <w:tcW w:w="2843" w:type="dxa"/>
            <w:noWrap/>
            <w:hideMark/>
          </w:tcPr>
          <w:p w14:paraId="59930961" w14:textId="77777777" w:rsidR="00651149" w:rsidRPr="00135CB3" w:rsidRDefault="00651149">
            <w:pPr>
              <w:rPr>
                <w:rFonts w:cs="Arial"/>
                <w:sz w:val="20"/>
                <w:szCs w:val="20"/>
              </w:rPr>
            </w:pPr>
            <w:r w:rsidRPr="00135CB3">
              <w:rPr>
                <w:rFonts w:cs="Arial"/>
                <w:sz w:val="20"/>
                <w:szCs w:val="20"/>
              </w:rPr>
              <w:t>Compacted Featherflower</w:t>
            </w:r>
          </w:p>
        </w:tc>
        <w:tc>
          <w:tcPr>
            <w:tcW w:w="1039" w:type="dxa"/>
            <w:noWrap/>
            <w:hideMark/>
          </w:tcPr>
          <w:p w14:paraId="78DBB12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F27A94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F96556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557EC65" w14:textId="77777777" w:rsidR="00651149" w:rsidRPr="00135CB3" w:rsidRDefault="00651149">
            <w:pPr>
              <w:rPr>
                <w:rFonts w:cs="Arial"/>
                <w:sz w:val="20"/>
                <w:szCs w:val="20"/>
              </w:rPr>
            </w:pPr>
            <w:r w:rsidRPr="00135CB3">
              <w:rPr>
                <w:rFonts w:cs="Arial"/>
                <w:sz w:val="20"/>
                <w:szCs w:val="20"/>
              </w:rPr>
              <w:t>No</w:t>
            </w:r>
          </w:p>
        </w:tc>
      </w:tr>
      <w:tr w:rsidR="00561342" w:rsidRPr="00651149" w14:paraId="3CB5AAB1" w14:textId="77777777" w:rsidTr="00561342">
        <w:trPr>
          <w:trHeight w:val="290"/>
        </w:trPr>
        <w:tc>
          <w:tcPr>
            <w:tcW w:w="1926" w:type="dxa"/>
            <w:noWrap/>
            <w:hideMark/>
          </w:tcPr>
          <w:p w14:paraId="1D5F2F68"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67AA5C41" w14:textId="77777777" w:rsidR="00651149" w:rsidRPr="00135CB3" w:rsidRDefault="00651149">
            <w:pPr>
              <w:rPr>
                <w:rFonts w:cs="Arial"/>
                <w:i/>
                <w:iCs/>
                <w:sz w:val="20"/>
                <w:szCs w:val="20"/>
              </w:rPr>
            </w:pPr>
            <w:r w:rsidRPr="00135CB3">
              <w:rPr>
                <w:rFonts w:cs="Arial"/>
                <w:i/>
                <w:iCs/>
                <w:sz w:val="20"/>
                <w:szCs w:val="20"/>
              </w:rPr>
              <w:t>Verticordia dichroma</w:t>
            </w:r>
          </w:p>
        </w:tc>
        <w:tc>
          <w:tcPr>
            <w:tcW w:w="2843" w:type="dxa"/>
            <w:noWrap/>
            <w:hideMark/>
          </w:tcPr>
          <w:p w14:paraId="0DA221A7"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FF1B6B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6FA98E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6C82E9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8AFD61B" w14:textId="77777777" w:rsidR="00651149" w:rsidRPr="00135CB3" w:rsidRDefault="00651149">
            <w:pPr>
              <w:rPr>
                <w:rFonts w:cs="Arial"/>
                <w:sz w:val="20"/>
                <w:szCs w:val="20"/>
              </w:rPr>
            </w:pPr>
            <w:r w:rsidRPr="00135CB3">
              <w:rPr>
                <w:rFonts w:cs="Arial"/>
                <w:sz w:val="20"/>
                <w:szCs w:val="20"/>
              </w:rPr>
              <w:t>No</w:t>
            </w:r>
          </w:p>
        </w:tc>
      </w:tr>
      <w:tr w:rsidR="00561342" w:rsidRPr="00651149" w14:paraId="5C71AF6D" w14:textId="77777777" w:rsidTr="00561342">
        <w:trPr>
          <w:trHeight w:val="290"/>
        </w:trPr>
        <w:tc>
          <w:tcPr>
            <w:tcW w:w="1926" w:type="dxa"/>
            <w:noWrap/>
            <w:hideMark/>
          </w:tcPr>
          <w:p w14:paraId="20621CD2"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6EF879EE" w14:textId="77777777" w:rsidR="00651149" w:rsidRPr="00135CB3" w:rsidRDefault="00651149">
            <w:pPr>
              <w:rPr>
                <w:rFonts w:cs="Arial"/>
                <w:i/>
                <w:iCs/>
                <w:sz w:val="20"/>
                <w:szCs w:val="20"/>
              </w:rPr>
            </w:pPr>
            <w:r w:rsidRPr="00135CB3">
              <w:rPr>
                <w:rFonts w:cs="Arial"/>
                <w:i/>
                <w:iCs/>
                <w:sz w:val="20"/>
                <w:szCs w:val="20"/>
              </w:rPr>
              <w:t xml:space="preserve">Verticordia dichroma </w:t>
            </w:r>
            <w:r w:rsidRPr="00135CB3">
              <w:rPr>
                <w:rFonts w:cs="Arial"/>
                <w:sz w:val="20"/>
                <w:szCs w:val="20"/>
              </w:rPr>
              <w:t xml:space="preserve">var. </w:t>
            </w:r>
            <w:r w:rsidRPr="00135CB3">
              <w:rPr>
                <w:rFonts w:cs="Arial"/>
                <w:i/>
                <w:iCs/>
                <w:sz w:val="20"/>
                <w:szCs w:val="20"/>
              </w:rPr>
              <w:t>dichroma</w:t>
            </w:r>
          </w:p>
        </w:tc>
        <w:tc>
          <w:tcPr>
            <w:tcW w:w="2843" w:type="dxa"/>
            <w:noWrap/>
            <w:hideMark/>
          </w:tcPr>
          <w:p w14:paraId="4D6A90E7"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C45C80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C18AEA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9F045C3"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61B0F346" w14:textId="77777777" w:rsidR="00651149" w:rsidRPr="00135CB3" w:rsidRDefault="00651149">
            <w:pPr>
              <w:rPr>
                <w:rFonts w:cs="Arial"/>
                <w:sz w:val="20"/>
                <w:szCs w:val="20"/>
              </w:rPr>
            </w:pPr>
            <w:r w:rsidRPr="00135CB3">
              <w:rPr>
                <w:rFonts w:cs="Arial"/>
                <w:sz w:val="20"/>
                <w:szCs w:val="20"/>
              </w:rPr>
              <w:t>No</w:t>
            </w:r>
          </w:p>
        </w:tc>
      </w:tr>
      <w:tr w:rsidR="00561342" w:rsidRPr="00651149" w14:paraId="1B201586" w14:textId="77777777" w:rsidTr="00561342">
        <w:trPr>
          <w:trHeight w:val="290"/>
        </w:trPr>
        <w:tc>
          <w:tcPr>
            <w:tcW w:w="1926" w:type="dxa"/>
            <w:noWrap/>
            <w:hideMark/>
          </w:tcPr>
          <w:p w14:paraId="1063D120"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605A7B03" w14:textId="77777777" w:rsidR="00651149" w:rsidRPr="00135CB3" w:rsidRDefault="00651149">
            <w:pPr>
              <w:rPr>
                <w:rFonts w:cs="Arial"/>
                <w:i/>
                <w:iCs/>
                <w:sz w:val="20"/>
                <w:szCs w:val="20"/>
              </w:rPr>
            </w:pPr>
            <w:r w:rsidRPr="00135CB3">
              <w:rPr>
                <w:rFonts w:cs="Arial"/>
                <w:i/>
                <w:iCs/>
                <w:sz w:val="20"/>
                <w:szCs w:val="20"/>
              </w:rPr>
              <w:t>Verticordia etheliana</w:t>
            </w:r>
          </w:p>
        </w:tc>
        <w:tc>
          <w:tcPr>
            <w:tcW w:w="2843" w:type="dxa"/>
            <w:noWrap/>
            <w:hideMark/>
          </w:tcPr>
          <w:p w14:paraId="0A2DF96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0C4EF8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E26007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2EC705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39F2375" w14:textId="77777777" w:rsidR="00651149" w:rsidRPr="00135CB3" w:rsidRDefault="00651149">
            <w:pPr>
              <w:rPr>
                <w:rFonts w:cs="Arial"/>
                <w:sz w:val="20"/>
                <w:szCs w:val="20"/>
              </w:rPr>
            </w:pPr>
            <w:r w:rsidRPr="00135CB3">
              <w:rPr>
                <w:rFonts w:cs="Arial"/>
                <w:sz w:val="20"/>
                <w:szCs w:val="20"/>
              </w:rPr>
              <w:t>No</w:t>
            </w:r>
          </w:p>
        </w:tc>
      </w:tr>
      <w:tr w:rsidR="00561342" w:rsidRPr="00651149" w14:paraId="36540473" w14:textId="77777777" w:rsidTr="00561342">
        <w:trPr>
          <w:trHeight w:val="290"/>
        </w:trPr>
        <w:tc>
          <w:tcPr>
            <w:tcW w:w="1926" w:type="dxa"/>
            <w:noWrap/>
            <w:hideMark/>
          </w:tcPr>
          <w:p w14:paraId="38E67D3D"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7D5F528A" w14:textId="77777777" w:rsidR="00651149" w:rsidRPr="00135CB3" w:rsidRDefault="00651149">
            <w:pPr>
              <w:rPr>
                <w:rFonts w:cs="Arial"/>
                <w:i/>
                <w:iCs/>
                <w:sz w:val="20"/>
                <w:szCs w:val="20"/>
              </w:rPr>
            </w:pPr>
            <w:r w:rsidRPr="00135CB3">
              <w:rPr>
                <w:rFonts w:cs="Arial"/>
                <w:i/>
                <w:iCs/>
                <w:sz w:val="20"/>
                <w:szCs w:val="20"/>
              </w:rPr>
              <w:t>Verticordia lepidophylla</w:t>
            </w:r>
          </w:p>
        </w:tc>
        <w:tc>
          <w:tcPr>
            <w:tcW w:w="2843" w:type="dxa"/>
            <w:noWrap/>
            <w:hideMark/>
          </w:tcPr>
          <w:p w14:paraId="4CEE7FFA"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4B07FC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223971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A6923D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E9146C0" w14:textId="77777777" w:rsidR="00651149" w:rsidRPr="00135CB3" w:rsidRDefault="00651149">
            <w:pPr>
              <w:rPr>
                <w:rFonts w:cs="Arial"/>
                <w:sz w:val="20"/>
                <w:szCs w:val="20"/>
              </w:rPr>
            </w:pPr>
            <w:r w:rsidRPr="00135CB3">
              <w:rPr>
                <w:rFonts w:cs="Arial"/>
                <w:sz w:val="20"/>
                <w:szCs w:val="20"/>
              </w:rPr>
              <w:t>No</w:t>
            </w:r>
          </w:p>
        </w:tc>
      </w:tr>
      <w:tr w:rsidR="00561342" w:rsidRPr="00651149" w14:paraId="6A9B14EC" w14:textId="77777777" w:rsidTr="00561342">
        <w:trPr>
          <w:trHeight w:val="290"/>
        </w:trPr>
        <w:tc>
          <w:tcPr>
            <w:tcW w:w="1926" w:type="dxa"/>
            <w:noWrap/>
            <w:hideMark/>
          </w:tcPr>
          <w:p w14:paraId="503B7B4E"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14F63CC6" w14:textId="77777777" w:rsidR="00651149" w:rsidRPr="00135CB3" w:rsidRDefault="00651149">
            <w:pPr>
              <w:rPr>
                <w:rFonts w:cs="Arial"/>
                <w:i/>
                <w:iCs/>
                <w:sz w:val="20"/>
                <w:szCs w:val="20"/>
              </w:rPr>
            </w:pPr>
            <w:r w:rsidRPr="00135CB3">
              <w:rPr>
                <w:rFonts w:cs="Arial"/>
                <w:i/>
                <w:iCs/>
                <w:sz w:val="20"/>
                <w:szCs w:val="20"/>
              </w:rPr>
              <w:t>Verticordia monadelpha</w:t>
            </w:r>
          </w:p>
        </w:tc>
        <w:tc>
          <w:tcPr>
            <w:tcW w:w="2843" w:type="dxa"/>
            <w:noWrap/>
            <w:hideMark/>
          </w:tcPr>
          <w:p w14:paraId="45863ED0" w14:textId="77777777" w:rsidR="00651149" w:rsidRPr="00135CB3" w:rsidRDefault="00651149">
            <w:pPr>
              <w:rPr>
                <w:rFonts w:cs="Arial"/>
                <w:sz w:val="20"/>
                <w:szCs w:val="20"/>
              </w:rPr>
            </w:pPr>
            <w:r w:rsidRPr="00135CB3">
              <w:rPr>
                <w:rFonts w:cs="Arial"/>
                <w:sz w:val="20"/>
                <w:szCs w:val="20"/>
              </w:rPr>
              <w:t>Pink Woolly Featherflower</w:t>
            </w:r>
          </w:p>
        </w:tc>
        <w:tc>
          <w:tcPr>
            <w:tcW w:w="1039" w:type="dxa"/>
            <w:noWrap/>
            <w:hideMark/>
          </w:tcPr>
          <w:p w14:paraId="4A2484F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60D8B3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0A2792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40E7B3F" w14:textId="77777777" w:rsidR="00651149" w:rsidRPr="00135CB3" w:rsidRDefault="00651149">
            <w:pPr>
              <w:rPr>
                <w:rFonts w:cs="Arial"/>
                <w:sz w:val="20"/>
                <w:szCs w:val="20"/>
              </w:rPr>
            </w:pPr>
            <w:r w:rsidRPr="00135CB3">
              <w:rPr>
                <w:rFonts w:cs="Arial"/>
                <w:sz w:val="20"/>
                <w:szCs w:val="20"/>
              </w:rPr>
              <w:t>No</w:t>
            </w:r>
          </w:p>
        </w:tc>
      </w:tr>
      <w:tr w:rsidR="00561342" w:rsidRPr="00651149" w14:paraId="470E60E9" w14:textId="77777777" w:rsidTr="00561342">
        <w:trPr>
          <w:trHeight w:val="290"/>
        </w:trPr>
        <w:tc>
          <w:tcPr>
            <w:tcW w:w="1926" w:type="dxa"/>
            <w:noWrap/>
            <w:hideMark/>
          </w:tcPr>
          <w:p w14:paraId="5A7EA2D6"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4739C44F" w14:textId="77777777" w:rsidR="00651149" w:rsidRPr="00135CB3" w:rsidRDefault="00651149">
            <w:pPr>
              <w:rPr>
                <w:rFonts w:cs="Arial"/>
                <w:i/>
                <w:iCs/>
                <w:sz w:val="20"/>
                <w:szCs w:val="20"/>
              </w:rPr>
            </w:pPr>
            <w:r w:rsidRPr="00135CB3">
              <w:rPr>
                <w:rFonts w:cs="Arial"/>
                <w:i/>
                <w:iCs/>
                <w:sz w:val="20"/>
                <w:szCs w:val="20"/>
              </w:rPr>
              <w:t>Verticordia monadelpha</w:t>
            </w:r>
            <w:r w:rsidRPr="00135CB3">
              <w:rPr>
                <w:rFonts w:cs="Arial"/>
                <w:sz w:val="20"/>
                <w:szCs w:val="20"/>
              </w:rPr>
              <w:t xml:space="preserve"> var.</w:t>
            </w:r>
            <w:r w:rsidRPr="00135CB3">
              <w:rPr>
                <w:rFonts w:cs="Arial"/>
                <w:i/>
                <w:iCs/>
                <w:sz w:val="20"/>
                <w:szCs w:val="20"/>
              </w:rPr>
              <w:t xml:space="preserve"> callitricha</w:t>
            </w:r>
          </w:p>
        </w:tc>
        <w:tc>
          <w:tcPr>
            <w:tcW w:w="2843" w:type="dxa"/>
            <w:noWrap/>
            <w:hideMark/>
          </w:tcPr>
          <w:p w14:paraId="0E2CD901"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98DA7B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A682C0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96F431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C6CDAB1" w14:textId="77777777" w:rsidR="00651149" w:rsidRPr="00135CB3" w:rsidRDefault="00651149">
            <w:pPr>
              <w:rPr>
                <w:rFonts w:cs="Arial"/>
                <w:sz w:val="20"/>
                <w:szCs w:val="20"/>
              </w:rPr>
            </w:pPr>
            <w:r w:rsidRPr="00135CB3">
              <w:rPr>
                <w:rFonts w:cs="Arial"/>
                <w:sz w:val="20"/>
                <w:szCs w:val="20"/>
              </w:rPr>
              <w:t>No</w:t>
            </w:r>
          </w:p>
        </w:tc>
      </w:tr>
      <w:tr w:rsidR="00561342" w:rsidRPr="00651149" w14:paraId="0D9D62E6" w14:textId="77777777" w:rsidTr="00561342">
        <w:trPr>
          <w:trHeight w:val="290"/>
        </w:trPr>
        <w:tc>
          <w:tcPr>
            <w:tcW w:w="1926" w:type="dxa"/>
            <w:noWrap/>
            <w:hideMark/>
          </w:tcPr>
          <w:p w14:paraId="0DA8B5B8"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1C501CFA" w14:textId="77777777" w:rsidR="00651149" w:rsidRPr="00135CB3" w:rsidRDefault="00651149">
            <w:pPr>
              <w:rPr>
                <w:rFonts w:cs="Arial"/>
                <w:i/>
                <w:iCs/>
                <w:sz w:val="20"/>
                <w:szCs w:val="20"/>
              </w:rPr>
            </w:pPr>
            <w:r w:rsidRPr="00135CB3">
              <w:rPr>
                <w:rFonts w:cs="Arial"/>
                <w:i/>
                <w:iCs/>
                <w:sz w:val="20"/>
                <w:szCs w:val="20"/>
              </w:rPr>
              <w:t>Verticordia oculata</w:t>
            </w:r>
          </w:p>
        </w:tc>
        <w:tc>
          <w:tcPr>
            <w:tcW w:w="2843" w:type="dxa"/>
            <w:noWrap/>
            <w:hideMark/>
          </w:tcPr>
          <w:p w14:paraId="48746116"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3BD60A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331FAC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F6F684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0007BE1" w14:textId="77777777" w:rsidR="00651149" w:rsidRPr="00135CB3" w:rsidRDefault="00651149">
            <w:pPr>
              <w:rPr>
                <w:rFonts w:cs="Arial"/>
                <w:sz w:val="20"/>
                <w:szCs w:val="20"/>
              </w:rPr>
            </w:pPr>
            <w:r w:rsidRPr="00135CB3">
              <w:rPr>
                <w:rFonts w:cs="Arial"/>
                <w:sz w:val="20"/>
                <w:szCs w:val="20"/>
              </w:rPr>
              <w:t>No</w:t>
            </w:r>
          </w:p>
        </w:tc>
      </w:tr>
      <w:tr w:rsidR="00561342" w:rsidRPr="00651149" w14:paraId="2F58EF85" w14:textId="77777777" w:rsidTr="00561342">
        <w:trPr>
          <w:trHeight w:val="290"/>
        </w:trPr>
        <w:tc>
          <w:tcPr>
            <w:tcW w:w="1926" w:type="dxa"/>
            <w:noWrap/>
            <w:hideMark/>
          </w:tcPr>
          <w:p w14:paraId="69E7C434"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7B5EF6FF" w14:textId="77777777" w:rsidR="00651149" w:rsidRPr="00135CB3" w:rsidRDefault="00651149">
            <w:pPr>
              <w:rPr>
                <w:rFonts w:cs="Arial"/>
                <w:i/>
                <w:iCs/>
                <w:sz w:val="20"/>
                <w:szCs w:val="20"/>
              </w:rPr>
            </w:pPr>
            <w:r w:rsidRPr="00135CB3">
              <w:rPr>
                <w:rFonts w:cs="Arial"/>
                <w:i/>
                <w:iCs/>
                <w:sz w:val="20"/>
                <w:szCs w:val="20"/>
              </w:rPr>
              <w:t>Verticordia polytricha</w:t>
            </w:r>
          </w:p>
        </w:tc>
        <w:tc>
          <w:tcPr>
            <w:tcW w:w="2843" w:type="dxa"/>
            <w:noWrap/>
            <w:hideMark/>
          </w:tcPr>
          <w:p w14:paraId="05369B5D" w14:textId="77777777" w:rsidR="00651149" w:rsidRPr="00135CB3" w:rsidRDefault="00651149">
            <w:pPr>
              <w:rPr>
                <w:rFonts w:cs="Arial"/>
                <w:sz w:val="20"/>
                <w:szCs w:val="20"/>
              </w:rPr>
            </w:pPr>
            <w:r w:rsidRPr="00135CB3">
              <w:rPr>
                <w:rFonts w:cs="Arial"/>
                <w:sz w:val="20"/>
                <w:szCs w:val="20"/>
              </w:rPr>
              <w:t>Northern Cauliflower</w:t>
            </w:r>
          </w:p>
        </w:tc>
        <w:tc>
          <w:tcPr>
            <w:tcW w:w="1039" w:type="dxa"/>
            <w:noWrap/>
            <w:hideMark/>
          </w:tcPr>
          <w:p w14:paraId="1AF2E2A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2EEE0E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1373138" w14:textId="77777777" w:rsidR="00651149" w:rsidRPr="00135CB3" w:rsidRDefault="00651149">
            <w:pPr>
              <w:rPr>
                <w:rFonts w:cs="Arial"/>
                <w:b/>
                <w:bCs/>
                <w:sz w:val="20"/>
                <w:szCs w:val="20"/>
              </w:rPr>
            </w:pPr>
            <w:r w:rsidRPr="00135CB3">
              <w:rPr>
                <w:rFonts w:cs="Arial"/>
                <w:b/>
                <w:bCs/>
                <w:sz w:val="20"/>
                <w:szCs w:val="20"/>
              </w:rPr>
              <w:t>Yes - P4 (WA)</w:t>
            </w:r>
          </w:p>
        </w:tc>
        <w:tc>
          <w:tcPr>
            <w:tcW w:w="1333" w:type="dxa"/>
            <w:noWrap/>
            <w:hideMark/>
          </w:tcPr>
          <w:p w14:paraId="4D6824CF" w14:textId="77777777" w:rsidR="00651149" w:rsidRPr="00135CB3" w:rsidRDefault="00651149">
            <w:pPr>
              <w:rPr>
                <w:rFonts w:cs="Arial"/>
                <w:sz w:val="20"/>
                <w:szCs w:val="20"/>
              </w:rPr>
            </w:pPr>
            <w:r w:rsidRPr="00135CB3">
              <w:rPr>
                <w:rFonts w:cs="Arial"/>
                <w:sz w:val="20"/>
                <w:szCs w:val="20"/>
              </w:rPr>
              <w:t>No</w:t>
            </w:r>
          </w:p>
        </w:tc>
      </w:tr>
      <w:tr w:rsidR="00561342" w:rsidRPr="00651149" w14:paraId="73AC3383" w14:textId="77777777" w:rsidTr="00561342">
        <w:trPr>
          <w:trHeight w:val="290"/>
        </w:trPr>
        <w:tc>
          <w:tcPr>
            <w:tcW w:w="1926" w:type="dxa"/>
            <w:noWrap/>
            <w:hideMark/>
          </w:tcPr>
          <w:p w14:paraId="01E97E63"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75A250DC" w14:textId="77777777" w:rsidR="00651149" w:rsidRPr="00135CB3" w:rsidRDefault="00651149">
            <w:pPr>
              <w:rPr>
                <w:rFonts w:cs="Arial"/>
                <w:i/>
                <w:iCs/>
                <w:sz w:val="20"/>
                <w:szCs w:val="20"/>
              </w:rPr>
            </w:pPr>
            <w:r w:rsidRPr="00135CB3">
              <w:rPr>
                <w:rFonts w:cs="Arial"/>
                <w:i/>
                <w:iCs/>
                <w:sz w:val="20"/>
                <w:szCs w:val="20"/>
              </w:rPr>
              <w:t>Verticordia spicata</w:t>
            </w:r>
          </w:p>
        </w:tc>
        <w:tc>
          <w:tcPr>
            <w:tcW w:w="2843" w:type="dxa"/>
            <w:noWrap/>
            <w:hideMark/>
          </w:tcPr>
          <w:p w14:paraId="6F051144" w14:textId="77777777" w:rsidR="00651149" w:rsidRPr="00135CB3" w:rsidRDefault="00651149">
            <w:pPr>
              <w:rPr>
                <w:rFonts w:cs="Arial"/>
                <w:sz w:val="20"/>
                <w:szCs w:val="20"/>
              </w:rPr>
            </w:pPr>
            <w:r w:rsidRPr="00135CB3">
              <w:rPr>
                <w:rFonts w:cs="Arial"/>
                <w:sz w:val="20"/>
                <w:szCs w:val="20"/>
              </w:rPr>
              <w:t>Spiked Featherflower</w:t>
            </w:r>
          </w:p>
        </w:tc>
        <w:tc>
          <w:tcPr>
            <w:tcW w:w="1039" w:type="dxa"/>
            <w:noWrap/>
            <w:hideMark/>
          </w:tcPr>
          <w:p w14:paraId="30744C8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8A87D0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2D1794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9260C21" w14:textId="77777777" w:rsidR="00651149" w:rsidRPr="00135CB3" w:rsidRDefault="00651149">
            <w:pPr>
              <w:rPr>
                <w:rFonts w:cs="Arial"/>
                <w:sz w:val="20"/>
                <w:szCs w:val="20"/>
              </w:rPr>
            </w:pPr>
            <w:r w:rsidRPr="00135CB3">
              <w:rPr>
                <w:rFonts w:cs="Arial"/>
                <w:sz w:val="20"/>
                <w:szCs w:val="20"/>
              </w:rPr>
              <w:t>No</w:t>
            </w:r>
          </w:p>
        </w:tc>
      </w:tr>
      <w:tr w:rsidR="00561342" w:rsidRPr="00651149" w14:paraId="42671965" w14:textId="77777777" w:rsidTr="00561342">
        <w:trPr>
          <w:trHeight w:val="290"/>
        </w:trPr>
        <w:tc>
          <w:tcPr>
            <w:tcW w:w="1926" w:type="dxa"/>
            <w:noWrap/>
            <w:hideMark/>
          </w:tcPr>
          <w:p w14:paraId="30412D84" w14:textId="77777777" w:rsidR="00651149" w:rsidRPr="00135CB3" w:rsidRDefault="00651149">
            <w:pPr>
              <w:rPr>
                <w:rFonts w:cs="Arial"/>
                <w:sz w:val="20"/>
                <w:szCs w:val="20"/>
              </w:rPr>
            </w:pPr>
            <w:r w:rsidRPr="00135CB3">
              <w:rPr>
                <w:rFonts w:cs="Arial"/>
                <w:sz w:val="20"/>
                <w:szCs w:val="20"/>
              </w:rPr>
              <w:t>Myrtaceae</w:t>
            </w:r>
          </w:p>
        </w:tc>
        <w:tc>
          <w:tcPr>
            <w:tcW w:w="4023" w:type="dxa"/>
            <w:hideMark/>
          </w:tcPr>
          <w:p w14:paraId="4F7BDD6B" w14:textId="77777777" w:rsidR="00651149" w:rsidRPr="00135CB3" w:rsidRDefault="00651149">
            <w:pPr>
              <w:rPr>
                <w:rFonts w:cs="Arial"/>
                <w:i/>
                <w:iCs/>
                <w:sz w:val="20"/>
                <w:szCs w:val="20"/>
              </w:rPr>
            </w:pPr>
            <w:r w:rsidRPr="00135CB3">
              <w:rPr>
                <w:rFonts w:cs="Arial"/>
                <w:i/>
                <w:iCs/>
                <w:sz w:val="20"/>
                <w:szCs w:val="20"/>
              </w:rPr>
              <w:t xml:space="preserve">Verticordia spicata </w:t>
            </w:r>
            <w:r w:rsidRPr="00135CB3">
              <w:rPr>
                <w:rFonts w:cs="Arial"/>
                <w:sz w:val="20"/>
                <w:szCs w:val="20"/>
              </w:rPr>
              <w:t>subsp.</w:t>
            </w:r>
            <w:r w:rsidRPr="00135CB3">
              <w:rPr>
                <w:rFonts w:cs="Arial"/>
                <w:i/>
                <w:iCs/>
                <w:sz w:val="20"/>
                <w:szCs w:val="20"/>
              </w:rPr>
              <w:t xml:space="preserve"> spicata</w:t>
            </w:r>
          </w:p>
        </w:tc>
        <w:tc>
          <w:tcPr>
            <w:tcW w:w="2843" w:type="dxa"/>
            <w:noWrap/>
            <w:hideMark/>
          </w:tcPr>
          <w:p w14:paraId="5DEA421D" w14:textId="77777777" w:rsidR="00651149" w:rsidRPr="00135CB3" w:rsidRDefault="00651149">
            <w:pPr>
              <w:rPr>
                <w:rFonts w:cs="Arial"/>
                <w:sz w:val="20"/>
                <w:szCs w:val="20"/>
              </w:rPr>
            </w:pPr>
            <w:r w:rsidRPr="00135CB3">
              <w:rPr>
                <w:rFonts w:cs="Arial"/>
                <w:sz w:val="20"/>
                <w:szCs w:val="20"/>
              </w:rPr>
              <w:t>Spiked Featherflower</w:t>
            </w:r>
          </w:p>
        </w:tc>
        <w:tc>
          <w:tcPr>
            <w:tcW w:w="1039" w:type="dxa"/>
            <w:noWrap/>
            <w:hideMark/>
          </w:tcPr>
          <w:p w14:paraId="7EF7301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BFDEA1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709F2C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3B3C3B1" w14:textId="77777777" w:rsidR="00651149" w:rsidRPr="00135CB3" w:rsidRDefault="00651149">
            <w:pPr>
              <w:rPr>
                <w:rFonts w:cs="Arial"/>
                <w:sz w:val="20"/>
                <w:szCs w:val="20"/>
              </w:rPr>
            </w:pPr>
            <w:r w:rsidRPr="00135CB3">
              <w:rPr>
                <w:rFonts w:cs="Arial"/>
                <w:sz w:val="20"/>
                <w:szCs w:val="20"/>
              </w:rPr>
              <w:t>No</w:t>
            </w:r>
          </w:p>
        </w:tc>
      </w:tr>
      <w:tr w:rsidR="00561342" w:rsidRPr="00651149" w14:paraId="5C1A1713" w14:textId="77777777" w:rsidTr="00561342">
        <w:trPr>
          <w:trHeight w:val="290"/>
        </w:trPr>
        <w:tc>
          <w:tcPr>
            <w:tcW w:w="1926" w:type="dxa"/>
            <w:noWrap/>
            <w:hideMark/>
          </w:tcPr>
          <w:p w14:paraId="08460519" w14:textId="77777777" w:rsidR="00651149" w:rsidRPr="00135CB3" w:rsidRDefault="00651149">
            <w:pPr>
              <w:rPr>
                <w:rFonts w:cs="Arial"/>
                <w:sz w:val="20"/>
                <w:szCs w:val="20"/>
              </w:rPr>
            </w:pPr>
            <w:r w:rsidRPr="00135CB3">
              <w:rPr>
                <w:rFonts w:cs="Arial"/>
                <w:sz w:val="20"/>
                <w:szCs w:val="20"/>
              </w:rPr>
              <w:t>Nyctaginaceae</w:t>
            </w:r>
          </w:p>
        </w:tc>
        <w:tc>
          <w:tcPr>
            <w:tcW w:w="4023" w:type="dxa"/>
            <w:hideMark/>
          </w:tcPr>
          <w:p w14:paraId="013E358D" w14:textId="77777777" w:rsidR="00651149" w:rsidRPr="00135CB3" w:rsidRDefault="00651149">
            <w:pPr>
              <w:rPr>
                <w:rFonts w:cs="Arial"/>
                <w:i/>
                <w:iCs/>
                <w:sz w:val="20"/>
                <w:szCs w:val="20"/>
              </w:rPr>
            </w:pPr>
            <w:r w:rsidRPr="00135CB3">
              <w:rPr>
                <w:rFonts w:cs="Arial"/>
                <w:i/>
                <w:iCs/>
                <w:sz w:val="20"/>
                <w:szCs w:val="20"/>
              </w:rPr>
              <w:t>Commicarpus australis</w:t>
            </w:r>
          </w:p>
        </w:tc>
        <w:tc>
          <w:tcPr>
            <w:tcW w:w="2843" w:type="dxa"/>
            <w:noWrap/>
            <w:hideMark/>
          </w:tcPr>
          <w:p w14:paraId="4A990ECE" w14:textId="77777777" w:rsidR="00651149" w:rsidRPr="00135CB3" w:rsidRDefault="00651149">
            <w:pPr>
              <w:rPr>
                <w:rFonts w:cs="Arial"/>
                <w:sz w:val="20"/>
                <w:szCs w:val="20"/>
              </w:rPr>
            </w:pPr>
            <w:r w:rsidRPr="00135CB3">
              <w:rPr>
                <w:rFonts w:cs="Arial"/>
                <w:sz w:val="20"/>
                <w:szCs w:val="20"/>
              </w:rPr>
              <w:t>Perennial Tar Vine</w:t>
            </w:r>
          </w:p>
        </w:tc>
        <w:tc>
          <w:tcPr>
            <w:tcW w:w="1039" w:type="dxa"/>
            <w:noWrap/>
            <w:hideMark/>
          </w:tcPr>
          <w:p w14:paraId="6CD9D199"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B4ABAF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CF279CD"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D37ADF9" w14:textId="77777777" w:rsidR="00651149" w:rsidRPr="00135CB3" w:rsidRDefault="00651149">
            <w:pPr>
              <w:rPr>
                <w:rFonts w:cs="Arial"/>
                <w:sz w:val="20"/>
                <w:szCs w:val="20"/>
              </w:rPr>
            </w:pPr>
            <w:r w:rsidRPr="00135CB3">
              <w:rPr>
                <w:rFonts w:cs="Arial"/>
                <w:sz w:val="20"/>
                <w:szCs w:val="20"/>
              </w:rPr>
              <w:t>No</w:t>
            </w:r>
          </w:p>
        </w:tc>
      </w:tr>
      <w:tr w:rsidR="00561342" w:rsidRPr="00651149" w14:paraId="22442496" w14:textId="77777777" w:rsidTr="00561342">
        <w:trPr>
          <w:trHeight w:val="290"/>
        </w:trPr>
        <w:tc>
          <w:tcPr>
            <w:tcW w:w="1926" w:type="dxa"/>
            <w:noWrap/>
            <w:hideMark/>
          </w:tcPr>
          <w:p w14:paraId="6FF42A36" w14:textId="77777777" w:rsidR="00651149" w:rsidRPr="00135CB3" w:rsidRDefault="00651149">
            <w:pPr>
              <w:rPr>
                <w:rFonts w:cs="Arial"/>
                <w:sz w:val="20"/>
                <w:szCs w:val="20"/>
              </w:rPr>
            </w:pPr>
            <w:r w:rsidRPr="00135CB3">
              <w:rPr>
                <w:rFonts w:cs="Arial"/>
                <w:sz w:val="20"/>
                <w:szCs w:val="20"/>
              </w:rPr>
              <w:t>Orchidaceae</w:t>
            </w:r>
          </w:p>
        </w:tc>
        <w:tc>
          <w:tcPr>
            <w:tcW w:w="4023" w:type="dxa"/>
            <w:hideMark/>
          </w:tcPr>
          <w:p w14:paraId="0504528E" w14:textId="77777777" w:rsidR="00651149" w:rsidRPr="00135CB3" w:rsidRDefault="00651149">
            <w:pPr>
              <w:rPr>
                <w:rFonts w:cs="Arial"/>
                <w:i/>
                <w:iCs/>
                <w:sz w:val="20"/>
                <w:szCs w:val="20"/>
              </w:rPr>
            </w:pPr>
            <w:r w:rsidRPr="00135CB3">
              <w:rPr>
                <w:rFonts w:cs="Arial"/>
                <w:i/>
                <w:iCs/>
                <w:sz w:val="20"/>
                <w:szCs w:val="20"/>
              </w:rPr>
              <w:t>Paracaleana terminalis</w:t>
            </w:r>
          </w:p>
        </w:tc>
        <w:tc>
          <w:tcPr>
            <w:tcW w:w="2843" w:type="dxa"/>
            <w:noWrap/>
            <w:hideMark/>
          </w:tcPr>
          <w:p w14:paraId="11DFCBA9" w14:textId="77777777" w:rsidR="00651149" w:rsidRPr="00135CB3" w:rsidRDefault="00651149">
            <w:pPr>
              <w:rPr>
                <w:rFonts w:cs="Arial"/>
                <w:sz w:val="20"/>
                <w:szCs w:val="20"/>
              </w:rPr>
            </w:pPr>
            <w:r w:rsidRPr="00135CB3">
              <w:rPr>
                <w:rFonts w:cs="Arial"/>
                <w:sz w:val="20"/>
                <w:szCs w:val="20"/>
              </w:rPr>
              <w:t>Smooth-billed Duck Orchid</w:t>
            </w:r>
          </w:p>
        </w:tc>
        <w:tc>
          <w:tcPr>
            <w:tcW w:w="1039" w:type="dxa"/>
            <w:noWrap/>
            <w:hideMark/>
          </w:tcPr>
          <w:p w14:paraId="5194BD1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2277CD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FEC26C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197A93C" w14:textId="77777777" w:rsidR="00651149" w:rsidRPr="00135CB3" w:rsidRDefault="00651149">
            <w:pPr>
              <w:rPr>
                <w:rFonts w:cs="Arial"/>
                <w:sz w:val="20"/>
                <w:szCs w:val="20"/>
              </w:rPr>
            </w:pPr>
            <w:r w:rsidRPr="00135CB3">
              <w:rPr>
                <w:rFonts w:cs="Arial"/>
                <w:sz w:val="20"/>
                <w:szCs w:val="20"/>
              </w:rPr>
              <w:t>No</w:t>
            </w:r>
          </w:p>
        </w:tc>
      </w:tr>
      <w:tr w:rsidR="00561342" w:rsidRPr="00651149" w14:paraId="4193B3B9" w14:textId="77777777" w:rsidTr="00561342">
        <w:trPr>
          <w:trHeight w:val="290"/>
        </w:trPr>
        <w:tc>
          <w:tcPr>
            <w:tcW w:w="1926" w:type="dxa"/>
            <w:noWrap/>
            <w:hideMark/>
          </w:tcPr>
          <w:p w14:paraId="2B3C5467" w14:textId="77777777" w:rsidR="00651149" w:rsidRPr="00135CB3" w:rsidRDefault="00651149">
            <w:pPr>
              <w:rPr>
                <w:rFonts w:cs="Arial"/>
                <w:sz w:val="20"/>
                <w:szCs w:val="20"/>
              </w:rPr>
            </w:pPr>
            <w:r w:rsidRPr="00135CB3">
              <w:rPr>
                <w:rFonts w:cs="Arial"/>
                <w:sz w:val="20"/>
                <w:szCs w:val="20"/>
              </w:rPr>
              <w:t>Phrymaceae</w:t>
            </w:r>
          </w:p>
        </w:tc>
        <w:tc>
          <w:tcPr>
            <w:tcW w:w="4023" w:type="dxa"/>
            <w:hideMark/>
          </w:tcPr>
          <w:p w14:paraId="447EB8F4" w14:textId="77777777" w:rsidR="00651149" w:rsidRPr="00135CB3" w:rsidRDefault="00651149">
            <w:pPr>
              <w:rPr>
                <w:rFonts w:cs="Arial"/>
                <w:i/>
                <w:iCs/>
                <w:sz w:val="20"/>
                <w:szCs w:val="20"/>
              </w:rPr>
            </w:pPr>
            <w:r w:rsidRPr="00135CB3">
              <w:rPr>
                <w:rFonts w:cs="Arial"/>
                <w:i/>
                <w:iCs/>
                <w:sz w:val="20"/>
                <w:szCs w:val="20"/>
              </w:rPr>
              <w:t>Glossostigma drummondii</w:t>
            </w:r>
          </w:p>
        </w:tc>
        <w:tc>
          <w:tcPr>
            <w:tcW w:w="2843" w:type="dxa"/>
            <w:noWrap/>
            <w:hideMark/>
          </w:tcPr>
          <w:p w14:paraId="4C8A31B2" w14:textId="77777777" w:rsidR="00651149" w:rsidRPr="00135CB3" w:rsidRDefault="00651149">
            <w:pPr>
              <w:rPr>
                <w:rFonts w:cs="Arial"/>
                <w:sz w:val="20"/>
                <w:szCs w:val="20"/>
              </w:rPr>
            </w:pPr>
            <w:r w:rsidRPr="00135CB3">
              <w:rPr>
                <w:rFonts w:cs="Arial"/>
                <w:sz w:val="20"/>
                <w:szCs w:val="20"/>
              </w:rPr>
              <w:t>Mudmat</w:t>
            </w:r>
          </w:p>
        </w:tc>
        <w:tc>
          <w:tcPr>
            <w:tcW w:w="1039" w:type="dxa"/>
            <w:noWrap/>
            <w:hideMark/>
          </w:tcPr>
          <w:p w14:paraId="6CA1575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49FE6F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56B72A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61A7F56" w14:textId="77777777" w:rsidR="00651149" w:rsidRPr="00135CB3" w:rsidRDefault="00651149">
            <w:pPr>
              <w:rPr>
                <w:rFonts w:cs="Arial"/>
                <w:sz w:val="20"/>
                <w:szCs w:val="20"/>
              </w:rPr>
            </w:pPr>
            <w:r w:rsidRPr="00135CB3">
              <w:rPr>
                <w:rFonts w:cs="Arial"/>
                <w:sz w:val="20"/>
                <w:szCs w:val="20"/>
              </w:rPr>
              <w:t>No</w:t>
            </w:r>
          </w:p>
        </w:tc>
      </w:tr>
      <w:tr w:rsidR="00561342" w:rsidRPr="00651149" w14:paraId="0C960152" w14:textId="77777777" w:rsidTr="00561342">
        <w:trPr>
          <w:trHeight w:val="290"/>
        </w:trPr>
        <w:tc>
          <w:tcPr>
            <w:tcW w:w="1926" w:type="dxa"/>
            <w:noWrap/>
            <w:hideMark/>
          </w:tcPr>
          <w:p w14:paraId="5A62A3DC" w14:textId="77777777" w:rsidR="00651149" w:rsidRPr="00135CB3" w:rsidRDefault="00651149">
            <w:pPr>
              <w:rPr>
                <w:rFonts w:cs="Arial"/>
                <w:sz w:val="20"/>
                <w:szCs w:val="20"/>
              </w:rPr>
            </w:pPr>
            <w:r w:rsidRPr="00135CB3">
              <w:rPr>
                <w:rFonts w:cs="Arial"/>
                <w:sz w:val="20"/>
                <w:szCs w:val="20"/>
              </w:rPr>
              <w:t>Phyllanthaceae</w:t>
            </w:r>
          </w:p>
        </w:tc>
        <w:tc>
          <w:tcPr>
            <w:tcW w:w="4023" w:type="dxa"/>
            <w:hideMark/>
          </w:tcPr>
          <w:p w14:paraId="15351F18" w14:textId="77777777" w:rsidR="00651149" w:rsidRPr="00135CB3" w:rsidRDefault="00651149">
            <w:pPr>
              <w:rPr>
                <w:rFonts w:cs="Arial"/>
                <w:i/>
                <w:iCs/>
                <w:sz w:val="20"/>
                <w:szCs w:val="20"/>
              </w:rPr>
            </w:pPr>
            <w:r w:rsidRPr="00135CB3">
              <w:rPr>
                <w:rFonts w:cs="Arial"/>
                <w:i/>
                <w:iCs/>
                <w:sz w:val="20"/>
                <w:szCs w:val="20"/>
              </w:rPr>
              <w:t>Poranthera drummondii</w:t>
            </w:r>
          </w:p>
        </w:tc>
        <w:tc>
          <w:tcPr>
            <w:tcW w:w="2843" w:type="dxa"/>
            <w:noWrap/>
            <w:hideMark/>
          </w:tcPr>
          <w:p w14:paraId="31F68BF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A64A86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29D1BD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0419ED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07827A7" w14:textId="77777777" w:rsidR="00651149" w:rsidRPr="00135CB3" w:rsidRDefault="00651149">
            <w:pPr>
              <w:rPr>
                <w:rFonts w:cs="Arial"/>
                <w:sz w:val="20"/>
                <w:szCs w:val="20"/>
              </w:rPr>
            </w:pPr>
            <w:r w:rsidRPr="00135CB3">
              <w:rPr>
                <w:rFonts w:cs="Arial"/>
                <w:sz w:val="20"/>
                <w:szCs w:val="20"/>
              </w:rPr>
              <w:t>No</w:t>
            </w:r>
          </w:p>
        </w:tc>
      </w:tr>
      <w:tr w:rsidR="00561342" w:rsidRPr="00651149" w14:paraId="075BEB16" w14:textId="77777777" w:rsidTr="00561342">
        <w:trPr>
          <w:trHeight w:val="290"/>
        </w:trPr>
        <w:tc>
          <w:tcPr>
            <w:tcW w:w="1926" w:type="dxa"/>
            <w:noWrap/>
            <w:hideMark/>
          </w:tcPr>
          <w:p w14:paraId="71BD5D7C" w14:textId="77777777" w:rsidR="00651149" w:rsidRPr="00135CB3" w:rsidRDefault="00651149">
            <w:pPr>
              <w:rPr>
                <w:rFonts w:cs="Arial"/>
                <w:sz w:val="20"/>
                <w:szCs w:val="20"/>
              </w:rPr>
            </w:pPr>
            <w:r w:rsidRPr="00135CB3">
              <w:rPr>
                <w:rFonts w:cs="Arial"/>
                <w:sz w:val="20"/>
                <w:szCs w:val="20"/>
              </w:rPr>
              <w:t>Phyllanthaceae</w:t>
            </w:r>
          </w:p>
        </w:tc>
        <w:tc>
          <w:tcPr>
            <w:tcW w:w="4023" w:type="dxa"/>
            <w:hideMark/>
          </w:tcPr>
          <w:p w14:paraId="08B84ED1" w14:textId="77777777" w:rsidR="00651149" w:rsidRPr="00135CB3" w:rsidRDefault="00651149">
            <w:pPr>
              <w:rPr>
                <w:rFonts w:cs="Arial"/>
                <w:i/>
                <w:iCs/>
                <w:sz w:val="20"/>
                <w:szCs w:val="20"/>
              </w:rPr>
            </w:pPr>
            <w:r w:rsidRPr="00135CB3">
              <w:rPr>
                <w:rFonts w:cs="Arial"/>
                <w:i/>
                <w:iCs/>
                <w:sz w:val="20"/>
                <w:szCs w:val="20"/>
              </w:rPr>
              <w:t>Synostemon crassifolius</w:t>
            </w:r>
          </w:p>
        </w:tc>
        <w:tc>
          <w:tcPr>
            <w:tcW w:w="2843" w:type="dxa"/>
            <w:noWrap/>
            <w:hideMark/>
          </w:tcPr>
          <w:p w14:paraId="21B469A4"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145778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106F2F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2A4032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91936E5" w14:textId="77777777" w:rsidR="00651149" w:rsidRPr="00135CB3" w:rsidRDefault="00651149">
            <w:pPr>
              <w:rPr>
                <w:rFonts w:cs="Arial"/>
                <w:sz w:val="20"/>
                <w:szCs w:val="20"/>
              </w:rPr>
            </w:pPr>
            <w:r w:rsidRPr="00135CB3">
              <w:rPr>
                <w:rFonts w:cs="Arial"/>
                <w:sz w:val="20"/>
                <w:szCs w:val="20"/>
              </w:rPr>
              <w:t>No</w:t>
            </w:r>
          </w:p>
        </w:tc>
      </w:tr>
      <w:tr w:rsidR="00561342" w:rsidRPr="00651149" w14:paraId="473AA78B" w14:textId="77777777" w:rsidTr="00561342">
        <w:trPr>
          <w:trHeight w:val="290"/>
        </w:trPr>
        <w:tc>
          <w:tcPr>
            <w:tcW w:w="1926" w:type="dxa"/>
            <w:noWrap/>
            <w:hideMark/>
          </w:tcPr>
          <w:p w14:paraId="6C5667D5"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49DA4319" w14:textId="77777777" w:rsidR="00651149" w:rsidRPr="00135CB3" w:rsidRDefault="00651149">
            <w:pPr>
              <w:rPr>
                <w:rFonts w:cs="Arial"/>
                <w:i/>
                <w:iCs/>
                <w:sz w:val="20"/>
                <w:szCs w:val="20"/>
              </w:rPr>
            </w:pPr>
            <w:r w:rsidRPr="00135CB3">
              <w:rPr>
                <w:rFonts w:cs="Arial"/>
                <w:i/>
                <w:iCs/>
                <w:sz w:val="20"/>
                <w:szCs w:val="20"/>
              </w:rPr>
              <w:t>Amphipogon caricinus</w:t>
            </w:r>
          </w:p>
        </w:tc>
        <w:tc>
          <w:tcPr>
            <w:tcW w:w="2843" w:type="dxa"/>
            <w:noWrap/>
            <w:hideMark/>
          </w:tcPr>
          <w:p w14:paraId="554D0580" w14:textId="77777777" w:rsidR="00651149" w:rsidRPr="00135CB3" w:rsidRDefault="00651149">
            <w:pPr>
              <w:rPr>
                <w:rFonts w:cs="Arial"/>
                <w:sz w:val="20"/>
                <w:szCs w:val="20"/>
              </w:rPr>
            </w:pPr>
            <w:r w:rsidRPr="00135CB3">
              <w:rPr>
                <w:rFonts w:cs="Arial"/>
                <w:sz w:val="20"/>
                <w:szCs w:val="20"/>
              </w:rPr>
              <w:t>Long Greybeard Grass</w:t>
            </w:r>
          </w:p>
        </w:tc>
        <w:tc>
          <w:tcPr>
            <w:tcW w:w="1039" w:type="dxa"/>
            <w:noWrap/>
            <w:hideMark/>
          </w:tcPr>
          <w:p w14:paraId="06D8DD2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8A949A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17C859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11E6CA4" w14:textId="77777777" w:rsidR="00651149" w:rsidRPr="00135CB3" w:rsidRDefault="00651149">
            <w:pPr>
              <w:rPr>
                <w:rFonts w:cs="Arial"/>
                <w:sz w:val="20"/>
                <w:szCs w:val="20"/>
              </w:rPr>
            </w:pPr>
            <w:r w:rsidRPr="00135CB3">
              <w:rPr>
                <w:rFonts w:cs="Arial"/>
                <w:sz w:val="20"/>
                <w:szCs w:val="20"/>
              </w:rPr>
              <w:t>No</w:t>
            </w:r>
          </w:p>
        </w:tc>
      </w:tr>
      <w:tr w:rsidR="00561342" w:rsidRPr="00651149" w14:paraId="330227C6" w14:textId="77777777" w:rsidTr="00561342">
        <w:trPr>
          <w:trHeight w:val="290"/>
        </w:trPr>
        <w:tc>
          <w:tcPr>
            <w:tcW w:w="1926" w:type="dxa"/>
            <w:noWrap/>
            <w:hideMark/>
          </w:tcPr>
          <w:p w14:paraId="303A62C7"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4AEC399E" w14:textId="77777777" w:rsidR="00651149" w:rsidRPr="00135CB3" w:rsidRDefault="00651149">
            <w:pPr>
              <w:rPr>
                <w:rFonts w:cs="Arial"/>
                <w:i/>
                <w:iCs/>
                <w:sz w:val="20"/>
                <w:szCs w:val="20"/>
              </w:rPr>
            </w:pPr>
            <w:r w:rsidRPr="00135CB3">
              <w:rPr>
                <w:rFonts w:cs="Arial"/>
                <w:i/>
                <w:iCs/>
                <w:sz w:val="20"/>
                <w:szCs w:val="20"/>
              </w:rPr>
              <w:t xml:space="preserve">Aristida holathera </w:t>
            </w:r>
            <w:r w:rsidRPr="00135CB3">
              <w:rPr>
                <w:rFonts w:cs="Arial"/>
                <w:sz w:val="20"/>
                <w:szCs w:val="20"/>
              </w:rPr>
              <w:t>var.</w:t>
            </w:r>
            <w:r w:rsidRPr="00135CB3">
              <w:rPr>
                <w:rFonts w:cs="Arial"/>
                <w:i/>
                <w:iCs/>
                <w:sz w:val="20"/>
                <w:szCs w:val="20"/>
              </w:rPr>
              <w:t xml:space="preserve"> holathera</w:t>
            </w:r>
          </w:p>
        </w:tc>
        <w:tc>
          <w:tcPr>
            <w:tcW w:w="2843" w:type="dxa"/>
            <w:noWrap/>
            <w:hideMark/>
          </w:tcPr>
          <w:p w14:paraId="636B4D9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68DA3D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2D2D86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DC4BFD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000351B" w14:textId="77777777" w:rsidR="00651149" w:rsidRPr="00135CB3" w:rsidRDefault="00651149">
            <w:pPr>
              <w:rPr>
                <w:rFonts w:cs="Arial"/>
                <w:sz w:val="20"/>
                <w:szCs w:val="20"/>
              </w:rPr>
            </w:pPr>
            <w:r w:rsidRPr="00135CB3">
              <w:rPr>
                <w:rFonts w:cs="Arial"/>
                <w:sz w:val="20"/>
                <w:szCs w:val="20"/>
              </w:rPr>
              <w:t>No</w:t>
            </w:r>
          </w:p>
        </w:tc>
      </w:tr>
      <w:tr w:rsidR="00561342" w:rsidRPr="00651149" w14:paraId="3EACC831" w14:textId="77777777" w:rsidTr="00561342">
        <w:trPr>
          <w:trHeight w:val="290"/>
        </w:trPr>
        <w:tc>
          <w:tcPr>
            <w:tcW w:w="1926" w:type="dxa"/>
            <w:noWrap/>
            <w:hideMark/>
          </w:tcPr>
          <w:p w14:paraId="74BC9E09"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0307A793" w14:textId="77777777" w:rsidR="00651149" w:rsidRPr="00135CB3" w:rsidRDefault="00651149">
            <w:pPr>
              <w:rPr>
                <w:rFonts w:cs="Arial"/>
                <w:i/>
                <w:iCs/>
                <w:sz w:val="20"/>
                <w:szCs w:val="20"/>
              </w:rPr>
            </w:pPr>
            <w:r w:rsidRPr="00135CB3">
              <w:rPr>
                <w:rFonts w:cs="Arial"/>
                <w:i/>
                <w:iCs/>
                <w:sz w:val="20"/>
                <w:szCs w:val="20"/>
              </w:rPr>
              <w:t>Austrostipa elegantissima</w:t>
            </w:r>
          </w:p>
        </w:tc>
        <w:tc>
          <w:tcPr>
            <w:tcW w:w="2843" w:type="dxa"/>
            <w:noWrap/>
            <w:hideMark/>
          </w:tcPr>
          <w:p w14:paraId="57B45FE2"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DCF44C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38DA74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C57691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066B14E" w14:textId="77777777" w:rsidR="00651149" w:rsidRPr="00135CB3" w:rsidRDefault="00651149">
            <w:pPr>
              <w:rPr>
                <w:rFonts w:cs="Arial"/>
                <w:sz w:val="20"/>
                <w:szCs w:val="20"/>
              </w:rPr>
            </w:pPr>
            <w:r w:rsidRPr="00135CB3">
              <w:rPr>
                <w:rFonts w:cs="Arial"/>
                <w:sz w:val="20"/>
                <w:szCs w:val="20"/>
              </w:rPr>
              <w:t>No</w:t>
            </w:r>
          </w:p>
        </w:tc>
      </w:tr>
      <w:tr w:rsidR="00561342" w:rsidRPr="00651149" w14:paraId="6AAF981A" w14:textId="77777777" w:rsidTr="00561342">
        <w:trPr>
          <w:trHeight w:val="290"/>
        </w:trPr>
        <w:tc>
          <w:tcPr>
            <w:tcW w:w="1926" w:type="dxa"/>
            <w:noWrap/>
            <w:hideMark/>
          </w:tcPr>
          <w:p w14:paraId="0588C4E3"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6AF5FE12" w14:textId="77777777" w:rsidR="00651149" w:rsidRPr="00135CB3" w:rsidRDefault="00651149">
            <w:pPr>
              <w:rPr>
                <w:rFonts w:cs="Arial"/>
                <w:i/>
                <w:iCs/>
                <w:sz w:val="20"/>
                <w:szCs w:val="20"/>
              </w:rPr>
            </w:pPr>
            <w:r w:rsidRPr="00135CB3">
              <w:rPr>
                <w:rFonts w:cs="Arial"/>
                <w:i/>
                <w:iCs/>
                <w:sz w:val="20"/>
                <w:szCs w:val="20"/>
              </w:rPr>
              <w:t>Austrostipa macalpinei</w:t>
            </w:r>
          </w:p>
        </w:tc>
        <w:tc>
          <w:tcPr>
            <w:tcW w:w="2843" w:type="dxa"/>
            <w:noWrap/>
            <w:hideMark/>
          </w:tcPr>
          <w:p w14:paraId="7A20EEE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C7AD3A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F15F07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7B65C9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A0C0884" w14:textId="77777777" w:rsidR="00651149" w:rsidRPr="00135CB3" w:rsidRDefault="00651149">
            <w:pPr>
              <w:rPr>
                <w:rFonts w:cs="Arial"/>
                <w:sz w:val="20"/>
                <w:szCs w:val="20"/>
              </w:rPr>
            </w:pPr>
            <w:r w:rsidRPr="00135CB3">
              <w:rPr>
                <w:rFonts w:cs="Arial"/>
                <w:sz w:val="20"/>
                <w:szCs w:val="20"/>
              </w:rPr>
              <w:t>No</w:t>
            </w:r>
          </w:p>
        </w:tc>
      </w:tr>
      <w:tr w:rsidR="00561342" w:rsidRPr="00651149" w14:paraId="3ADC925E" w14:textId="77777777" w:rsidTr="00561342">
        <w:trPr>
          <w:trHeight w:val="290"/>
        </w:trPr>
        <w:tc>
          <w:tcPr>
            <w:tcW w:w="1926" w:type="dxa"/>
            <w:noWrap/>
            <w:hideMark/>
          </w:tcPr>
          <w:p w14:paraId="6D6B09B7" w14:textId="77777777" w:rsidR="00651149" w:rsidRPr="00135CB3" w:rsidRDefault="00651149">
            <w:pPr>
              <w:rPr>
                <w:rFonts w:cs="Arial"/>
                <w:sz w:val="20"/>
                <w:szCs w:val="20"/>
              </w:rPr>
            </w:pPr>
            <w:r w:rsidRPr="00135CB3">
              <w:rPr>
                <w:rFonts w:cs="Arial"/>
                <w:sz w:val="20"/>
                <w:szCs w:val="20"/>
              </w:rPr>
              <w:lastRenderedPageBreak/>
              <w:t>Poaceae</w:t>
            </w:r>
          </w:p>
        </w:tc>
        <w:tc>
          <w:tcPr>
            <w:tcW w:w="4023" w:type="dxa"/>
            <w:hideMark/>
          </w:tcPr>
          <w:p w14:paraId="3E609D61" w14:textId="77777777" w:rsidR="00651149" w:rsidRPr="00135CB3" w:rsidRDefault="00651149">
            <w:pPr>
              <w:rPr>
                <w:rFonts w:cs="Arial"/>
                <w:i/>
                <w:iCs/>
                <w:sz w:val="20"/>
                <w:szCs w:val="20"/>
              </w:rPr>
            </w:pPr>
            <w:r w:rsidRPr="00135CB3">
              <w:rPr>
                <w:rFonts w:cs="Arial"/>
                <w:i/>
                <w:iCs/>
                <w:sz w:val="20"/>
                <w:szCs w:val="20"/>
              </w:rPr>
              <w:t>Austrostipa scabra</w:t>
            </w:r>
          </w:p>
        </w:tc>
        <w:tc>
          <w:tcPr>
            <w:tcW w:w="2843" w:type="dxa"/>
            <w:noWrap/>
            <w:hideMark/>
          </w:tcPr>
          <w:p w14:paraId="1B825B4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2F529E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255851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5DECAA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F11043E" w14:textId="77777777" w:rsidR="00651149" w:rsidRPr="00135CB3" w:rsidRDefault="00651149">
            <w:pPr>
              <w:rPr>
                <w:rFonts w:cs="Arial"/>
                <w:sz w:val="20"/>
                <w:szCs w:val="20"/>
              </w:rPr>
            </w:pPr>
            <w:r w:rsidRPr="00135CB3">
              <w:rPr>
                <w:rFonts w:cs="Arial"/>
                <w:sz w:val="20"/>
                <w:szCs w:val="20"/>
              </w:rPr>
              <w:t>No</w:t>
            </w:r>
          </w:p>
        </w:tc>
      </w:tr>
      <w:tr w:rsidR="00561342" w:rsidRPr="00651149" w14:paraId="31A23F16" w14:textId="77777777" w:rsidTr="00561342">
        <w:trPr>
          <w:trHeight w:val="290"/>
        </w:trPr>
        <w:tc>
          <w:tcPr>
            <w:tcW w:w="1926" w:type="dxa"/>
            <w:noWrap/>
            <w:hideMark/>
          </w:tcPr>
          <w:p w14:paraId="3AE803CE"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71E6BFA3" w14:textId="77777777" w:rsidR="00651149" w:rsidRPr="00135CB3" w:rsidRDefault="00651149">
            <w:pPr>
              <w:rPr>
                <w:rFonts w:cs="Arial"/>
                <w:i/>
                <w:iCs/>
                <w:sz w:val="20"/>
                <w:szCs w:val="20"/>
              </w:rPr>
            </w:pPr>
            <w:r w:rsidRPr="00135CB3">
              <w:rPr>
                <w:rFonts w:cs="Arial"/>
                <w:i/>
                <w:iCs/>
                <w:sz w:val="20"/>
                <w:szCs w:val="20"/>
              </w:rPr>
              <w:t>Cenchrus setaceus</w:t>
            </w:r>
          </w:p>
        </w:tc>
        <w:tc>
          <w:tcPr>
            <w:tcW w:w="2843" w:type="dxa"/>
            <w:noWrap/>
            <w:hideMark/>
          </w:tcPr>
          <w:p w14:paraId="3C52CD32" w14:textId="77777777" w:rsidR="00651149" w:rsidRPr="00135CB3" w:rsidRDefault="00651149">
            <w:pPr>
              <w:rPr>
                <w:rFonts w:cs="Arial"/>
                <w:sz w:val="20"/>
                <w:szCs w:val="20"/>
              </w:rPr>
            </w:pPr>
            <w:r w:rsidRPr="00135CB3">
              <w:rPr>
                <w:rFonts w:cs="Arial"/>
                <w:sz w:val="20"/>
                <w:szCs w:val="20"/>
              </w:rPr>
              <w:t>Fountain Grass</w:t>
            </w:r>
          </w:p>
        </w:tc>
        <w:tc>
          <w:tcPr>
            <w:tcW w:w="1039" w:type="dxa"/>
            <w:noWrap/>
            <w:hideMark/>
          </w:tcPr>
          <w:p w14:paraId="4F96D01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7BA669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4FE6CF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FA7562F"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3443AD93" w14:textId="77777777" w:rsidTr="00561342">
        <w:trPr>
          <w:trHeight w:val="290"/>
        </w:trPr>
        <w:tc>
          <w:tcPr>
            <w:tcW w:w="1926" w:type="dxa"/>
            <w:noWrap/>
            <w:hideMark/>
          </w:tcPr>
          <w:p w14:paraId="385B0C0E"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17EA3F7E" w14:textId="77777777" w:rsidR="00651149" w:rsidRPr="00135CB3" w:rsidRDefault="00651149">
            <w:pPr>
              <w:rPr>
                <w:rFonts w:cs="Arial"/>
                <w:i/>
                <w:iCs/>
                <w:sz w:val="20"/>
                <w:szCs w:val="20"/>
              </w:rPr>
            </w:pPr>
            <w:r w:rsidRPr="00135CB3">
              <w:rPr>
                <w:rFonts w:cs="Arial"/>
                <w:i/>
                <w:iCs/>
                <w:sz w:val="20"/>
                <w:szCs w:val="20"/>
              </w:rPr>
              <w:t>Ehrharta longiflora</w:t>
            </w:r>
          </w:p>
        </w:tc>
        <w:tc>
          <w:tcPr>
            <w:tcW w:w="2843" w:type="dxa"/>
            <w:noWrap/>
            <w:hideMark/>
          </w:tcPr>
          <w:p w14:paraId="1092866A" w14:textId="77777777" w:rsidR="00651149" w:rsidRPr="00135CB3" w:rsidRDefault="00651149">
            <w:pPr>
              <w:rPr>
                <w:rFonts w:cs="Arial"/>
                <w:sz w:val="20"/>
                <w:szCs w:val="20"/>
              </w:rPr>
            </w:pPr>
            <w:r w:rsidRPr="00135CB3">
              <w:rPr>
                <w:rFonts w:cs="Arial"/>
                <w:sz w:val="20"/>
                <w:szCs w:val="20"/>
              </w:rPr>
              <w:t>Annual Veldt Grass</w:t>
            </w:r>
          </w:p>
        </w:tc>
        <w:tc>
          <w:tcPr>
            <w:tcW w:w="1039" w:type="dxa"/>
            <w:noWrap/>
            <w:hideMark/>
          </w:tcPr>
          <w:p w14:paraId="603B487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D58647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312CB2D"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3093BB1"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43B494D7" w14:textId="77777777" w:rsidTr="00561342">
        <w:trPr>
          <w:trHeight w:val="290"/>
        </w:trPr>
        <w:tc>
          <w:tcPr>
            <w:tcW w:w="1926" w:type="dxa"/>
            <w:noWrap/>
            <w:hideMark/>
          </w:tcPr>
          <w:p w14:paraId="2366A3B1"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33A27520" w14:textId="77777777" w:rsidR="00651149" w:rsidRPr="00135CB3" w:rsidRDefault="00651149">
            <w:pPr>
              <w:rPr>
                <w:rFonts w:cs="Arial"/>
                <w:i/>
                <w:iCs/>
                <w:sz w:val="20"/>
                <w:szCs w:val="20"/>
              </w:rPr>
            </w:pPr>
            <w:r w:rsidRPr="00135CB3">
              <w:rPr>
                <w:rFonts w:cs="Arial"/>
                <w:i/>
                <w:iCs/>
                <w:sz w:val="20"/>
                <w:szCs w:val="20"/>
              </w:rPr>
              <w:t>Eragrostis dielsii</w:t>
            </w:r>
          </w:p>
        </w:tc>
        <w:tc>
          <w:tcPr>
            <w:tcW w:w="2843" w:type="dxa"/>
            <w:noWrap/>
            <w:hideMark/>
          </w:tcPr>
          <w:p w14:paraId="7A740C76" w14:textId="77777777" w:rsidR="00651149" w:rsidRPr="00135CB3" w:rsidRDefault="00651149">
            <w:pPr>
              <w:rPr>
                <w:rFonts w:cs="Arial"/>
                <w:sz w:val="20"/>
                <w:szCs w:val="20"/>
              </w:rPr>
            </w:pPr>
            <w:r w:rsidRPr="00135CB3">
              <w:rPr>
                <w:rFonts w:cs="Arial"/>
                <w:sz w:val="20"/>
                <w:szCs w:val="20"/>
              </w:rPr>
              <w:t>Mallee Lovegrass</w:t>
            </w:r>
          </w:p>
        </w:tc>
        <w:tc>
          <w:tcPr>
            <w:tcW w:w="1039" w:type="dxa"/>
            <w:noWrap/>
            <w:hideMark/>
          </w:tcPr>
          <w:p w14:paraId="510F01C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7C4135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8261D6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94413B2" w14:textId="77777777" w:rsidR="00651149" w:rsidRPr="00135CB3" w:rsidRDefault="00651149">
            <w:pPr>
              <w:rPr>
                <w:rFonts w:cs="Arial"/>
                <w:sz w:val="20"/>
                <w:szCs w:val="20"/>
              </w:rPr>
            </w:pPr>
            <w:r w:rsidRPr="00135CB3">
              <w:rPr>
                <w:rFonts w:cs="Arial"/>
                <w:sz w:val="20"/>
                <w:szCs w:val="20"/>
              </w:rPr>
              <w:t>No</w:t>
            </w:r>
          </w:p>
        </w:tc>
      </w:tr>
      <w:tr w:rsidR="00561342" w:rsidRPr="00651149" w14:paraId="592704B2" w14:textId="77777777" w:rsidTr="00561342">
        <w:trPr>
          <w:trHeight w:val="290"/>
        </w:trPr>
        <w:tc>
          <w:tcPr>
            <w:tcW w:w="1926" w:type="dxa"/>
            <w:noWrap/>
            <w:hideMark/>
          </w:tcPr>
          <w:p w14:paraId="01BEDBA5"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11FCECC3" w14:textId="77777777" w:rsidR="00651149" w:rsidRPr="00135CB3" w:rsidRDefault="00651149">
            <w:pPr>
              <w:rPr>
                <w:rFonts w:cs="Arial"/>
                <w:i/>
                <w:iCs/>
                <w:sz w:val="20"/>
                <w:szCs w:val="20"/>
              </w:rPr>
            </w:pPr>
            <w:r w:rsidRPr="00135CB3">
              <w:rPr>
                <w:rFonts w:cs="Arial"/>
                <w:i/>
                <w:iCs/>
                <w:sz w:val="20"/>
                <w:szCs w:val="20"/>
              </w:rPr>
              <w:t>Monachather paradoxus</w:t>
            </w:r>
          </w:p>
        </w:tc>
        <w:tc>
          <w:tcPr>
            <w:tcW w:w="2843" w:type="dxa"/>
            <w:noWrap/>
            <w:hideMark/>
          </w:tcPr>
          <w:p w14:paraId="2F13A19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F2A5FB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7A7BF9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96E975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2B1C6DD" w14:textId="77777777" w:rsidR="00651149" w:rsidRPr="00135CB3" w:rsidRDefault="00651149">
            <w:pPr>
              <w:rPr>
                <w:rFonts w:cs="Arial"/>
                <w:sz w:val="20"/>
                <w:szCs w:val="20"/>
              </w:rPr>
            </w:pPr>
            <w:r w:rsidRPr="00135CB3">
              <w:rPr>
                <w:rFonts w:cs="Arial"/>
                <w:sz w:val="20"/>
                <w:szCs w:val="20"/>
              </w:rPr>
              <w:t>No</w:t>
            </w:r>
          </w:p>
        </w:tc>
      </w:tr>
      <w:tr w:rsidR="00561342" w:rsidRPr="00651149" w14:paraId="63678FD8" w14:textId="77777777" w:rsidTr="00561342">
        <w:trPr>
          <w:trHeight w:val="290"/>
        </w:trPr>
        <w:tc>
          <w:tcPr>
            <w:tcW w:w="1926" w:type="dxa"/>
            <w:noWrap/>
            <w:hideMark/>
          </w:tcPr>
          <w:p w14:paraId="48EBF688"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1F5D9F64" w14:textId="77777777" w:rsidR="00651149" w:rsidRPr="00135CB3" w:rsidRDefault="00651149">
            <w:pPr>
              <w:rPr>
                <w:rFonts w:cs="Arial"/>
                <w:i/>
                <w:iCs/>
                <w:sz w:val="20"/>
                <w:szCs w:val="20"/>
              </w:rPr>
            </w:pPr>
            <w:r w:rsidRPr="00135CB3">
              <w:rPr>
                <w:rFonts w:cs="Arial"/>
                <w:i/>
                <w:iCs/>
                <w:sz w:val="20"/>
                <w:szCs w:val="20"/>
              </w:rPr>
              <w:t>Neurachne alopecuroidea</w:t>
            </w:r>
          </w:p>
        </w:tc>
        <w:tc>
          <w:tcPr>
            <w:tcW w:w="2843" w:type="dxa"/>
            <w:noWrap/>
            <w:hideMark/>
          </w:tcPr>
          <w:p w14:paraId="65B88CF4" w14:textId="77777777" w:rsidR="00651149" w:rsidRPr="00135CB3" w:rsidRDefault="00651149">
            <w:pPr>
              <w:rPr>
                <w:rFonts w:cs="Arial"/>
                <w:sz w:val="20"/>
                <w:szCs w:val="20"/>
              </w:rPr>
            </w:pPr>
            <w:r w:rsidRPr="00135CB3">
              <w:rPr>
                <w:rFonts w:cs="Arial"/>
                <w:sz w:val="20"/>
                <w:szCs w:val="20"/>
              </w:rPr>
              <w:t>Foxtail Mulga Grass</w:t>
            </w:r>
          </w:p>
        </w:tc>
        <w:tc>
          <w:tcPr>
            <w:tcW w:w="1039" w:type="dxa"/>
            <w:noWrap/>
            <w:hideMark/>
          </w:tcPr>
          <w:p w14:paraId="74044D5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419227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34BC08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C264665" w14:textId="77777777" w:rsidR="00651149" w:rsidRPr="00135CB3" w:rsidRDefault="00651149">
            <w:pPr>
              <w:rPr>
                <w:rFonts w:cs="Arial"/>
                <w:sz w:val="20"/>
                <w:szCs w:val="20"/>
              </w:rPr>
            </w:pPr>
            <w:r w:rsidRPr="00135CB3">
              <w:rPr>
                <w:rFonts w:cs="Arial"/>
                <w:sz w:val="20"/>
                <w:szCs w:val="20"/>
              </w:rPr>
              <w:t>No</w:t>
            </w:r>
          </w:p>
        </w:tc>
      </w:tr>
      <w:tr w:rsidR="00561342" w:rsidRPr="00651149" w14:paraId="65063832" w14:textId="77777777" w:rsidTr="00561342">
        <w:trPr>
          <w:trHeight w:val="290"/>
        </w:trPr>
        <w:tc>
          <w:tcPr>
            <w:tcW w:w="1926" w:type="dxa"/>
            <w:noWrap/>
            <w:hideMark/>
          </w:tcPr>
          <w:p w14:paraId="170634C0"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64227713" w14:textId="77777777" w:rsidR="00651149" w:rsidRPr="00135CB3" w:rsidRDefault="00651149">
            <w:pPr>
              <w:rPr>
                <w:rFonts w:cs="Arial"/>
                <w:i/>
                <w:iCs/>
                <w:sz w:val="20"/>
                <w:szCs w:val="20"/>
              </w:rPr>
            </w:pPr>
            <w:r w:rsidRPr="00135CB3">
              <w:rPr>
                <w:rFonts w:cs="Arial"/>
                <w:i/>
                <w:iCs/>
                <w:sz w:val="20"/>
                <w:szCs w:val="20"/>
              </w:rPr>
              <w:t>Pentameris airoides</w:t>
            </w:r>
          </w:p>
        </w:tc>
        <w:tc>
          <w:tcPr>
            <w:tcW w:w="2843" w:type="dxa"/>
            <w:noWrap/>
            <w:hideMark/>
          </w:tcPr>
          <w:p w14:paraId="193EFF21" w14:textId="77777777" w:rsidR="00651149" w:rsidRPr="00135CB3" w:rsidRDefault="00651149">
            <w:pPr>
              <w:rPr>
                <w:rFonts w:cs="Arial"/>
                <w:sz w:val="20"/>
                <w:szCs w:val="20"/>
              </w:rPr>
            </w:pPr>
            <w:r w:rsidRPr="00135CB3">
              <w:rPr>
                <w:rFonts w:cs="Arial"/>
                <w:sz w:val="20"/>
                <w:szCs w:val="20"/>
              </w:rPr>
              <w:t>False Hairgrass</w:t>
            </w:r>
          </w:p>
        </w:tc>
        <w:tc>
          <w:tcPr>
            <w:tcW w:w="1039" w:type="dxa"/>
            <w:noWrap/>
            <w:hideMark/>
          </w:tcPr>
          <w:p w14:paraId="20CE45B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45473B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6E6FF5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6DF066B"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13ACA077" w14:textId="77777777" w:rsidTr="00561342">
        <w:trPr>
          <w:trHeight w:val="290"/>
        </w:trPr>
        <w:tc>
          <w:tcPr>
            <w:tcW w:w="1926" w:type="dxa"/>
            <w:noWrap/>
            <w:hideMark/>
          </w:tcPr>
          <w:p w14:paraId="3AA6C3C9"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2AB1C5E5" w14:textId="77777777" w:rsidR="00651149" w:rsidRPr="00135CB3" w:rsidRDefault="00651149">
            <w:pPr>
              <w:rPr>
                <w:rFonts w:cs="Arial"/>
                <w:i/>
                <w:iCs/>
                <w:sz w:val="20"/>
                <w:szCs w:val="20"/>
              </w:rPr>
            </w:pPr>
            <w:r w:rsidRPr="00135CB3">
              <w:rPr>
                <w:rFonts w:cs="Arial"/>
                <w:i/>
                <w:iCs/>
                <w:sz w:val="20"/>
                <w:szCs w:val="20"/>
              </w:rPr>
              <w:t>Polypogon monspeliensis</w:t>
            </w:r>
          </w:p>
        </w:tc>
        <w:tc>
          <w:tcPr>
            <w:tcW w:w="2843" w:type="dxa"/>
            <w:noWrap/>
            <w:hideMark/>
          </w:tcPr>
          <w:p w14:paraId="0101ADCC" w14:textId="77777777" w:rsidR="00651149" w:rsidRPr="00135CB3" w:rsidRDefault="00651149">
            <w:pPr>
              <w:rPr>
                <w:rFonts w:cs="Arial"/>
                <w:sz w:val="20"/>
                <w:szCs w:val="20"/>
              </w:rPr>
            </w:pPr>
            <w:r w:rsidRPr="00135CB3">
              <w:rPr>
                <w:rFonts w:cs="Arial"/>
                <w:sz w:val="20"/>
                <w:szCs w:val="20"/>
              </w:rPr>
              <w:t>Annual Beardgrass</w:t>
            </w:r>
          </w:p>
        </w:tc>
        <w:tc>
          <w:tcPr>
            <w:tcW w:w="1039" w:type="dxa"/>
            <w:noWrap/>
            <w:hideMark/>
          </w:tcPr>
          <w:p w14:paraId="3875292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1B87FE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E10ACB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0BDFD57"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4794B30D" w14:textId="77777777" w:rsidTr="00561342">
        <w:trPr>
          <w:trHeight w:val="290"/>
        </w:trPr>
        <w:tc>
          <w:tcPr>
            <w:tcW w:w="1926" w:type="dxa"/>
            <w:noWrap/>
            <w:hideMark/>
          </w:tcPr>
          <w:p w14:paraId="6094AF00"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430A7A10" w14:textId="77777777" w:rsidR="00651149" w:rsidRPr="00135CB3" w:rsidRDefault="00651149">
            <w:pPr>
              <w:rPr>
                <w:rFonts w:cs="Arial"/>
                <w:i/>
                <w:iCs/>
                <w:sz w:val="20"/>
                <w:szCs w:val="20"/>
              </w:rPr>
            </w:pPr>
            <w:r w:rsidRPr="00135CB3">
              <w:rPr>
                <w:rFonts w:cs="Arial"/>
                <w:i/>
                <w:iCs/>
                <w:sz w:val="20"/>
                <w:szCs w:val="20"/>
              </w:rPr>
              <w:t>Triodia bromoides</w:t>
            </w:r>
          </w:p>
        </w:tc>
        <w:tc>
          <w:tcPr>
            <w:tcW w:w="2843" w:type="dxa"/>
            <w:noWrap/>
            <w:hideMark/>
          </w:tcPr>
          <w:p w14:paraId="03F99EE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A524E7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2986AA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C3FFFC1" w14:textId="77777777" w:rsidR="00651149" w:rsidRPr="00135CB3" w:rsidRDefault="00651149">
            <w:pPr>
              <w:rPr>
                <w:rFonts w:cs="Arial"/>
                <w:b/>
                <w:bCs/>
                <w:sz w:val="20"/>
                <w:szCs w:val="20"/>
              </w:rPr>
            </w:pPr>
            <w:r w:rsidRPr="00135CB3">
              <w:rPr>
                <w:rFonts w:cs="Arial"/>
                <w:b/>
                <w:bCs/>
                <w:sz w:val="20"/>
                <w:szCs w:val="20"/>
              </w:rPr>
              <w:t>Yes - P4 (WA)</w:t>
            </w:r>
          </w:p>
        </w:tc>
        <w:tc>
          <w:tcPr>
            <w:tcW w:w="1333" w:type="dxa"/>
            <w:noWrap/>
            <w:hideMark/>
          </w:tcPr>
          <w:p w14:paraId="0E43515A" w14:textId="77777777" w:rsidR="00651149" w:rsidRPr="00135CB3" w:rsidRDefault="00651149">
            <w:pPr>
              <w:rPr>
                <w:rFonts w:cs="Arial"/>
                <w:sz w:val="20"/>
                <w:szCs w:val="20"/>
              </w:rPr>
            </w:pPr>
            <w:r w:rsidRPr="00135CB3">
              <w:rPr>
                <w:rFonts w:cs="Arial"/>
                <w:sz w:val="20"/>
                <w:szCs w:val="20"/>
              </w:rPr>
              <w:t>No</w:t>
            </w:r>
          </w:p>
        </w:tc>
      </w:tr>
      <w:tr w:rsidR="00561342" w:rsidRPr="00651149" w14:paraId="1960DA11" w14:textId="77777777" w:rsidTr="00561342">
        <w:trPr>
          <w:trHeight w:val="290"/>
        </w:trPr>
        <w:tc>
          <w:tcPr>
            <w:tcW w:w="1926" w:type="dxa"/>
            <w:noWrap/>
            <w:hideMark/>
          </w:tcPr>
          <w:p w14:paraId="2EA5CCE5" w14:textId="77777777" w:rsidR="00651149" w:rsidRPr="00135CB3" w:rsidRDefault="00651149">
            <w:pPr>
              <w:rPr>
                <w:rFonts w:cs="Arial"/>
                <w:sz w:val="20"/>
                <w:szCs w:val="20"/>
              </w:rPr>
            </w:pPr>
            <w:r w:rsidRPr="00135CB3">
              <w:rPr>
                <w:rFonts w:cs="Arial"/>
                <w:sz w:val="20"/>
                <w:szCs w:val="20"/>
              </w:rPr>
              <w:t>Poaceae</w:t>
            </w:r>
          </w:p>
        </w:tc>
        <w:tc>
          <w:tcPr>
            <w:tcW w:w="4023" w:type="dxa"/>
            <w:hideMark/>
          </w:tcPr>
          <w:p w14:paraId="29B2387F" w14:textId="77777777" w:rsidR="00651149" w:rsidRPr="00135CB3" w:rsidRDefault="00651149">
            <w:pPr>
              <w:rPr>
                <w:rFonts w:cs="Arial"/>
                <w:i/>
                <w:iCs/>
                <w:sz w:val="20"/>
                <w:szCs w:val="20"/>
              </w:rPr>
            </w:pPr>
            <w:r w:rsidRPr="00135CB3">
              <w:rPr>
                <w:rFonts w:cs="Arial"/>
                <w:i/>
                <w:iCs/>
                <w:sz w:val="20"/>
                <w:szCs w:val="20"/>
              </w:rPr>
              <w:t>Triodia dielsii</w:t>
            </w:r>
          </w:p>
        </w:tc>
        <w:tc>
          <w:tcPr>
            <w:tcW w:w="2843" w:type="dxa"/>
            <w:noWrap/>
            <w:hideMark/>
          </w:tcPr>
          <w:p w14:paraId="352E28A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6DAFB5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9EA176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4914EA6"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5582E38F" w14:textId="77777777" w:rsidR="00651149" w:rsidRPr="00135CB3" w:rsidRDefault="00651149">
            <w:pPr>
              <w:rPr>
                <w:rFonts w:cs="Arial"/>
                <w:sz w:val="20"/>
                <w:szCs w:val="20"/>
              </w:rPr>
            </w:pPr>
            <w:r w:rsidRPr="00135CB3">
              <w:rPr>
                <w:rFonts w:cs="Arial"/>
                <w:sz w:val="20"/>
                <w:szCs w:val="20"/>
              </w:rPr>
              <w:t>No</w:t>
            </w:r>
          </w:p>
        </w:tc>
      </w:tr>
      <w:tr w:rsidR="00561342" w:rsidRPr="00651149" w14:paraId="732DEFDF" w14:textId="77777777" w:rsidTr="00561342">
        <w:trPr>
          <w:trHeight w:val="290"/>
        </w:trPr>
        <w:tc>
          <w:tcPr>
            <w:tcW w:w="1926" w:type="dxa"/>
            <w:noWrap/>
            <w:hideMark/>
          </w:tcPr>
          <w:p w14:paraId="339A6DFB" w14:textId="77777777" w:rsidR="00651149" w:rsidRPr="00135CB3" w:rsidRDefault="00651149">
            <w:pPr>
              <w:rPr>
                <w:rFonts w:cs="Arial"/>
                <w:sz w:val="20"/>
                <w:szCs w:val="20"/>
              </w:rPr>
            </w:pPr>
            <w:r w:rsidRPr="00135CB3">
              <w:rPr>
                <w:rFonts w:cs="Arial"/>
                <w:sz w:val="20"/>
                <w:szCs w:val="20"/>
              </w:rPr>
              <w:t>Polygalaceae</w:t>
            </w:r>
          </w:p>
        </w:tc>
        <w:tc>
          <w:tcPr>
            <w:tcW w:w="4023" w:type="dxa"/>
            <w:hideMark/>
          </w:tcPr>
          <w:p w14:paraId="467A0BAD" w14:textId="77777777" w:rsidR="00651149" w:rsidRPr="00135CB3" w:rsidRDefault="00651149">
            <w:pPr>
              <w:rPr>
                <w:rFonts w:cs="Arial"/>
                <w:i/>
                <w:iCs/>
                <w:sz w:val="20"/>
                <w:szCs w:val="20"/>
              </w:rPr>
            </w:pPr>
            <w:r w:rsidRPr="00135CB3">
              <w:rPr>
                <w:rFonts w:cs="Arial"/>
                <w:i/>
                <w:iCs/>
                <w:sz w:val="20"/>
                <w:szCs w:val="20"/>
              </w:rPr>
              <w:t>Comesperma integerrimum</w:t>
            </w:r>
          </w:p>
        </w:tc>
        <w:tc>
          <w:tcPr>
            <w:tcW w:w="2843" w:type="dxa"/>
            <w:noWrap/>
            <w:hideMark/>
          </w:tcPr>
          <w:p w14:paraId="531ECF5A"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00591E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0BC0FF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9BD023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30A09FC" w14:textId="77777777" w:rsidR="00651149" w:rsidRPr="00135CB3" w:rsidRDefault="00651149">
            <w:pPr>
              <w:rPr>
                <w:rFonts w:cs="Arial"/>
                <w:sz w:val="20"/>
                <w:szCs w:val="20"/>
              </w:rPr>
            </w:pPr>
            <w:r w:rsidRPr="00135CB3">
              <w:rPr>
                <w:rFonts w:cs="Arial"/>
                <w:sz w:val="20"/>
                <w:szCs w:val="20"/>
              </w:rPr>
              <w:t>No</w:t>
            </w:r>
          </w:p>
        </w:tc>
      </w:tr>
      <w:tr w:rsidR="00561342" w:rsidRPr="00651149" w14:paraId="611C10CE" w14:textId="77777777" w:rsidTr="00561342">
        <w:trPr>
          <w:trHeight w:val="290"/>
        </w:trPr>
        <w:tc>
          <w:tcPr>
            <w:tcW w:w="1926" w:type="dxa"/>
            <w:noWrap/>
            <w:hideMark/>
          </w:tcPr>
          <w:p w14:paraId="44582A5C" w14:textId="77777777" w:rsidR="00651149" w:rsidRPr="00135CB3" w:rsidRDefault="00651149">
            <w:pPr>
              <w:rPr>
                <w:rFonts w:cs="Arial"/>
                <w:sz w:val="20"/>
                <w:szCs w:val="20"/>
              </w:rPr>
            </w:pPr>
            <w:r w:rsidRPr="00135CB3">
              <w:rPr>
                <w:rFonts w:cs="Arial"/>
                <w:sz w:val="20"/>
                <w:szCs w:val="20"/>
              </w:rPr>
              <w:t>Polygalaceae</w:t>
            </w:r>
          </w:p>
        </w:tc>
        <w:tc>
          <w:tcPr>
            <w:tcW w:w="4023" w:type="dxa"/>
            <w:hideMark/>
          </w:tcPr>
          <w:p w14:paraId="055DD814" w14:textId="77777777" w:rsidR="00651149" w:rsidRPr="00135CB3" w:rsidRDefault="00651149">
            <w:pPr>
              <w:rPr>
                <w:rFonts w:cs="Arial"/>
                <w:i/>
                <w:iCs/>
                <w:sz w:val="20"/>
                <w:szCs w:val="20"/>
              </w:rPr>
            </w:pPr>
            <w:r w:rsidRPr="00135CB3">
              <w:rPr>
                <w:rFonts w:cs="Arial"/>
                <w:i/>
                <w:iCs/>
                <w:sz w:val="20"/>
                <w:szCs w:val="20"/>
              </w:rPr>
              <w:t>Comesperma scoparium</w:t>
            </w:r>
          </w:p>
        </w:tc>
        <w:tc>
          <w:tcPr>
            <w:tcW w:w="2843" w:type="dxa"/>
            <w:noWrap/>
            <w:hideMark/>
          </w:tcPr>
          <w:p w14:paraId="7C3723C5" w14:textId="77777777" w:rsidR="00651149" w:rsidRPr="00135CB3" w:rsidRDefault="00651149">
            <w:pPr>
              <w:rPr>
                <w:rFonts w:cs="Arial"/>
                <w:sz w:val="20"/>
                <w:szCs w:val="20"/>
              </w:rPr>
            </w:pPr>
            <w:r w:rsidRPr="00135CB3">
              <w:rPr>
                <w:rFonts w:cs="Arial"/>
                <w:sz w:val="20"/>
                <w:szCs w:val="20"/>
              </w:rPr>
              <w:t>Broom Milkwort</w:t>
            </w:r>
          </w:p>
        </w:tc>
        <w:tc>
          <w:tcPr>
            <w:tcW w:w="1039" w:type="dxa"/>
            <w:noWrap/>
            <w:hideMark/>
          </w:tcPr>
          <w:p w14:paraId="6A6438B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1E0EA4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C893E5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828D264" w14:textId="77777777" w:rsidR="00651149" w:rsidRPr="00135CB3" w:rsidRDefault="00651149">
            <w:pPr>
              <w:rPr>
                <w:rFonts w:cs="Arial"/>
                <w:sz w:val="20"/>
                <w:szCs w:val="20"/>
              </w:rPr>
            </w:pPr>
            <w:r w:rsidRPr="00135CB3">
              <w:rPr>
                <w:rFonts w:cs="Arial"/>
                <w:sz w:val="20"/>
                <w:szCs w:val="20"/>
              </w:rPr>
              <w:t>No</w:t>
            </w:r>
          </w:p>
        </w:tc>
      </w:tr>
      <w:tr w:rsidR="00561342" w:rsidRPr="00651149" w14:paraId="1D6E42FD" w14:textId="77777777" w:rsidTr="00561342">
        <w:trPr>
          <w:trHeight w:val="290"/>
        </w:trPr>
        <w:tc>
          <w:tcPr>
            <w:tcW w:w="1926" w:type="dxa"/>
            <w:noWrap/>
            <w:hideMark/>
          </w:tcPr>
          <w:p w14:paraId="0CBD9DCF" w14:textId="77777777" w:rsidR="00651149" w:rsidRPr="00135CB3" w:rsidRDefault="00651149">
            <w:pPr>
              <w:rPr>
                <w:rFonts w:cs="Arial"/>
                <w:sz w:val="20"/>
                <w:szCs w:val="20"/>
              </w:rPr>
            </w:pPr>
            <w:r w:rsidRPr="00135CB3">
              <w:rPr>
                <w:rFonts w:cs="Arial"/>
                <w:sz w:val="20"/>
                <w:szCs w:val="20"/>
              </w:rPr>
              <w:t>Polygonaceae</w:t>
            </w:r>
          </w:p>
        </w:tc>
        <w:tc>
          <w:tcPr>
            <w:tcW w:w="4023" w:type="dxa"/>
            <w:hideMark/>
          </w:tcPr>
          <w:p w14:paraId="615BC20C" w14:textId="77777777" w:rsidR="00651149" w:rsidRPr="00135CB3" w:rsidRDefault="00651149">
            <w:pPr>
              <w:rPr>
                <w:rFonts w:cs="Arial"/>
                <w:i/>
                <w:iCs/>
                <w:sz w:val="20"/>
                <w:szCs w:val="20"/>
              </w:rPr>
            </w:pPr>
            <w:r w:rsidRPr="00135CB3">
              <w:rPr>
                <w:rFonts w:cs="Arial"/>
                <w:i/>
                <w:iCs/>
                <w:sz w:val="20"/>
                <w:szCs w:val="20"/>
              </w:rPr>
              <w:t>Rumex vesicarius</w:t>
            </w:r>
          </w:p>
        </w:tc>
        <w:tc>
          <w:tcPr>
            <w:tcW w:w="2843" w:type="dxa"/>
            <w:noWrap/>
            <w:hideMark/>
          </w:tcPr>
          <w:p w14:paraId="18303AE0" w14:textId="77777777" w:rsidR="00651149" w:rsidRPr="00135CB3" w:rsidRDefault="00651149">
            <w:pPr>
              <w:rPr>
                <w:rFonts w:cs="Arial"/>
                <w:sz w:val="20"/>
                <w:szCs w:val="20"/>
              </w:rPr>
            </w:pPr>
            <w:r w:rsidRPr="00135CB3">
              <w:rPr>
                <w:rFonts w:cs="Arial"/>
                <w:sz w:val="20"/>
                <w:szCs w:val="20"/>
              </w:rPr>
              <w:t>Ruby Dock</w:t>
            </w:r>
          </w:p>
        </w:tc>
        <w:tc>
          <w:tcPr>
            <w:tcW w:w="1039" w:type="dxa"/>
            <w:noWrap/>
            <w:hideMark/>
          </w:tcPr>
          <w:p w14:paraId="0D4F682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A5BBCF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C6E3CC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C1E9CB2"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4714D782" w14:textId="77777777" w:rsidTr="00561342">
        <w:trPr>
          <w:trHeight w:val="290"/>
        </w:trPr>
        <w:tc>
          <w:tcPr>
            <w:tcW w:w="1926" w:type="dxa"/>
            <w:noWrap/>
            <w:hideMark/>
          </w:tcPr>
          <w:p w14:paraId="2A0CB416" w14:textId="77777777" w:rsidR="00651149" w:rsidRPr="00135CB3" w:rsidRDefault="00651149">
            <w:pPr>
              <w:rPr>
                <w:rFonts w:cs="Arial"/>
                <w:sz w:val="20"/>
                <w:szCs w:val="20"/>
              </w:rPr>
            </w:pPr>
            <w:r w:rsidRPr="00135CB3">
              <w:rPr>
                <w:rFonts w:cs="Arial"/>
                <w:sz w:val="20"/>
                <w:szCs w:val="20"/>
              </w:rPr>
              <w:t>Primulaceae</w:t>
            </w:r>
          </w:p>
        </w:tc>
        <w:tc>
          <w:tcPr>
            <w:tcW w:w="4023" w:type="dxa"/>
            <w:hideMark/>
          </w:tcPr>
          <w:p w14:paraId="4465711B" w14:textId="77777777" w:rsidR="00651149" w:rsidRPr="00135CB3" w:rsidRDefault="00651149">
            <w:pPr>
              <w:rPr>
                <w:rFonts w:cs="Arial"/>
                <w:i/>
                <w:iCs/>
                <w:sz w:val="20"/>
                <w:szCs w:val="20"/>
              </w:rPr>
            </w:pPr>
            <w:r w:rsidRPr="00135CB3">
              <w:rPr>
                <w:rFonts w:cs="Arial"/>
                <w:i/>
                <w:iCs/>
                <w:sz w:val="20"/>
                <w:szCs w:val="20"/>
              </w:rPr>
              <w:t>Lysimachia loeflingii</w:t>
            </w:r>
          </w:p>
        </w:tc>
        <w:tc>
          <w:tcPr>
            <w:tcW w:w="2843" w:type="dxa"/>
            <w:noWrap/>
            <w:hideMark/>
          </w:tcPr>
          <w:p w14:paraId="02B0ECBB" w14:textId="77777777" w:rsidR="00651149" w:rsidRPr="00135CB3" w:rsidRDefault="00651149">
            <w:pPr>
              <w:rPr>
                <w:rFonts w:cs="Arial"/>
                <w:sz w:val="20"/>
                <w:szCs w:val="20"/>
              </w:rPr>
            </w:pPr>
            <w:r w:rsidRPr="00135CB3">
              <w:rPr>
                <w:rFonts w:cs="Arial"/>
                <w:sz w:val="20"/>
                <w:szCs w:val="20"/>
              </w:rPr>
              <w:t>Pimpernel</w:t>
            </w:r>
          </w:p>
        </w:tc>
        <w:tc>
          <w:tcPr>
            <w:tcW w:w="1039" w:type="dxa"/>
            <w:noWrap/>
            <w:hideMark/>
          </w:tcPr>
          <w:p w14:paraId="5876863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606F1D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378FFD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3FB345E"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724B28EC" w14:textId="77777777" w:rsidTr="00561342">
        <w:trPr>
          <w:trHeight w:val="290"/>
        </w:trPr>
        <w:tc>
          <w:tcPr>
            <w:tcW w:w="1926" w:type="dxa"/>
            <w:noWrap/>
            <w:hideMark/>
          </w:tcPr>
          <w:p w14:paraId="059C7C82" w14:textId="77777777" w:rsidR="00651149" w:rsidRPr="00135CB3" w:rsidRDefault="00651149">
            <w:pPr>
              <w:rPr>
                <w:rFonts w:cs="Arial"/>
                <w:sz w:val="20"/>
                <w:szCs w:val="20"/>
              </w:rPr>
            </w:pPr>
            <w:r w:rsidRPr="00135CB3">
              <w:rPr>
                <w:rFonts w:cs="Arial"/>
                <w:sz w:val="20"/>
                <w:szCs w:val="20"/>
              </w:rPr>
              <w:t>Primulaceae</w:t>
            </w:r>
          </w:p>
        </w:tc>
        <w:tc>
          <w:tcPr>
            <w:tcW w:w="4023" w:type="dxa"/>
            <w:hideMark/>
          </w:tcPr>
          <w:p w14:paraId="5F613861" w14:textId="77777777" w:rsidR="00651149" w:rsidRPr="00135CB3" w:rsidRDefault="00651149">
            <w:pPr>
              <w:rPr>
                <w:rFonts w:cs="Arial"/>
                <w:i/>
                <w:iCs/>
                <w:sz w:val="20"/>
                <w:szCs w:val="20"/>
              </w:rPr>
            </w:pPr>
            <w:r w:rsidRPr="00135CB3">
              <w:rPr>
                <w:rFonts w:cs="Arial"/>
                <w:i/>
                <w:iCs/>
                <w:sz w:val="20"/>
                <w:szCs w:val="20"/>
              </w:rPr>
              <w:t>Samolus repens</w:t>
            </w:r>
          </w:p>
        </w:tc>
        <w:tc>
          <w:tcPr>
            <w:tcW w:w="2843" w:type="dxa"/>
            <w:noWrap/>
            <w:hideMark/>
          </w:tcPr>
          <w:p w14:paraId="2FBCC113" w14:textId="77777777" w:rsidR="00651149" w:rsidRPr="00135CB3" w:rsidRDefault="00651149">
            <w:pPr>
              <w:rPr>
                <w:rFonts w:cs="Arial"/>
                <w:sz w:val="20"/>
                <w:szCs w:val="20"/>
              </w:rPr>
            </w:pPr>
            <w:r w:rsidRPr="00135CB3">
              <w:rPr>
                <w:rFonts w:cs="Arial"/>
                <w:sz w:val="20"/>
                <w:szCs w:val="20"/>
              </w:rPr>
              <w:t>Creeping Brookweed</w:t>
            </w:r>
          </w:p>
        </w:tc>
        <w:tc>
          <w:tcPr>
            <w:tcW w:w="1039" w:type="dxa"/>
            <w:noWrap/>
            <w:hideMark/>
          </w:tcPr>
          <w:p w14:paraId="7747B59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50E4AD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059934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774436A" w14:textId="77777777" w:rsidR="00651149" w:rsidRPr="00135CB3" w:rsidRDefault="00651149">
            <w:pPr>
              <w:rPr>
                <w:rFonts w:cs="Arial"/>
                <w:sz w:val="20"/>
                <w:szCs w:val="20"/>
              </w:rPr>
            </w:pPr>
            <w:r w:rsidRPr="00135CB3">
              <w:rPr>
                <w:rFonts w:cs="Arial"/>
                <w:sz w:val="20"/>
                <w:szCs w:val="20"/>
              </w:rPr>
              <w:t>No</w:t>
            </w:r>
          </w:p>
        </w:tc>
      </w:tr>
      <w:tr w:rsidR="00561342" w:rsidRPr="00651149" w14:paraId="07320D7C" w14:textId="77777777" w:rsidTr="00561342">
        <w:trPr>
          <w:trHeight w:val="290"/>
        </w:trPr>
        <w:tc>
          <w:tcPr>
            <w:tcW w:w="1926" w:type="dxa"/>
            <w:noWrap/>
            <w:hideMark/>
          </w:tcPr>
          <w:p w14:paraId="486DE9C2"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3BAD936A" w14:textId="77777777" w:rsidR="00651149" w:rsidRPr="00135CB3" w:rsidRDefault="00651149">
            <w:pPr>
              <w:rPr>
                <w:rFonts w:cs="Arial"/>
                <w:i/>
                <w:iCs/>
                <w:sz w:val="20"/>
                <w:szCs w:val="20"/>
              </w:rPr>
            </w:pPr>
            <w:r w:rsidRPr="00135CB3">
              <w:rPr>
                <w:rFonts w:cs="Arial"/>
                <w:i/>
                <w:iCs/>
                <w:sz w:val="20"/>
                <w:szCs w:val="20"/>
              </w:rPr>
              <w:t>Banksia ashbyi </w:t>
            </w:r>
          </w:p>
        </w:tc>
        <w:tc>
          <w:tcPr>
            <w:tcW w:w="2843" w:type="dxa"/>
            <w:noWrap/>
            <w:hideMark/>
          </w:tcPr>
          <w:p w14:paraId="0CFD1E7B" w14:textId="77777777" w:rsidR="00651149" w:rsidRPr="00135CB3" w:rsidRDefault="00651149">
            <w:pPr>
              <w:rPr>
                <w:rFonts w:cs="Arial"/>
                <w:sz w:val="20"/>
                <w:szCs w:val="20"/>
              </w:rPr>
            </w:pPr>
            <w:r w:rsidRPr="00135CB3">
              <w:rPr>
                <w:rFonts w:cs="Arial"/>
                <w:sz w:val="20"/>
                <w:szCs w:val="20"/>
              </w:rPr>
              <w:t>Ashby's Banksia</w:t>
            </w:r>
          </w:p>
        </w:tc>
        <w:tc>
          <w:tcPr>
            <w:tcW w:w="1039" w:type="dxa"/>
            <w:noWrap/>
            <w:hideMark/>
          </w:tcPr>
          <w:p w14:paraId="6587076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8341FD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2B7172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5004A5F" w14:textId="77777777" w:rsidR="00651149" w:rsidRPr="00135CB3" w:rsidRDefault="00651149">
            <w:pPr>
              <w:rPr>
                <w:rFonts w:cs="Arial"/>
                <w:sz w:val="20"/>
                <w:szCs w:val="20"/>
              </w:rPr>
            </w:pPr>
            <w:r w:rsidRPr="00135CB3">
              <w:rPr>
                <w:rFonts w:cs="Arial"/>
                <w:sz w:val="20"/>
                <w:szCs w:val="20"/>
              </w:rPr>
              <w:t>No</w:t>
            </w:r>
          </w:p>
        </w:tc>
      </w:tr>
      <w:tr w:rsidR="00561342" w:rsidRPr="00651149" w14:paraId="31A30804" w14:textId="77777777" w:rsidTr="00561342">
        <w:trPr>
          <w:trHeight w:val="290"/>
        </w:trPr>
        <w:tc>
          <w:tcPr>
            <w:tcW w:w="1926" w:type="dxa"/>
            <w:noWrap/>
            <w:hideMark/>
          </w:tcPr>
          <w:p w14:paraId="263C01E6"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6721A2B4" w14:textId="77777777" w:rsidR="00651149" w:rsidRPr="00135CB3" w:rsidRDefault="00651149">
            <w:pPr>
              <w:rPr>
                <w:rFonts w:cs="Arial"/>
                <w:i/>
                <w:iCs/>
                <w:sz w:val="20"/>
                <w:szCs w:val="20"/>
              </w:rPr>
            </w:pPr>
            <w:r w:rsidRPr="00135CB3">
              <w:rPr>
                <w:rFonts w:cs="Arial"/>
                <w:i/>
                <w:iCs/>
                <w:sz w:val="20"/>
                <w:szCs w:val="20"/>
              </w:rPr>
              <w:t>Banksia attenuata</w:t>
            </w:r>
          </w:p>
        </w:tc>
        <w:tc>
          <w:tcPr>
            <w:tcW w:w="2843" w:type="dxa"/>
            <w:noWrap/>
            <w:hideMark/>
          </w:tcPr>
          <w:p w14:paraId="106BBE8B" w14:textId="77777777" w:rsidR="00651149" w:rsidRPr="00135CB3" w:rsidRDefault="00651149">
            <w:pPr>
              <w:rPr>
                <w:rFonts w:cs="Arial"/>
                <w:sz w:val="20"/>
                <w:szCs w:val="20"/>
              </w:rPr>
            </w:pPr>
            <w:r w:rsidRPr="00135CB3">
              <w:rPr>
                <w:rFonts w:cs="Arial"/>
                <w:sz w:val="20"/>
                <w:szCs w:val="20"/>
              </w:rPr>
              <w:t>Slender Banksia</w:t>
            </w:r>
          </w:p>
        </w:tc>
        <w:tc>
          <w:tcPr>
            <w:tcW w:w="1039" w:type="dxa"/>
            <w:noWrap/>
            <w:hideMark/>
          </w:tcPr>
          <w:p w14:paraId="1079843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0D2ABF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D1B149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2F1CF1B" w14:textId="77777777" w:rsidR="00651149" w:rsidRPr="00135CB3" w:rsidRDefault="00651149">
            <w:pPr>
              <w:rPr>
                <w:rFonts w:cs="Arial"/>
                <w:sz w:val="20"/>
                <w:szCs w:val="20"/>
              </w:rPr>
            </w:pPr>
            <w:r w:rsidRPr="00135CB3">
              <w:rPr>
                <w:rFonts w:cs="Arial"/>
                <w:sz w:val="20"/>
                <w:szCs w:val="20"/>
              </w:rPr>
              <w:t>No</w:t>
            </w:r>
          </w:p>
        </w:tc>
      </w:tr>
      <w:tr w:rsidR="00561342" w:rsidRPr="00651149" w14:paraId="3F22C7CC" w14:textId="77777777" w:rsidTr="00561342">
        <w:trPr>
          <w:trHeight w:val="290"/>
        </w:trPr>
        <w:tc>
          <w:tcPr>
            <w:tcW w:w="1926" w:type="dxa"/>
            <w:noWrap/>
            <w:hideMark/>
          </w:tcPr>
          <w:p w14:paraId="567746B0"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38DFA17C" w14:textId="77777777" w:rsidR="00651149" w:rsidRPr="00135CB3" w:rsidRDefault="00651149">
            <w:pPr>
              <w:rPr>
                <w:rFonts w:cs="Arial"/>
                <w:i/>
                <w:iCs/>
                <w:sz w:val="20"/>
                <w:szCs w:val="20"/>
              </w:rPr>
            </w:pPr>
            <w:r w:rsidRPr="00135CB3">
              <w:rPr>
                <w:rFonts w:cs="Arial"/>
                <w:i/>
                <w:iCs/>
                <w:sz w:val="20"/>
                <w:szCs w:val="20"/>
              </w:rPr>
              <w:t xml:space="preserve">Banksia borealis </w:t>
            </w:r>
            <w:r w:rsidRPr="00135CB3">
              <w:rPr>
                <w:rFonts w:cs="Arial"/>
                <w:sz w:val="20"/>
                <w:szCs w:val="20"/>
              </w:rPr>
              <w:t>subsp</w:t>
            </w:r>
            <w:r w:rsidRPr="00135CB3">
              <w:rPr>
                <w:rFonts w:cs="Arial"/>
                <w:i/>
                <w:iCs/>
                <w:sz w:val="20"/>
                <w:szCs w:val="20"/>
              </w:rPr>
              <w:t>. borealis</w:t>
            </w:r>
          </w:p>
        </w:tc>
        <w:tc>
          <w:tcPr>
            <w:tcW w:w="2843" w:type="dxa"/>
            <w:noWrap/>
            <w:hideMark/>
          </w:tcPr>
          <w:p w14:paraId="7642D9D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DAB744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599A98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3098E1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09DC1DC" w14:textId="77777777" w:rsidR="00651149" w:rsidRPr="00135CB3" w:rsidRDefault="00651149">
            <w:pPr>
              <w:rPr>
                <w:rFonts w:cs="Arial"/>
                <w:sz w:val="20"/>
                <w:szCs w:val="20"/>
              </w:rPr>
            </w:pPr>
            <w:r w:rsidRPr="00135CB3">
              <w:rPr>
                <w:rFonts w:cs="Arial"/>
                <w:sz w:val="20"/>
                <w:szCs w:val="20"/>
              </w:rPr>
              <w:t>No</w:t>
            </w:r>
          </w:p>
        </w:tc>
      </w:tr>
      <w:tr w:rsidR="00561342" w:rsidRPr="00651149" w14:paraId="4DF685D2" w14:textId="77777777" w:rsidTr="00561342">
        <w:trPr>
          <w:trHeight w:val="290"/>
        </w:trPr>
        <w:tc>
          <w:tcPr>
            <w:tcW w:w="1926" w:type="dxa"/>
            <w:noWrap/>
            <w:hideMark/>
          </w:tcPr>
          <w:p w14:paraId="3457C3C3"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25FDEF4D" w14:textId="77777777" w:rsidR="00651149" w:rsidRPr="00135CB3" w:rsidRDefault="00651149">
            <w:pPr>
              <w:rPr>
                <w:rFonts w:cs="Arial"/>
                <w:i/>
                <w:iCs/>
                <w:sz w:val="20"/>
                <w:szCs w:val="20"/>
              </w:rPr>
            </w:pPr>
            <w:r w:rsidRPr="00135CB3">
              <w:rPr>
                <w:rFonts w:cs="Arial"/>
                <w:i/>
                <w:iCs/>
                <w:sz w:val="20"/>
                <w:szCs w:val="20"/>
              </w:rPr>
              <w:t>Banksia prionotes</w:t>
            </w:r>
          </w:p>
        </w:tc>
        <w:tc>
          <w:tcPr>
            <w:tcW w:w="2843" w:type="dxa"/>
            <w:noWrap/>
            <w:hideMark/>
          </w:tcPr>
          <w:p w14:paraId="19D22030" w14:textId="77777777" w:rsidR="00651149" w:rsidRPr="00135CB3" w:rsidRDefault="00651149">
            <w:pPr>
              <w:rPr>
                <w:rFonts w:cs="Arial"/>
                <w:sz w:val="20"/>
                <w:szCs w:val="20"/>
              </w:rPr>
            </w:pPr>
            <w:r w:rsidRPr="00135CB3">
              <w:rPr>
                <w:rFonts w:cs="Arial"/>
                <w:sz w:val="20"/>
                <w:szCs w:val="20"/>
              </w:rPr>
              <w:t>Acorn Banksia</w:t>
            </w:r>
          </w:p>
        </w:tc>
        <w:tc>
          <w:tcPr>
            <w:tcW w:w="1039" w:type="dxa"/>
            <w:noWrap/>
            <w:hideMark/>
          </w:tcPr>
          <w:p w14:paraId="2D29824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C783B3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B84306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942AD13" w14:textId="77777777" w:rsidR="00651149" w:rsidRPr="00135CB3" w:rsidRDefault="00651149">
            <w:pPr>
              <w:rPr>
                <w:rFonts w:cs="Arial"/>
                <w:sz w:val="20"/>
                <w:szCs w:val="20"/>
              </w:rPr>
            </w:pPr>
            <w:r w:rsidRPr="00135CB3">
              <w:rPr>
                <w:rFonts w:cs="Arial"/>
                <w:sz w:val="20"/>
                <w:szCs w:val="20"/>
              </w:rPr>
              <w:t>No</w:t>
            </w:r>
          </w:p>
        </w:tc>
      </w:tr>
      <w:tr w:rsidR="00561342" w:rsidRPr="00651149" w14:paraId="4048EE49" w14:textId="77777777" w:rsidTr="00561342">
        <w:trPr>
          <w:trHeight w:val="290"/>
        </w:trPr>
        <w:tc>
          <w:tcPr>
            <w:tcW w:w="1926" w:type="dxa"/>
            <w:noWrap/>
            <w:hideMark/>
          </w:tcPr>
          <w:p w14:paraId="0578B3EA"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029ADDB2" w14:textId="77777777" w:rsidR="00651149" w:rsidRPr="00135CB3" w:rsidRDefault="00651149">
            <w:pPr>
              <w:rPr>
                <w:rFonts w:cs="Arial"/>
                <w:i/>
                <w:iCs/>
                <w:sz w:val="20"/>
                <w:szCs w:val="20"/>
              </w:rPr>
            </w:pPr>
            <w:r w:rsidRPr="00135CB3">
              <w:rPr>
                <w:rFonts w:cs="Arial"/>
                <w:i/>
                <w:iCs/>
                <w:sz w:val="20"/>
                <w:szCs w:val="20"/>
              </w:rPr>
              <w:t>Banksia sceptrum</w:t>
            </w:r>
          </w:p>
        </w:tc>
        <w:tc>
          <w:tcPr>
            <w:tcW w:w="2843" w:type="dxa"/>
            <w:noWrap/>
            <w:hideMark/>
          </w:tcPr>
          <w:p w14:paraId="0A37A64C" w14:textId="77777777" w:rsidR="00651149" w:rsidRPr="00135CB3" w:rsidRDefault="00651149">
            <w:pPr>
              <w:rPr>
                <w:rFonts w:cs="Arial"/>
                <w:sz w:val="20"/>
                <w:szCs w:val="20"/>
              </w:rPr>
            </w:pPr>
            <w:r w:rsidRPr="00135CB3">
              <w:rPr>
                <w:rFonts w:cs="Arial"/>
                <w:sz w:val="20"/>
                <w:szCs w:val="20"/>
              </w:rPr>
              <w:t>Sceptre Banksia</w:t>
            </w:r>
          </w:p>
        </w:tc>
        <w:tc>
          <w:tcPr>
            <w:tcW w:w="1039" w:type="dxa"/>
            <w:noWrap/>
            <w:hideMark/>
          </w:tcPr>
          <w:p w14:paraId="13F360A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AD04D4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431DDE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81B7449" w14:textId="77777777" w:rsidR="00651149" w:rsidRPr="00135CB3" w:rsidRDefault="00651149">
            <w:pPr>
              <w:rPr>
                <w:rFonts w:cs="Arial"/>
                <w:sz w:val="20"/>
                <w:szCs w:val="20"/>
              </w:rPr>
            </w:pPr>
            <w:r w:rsidRPr="00135CB3">
              <w:rPr>
                <w:rFonts w:cs="Arial"/>
                <w:sz w:val="20"/>
                <w:szCs w:val="20"/>
              </w:rPr>
              <w:t>No</w:t>
            </w:r>
          </w:p>
        </w:tc>
      </w:tr>
      <w:tr w:rsidR="00561342" w:rsidRPr="00651149" w14:paraId="4EA5667C" w14:textId="77777777" w:rsidTr="00561342">
        <w:trPr>
          <w:trHeight w:val="290"/>
        </w:trPr>
        <w:tc>
          <w:tcPr>
            <w:tcW w:w="1926" w:type="dxa"/>
            <w:noWrap/>
            <w:hideMark/>
          </w:tcPr>
          <w:p w14:paraId="48EA3139"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5B6F3537" w14:textId="77777777" w:rsidR="00651149" w:rsidRPr="00135CB3" w:rsidRDefault="00651149">
            <w:pPr>
              <w:rPr>
                <w:rFonts w:cs="Arial"/>
                <w:i/>
                <w:iCs/>
                <w:sz w:val="20"/>
                <w:szCs w:val="20"/>
              </w:rPr>
            </w:pPr>
            <w:r w:rsidRPr="00135CB3">
              <w:rPr>
                <w:rFonts w:cs="Arial"/>
                <w:i/>
                <w:iCs/>
                <w:sz w:val="20"/>
                <w:szCs w:val="20"/>
              </w:rPr>
              <w:t>Conospermum microflorum</w:t>
            </w:r>
          </w:p>
        </w:tc>
        <w:tc>
          <w:tcPr>
            <w:tcW w:w="2843" w:type="dxa"/>
            <w:noWrap/>
            <w:hideMark/>
          </w:tcPr>
          <w:p w14:paraId="54597331"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6A5147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60DED4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F544F1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06A7208" w14:textId="77777777" w:rsidR="00651149" w:rsidRPr="00135CB3" w:rsidRDefault="00651149">
            <w:pPr>
              <w:rPr>
                <w:rFonts w:cs="Arial"/>
                <w:sz w:val="20"/>
                <w:szCs w:val="20"/>
              </w:rPr>
            </w:pPr>
            <w:r w:rsidRPr="00135CB3">
              <w:rPr>
                <w:rFonts w:cs="Arial"/>
                <w:sz w:val="20"/>
                <w:szCs w:val="20"/>
              </w:rPr>
              <w:t>No</w:t>
            </w:r>
          </w:p>
        </w:tc>
      </w:tr>
      <w:tr w:rsidR="00561342" w:rsidRPr="00651149" w14:paraId="42F3D06B" w14:textId="77777777" w:rsidTr="00561342">
        <w:trPr>
          <w:trHeight w:val="290"/>
        </w:trPr>
        <w:tc>
          <w:tcPr>
            <w:tcW w:w="1926" w:type="dxa"/>
            <w:noWrap/>
            <w:hideMark/>
          </w:tcPr>
          <w:p w14:paraId="3A598B1F" w14:textId="77777777" w:rsidR="00651149" w:rsidRPr="00135CB3" w:rsidRDefault="00651149">
            <w:pPr>
              <w:rPr>
                <w:rFonts w:cs="Arial"/>
                <w:sz w:val="20"/>
                <w:szCs w:val="20"/>
              </w:rPr>
            </w:pPr>
            <w:r w:rsidRPr="00135CB3">
              <w:rPr>
                <w:rFonts w:cs="Arial"/>
                <w:sz w:val="20"/>
                <w:szCs w:val="20"/>
              </w:rPr>
              <w:lastRenderedPageBreak/>
              <w:t>Proteaceae</w:t>
            </w:r>
          </w:p>
        </w:tc>
        <w:tc>
          <w:tcPr>
            <w:tcW w:w="4023" w:type="dxa"/>
            <w:hideMark/>
          </w:tcPr>
          <w:p w14:paraId="183B0991" w14:textId="77777777" w:rsidR="00651149" w:rsidRPr="00135CB3" w:rsidRDefault="00651149">
            <w:pPr>
              <w:rPr>
                <w:rFonts w:cs="Arial"/>
                <w:i/>
                <w:iCs/>
                <w:sz w:val="20"/>
                <w:szCs w:val="20"/>
              </w:rPr>
            </w:pPr>
            <w:r w:rsidRPr="00135CB3">
              <w:rPr>
                <w:rFonts w:cs="Arial"/>
                <w:i/>
                <w:iCs/>
                <w:sz w:val="20"/>
                <w:szCs w:val="20"/>
              </w:rPr>
              <w:t xml:space="preserve">Conospermum stoechadis </w:t>
            </w:r>
            <w:r w:rsidRPr="00135CB3">
              <w:rPr>
                <w:rFonts w:cs="Arial"/>
                <w:sz w:val="20"/>
                <w:szCs w:val="20"/>
              </w:rPr>
              <w:t>subsp.</w:t>
            </w:r>
            <w:r w:rsidRPr="00135CB3">
              <w:rPr>
                <w:rFonts w:cs="Arial"/>
                <w:i/>
                <w:iCs/>
                <w:sz w:val="20"/>
                <w:szCs w:val="20"/>
              </w:rPr>
              <w:t xml:space="preserve"> stoechadis</w:t>
            </w:r>
          </w:p>
        </w:tc>
        <w:tc>
          <w:tcPr>
            <w:tcW w:w="2843" w:type="dxa"/>
            <w:noWrap/>
            <w:hideMark/>
          </w:tcPr>
          <w:p w14:paraId="2BEAC955" w14:textId="77777777" w:rsidR="00651149" w:rsidRPr="00135CB3" w:rsidRDefault="00651149">
            <w:pPr>
              <w:rPr>
                <w:rFonts w:cs="Arial"/>
                <w:sz w:val="20"/>
                <w:szCs w:val="20"/>
              </w:rPr>
            </w:pPr>
            <w:r w:rsidRPr="00135CB3">
              <w:rPr>
                <w:rFonts w:cs="Arial"/>
                <w:sz w:val="20"/>
                <w:szCs w:val="20"/>
              </w:rPr>
              <w:t>Common Smokebush</w:t>
            </w:r>
          </w:p>
        </w:tc>
        <w:tc>
          <w:tcPr>
            <w:tcW w:w="1039" w:type="dxa"/>
            <w:noWrap/>
            <w:hideMark/>
          </w:tcPr>
          <w:p w14:paraId="693A8A8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5E2712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B1AEF6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35E47C3" w14:textId="77777777" w:rsidR="00651149" w:rsidRPr="00135CB3" w:rsidRDefault="00651149">
            <w:pPr>
              <w:rPr>
                <w:rFonts w:cs="Arial"/>
                <w:sz w:val="20"/>
                <w:szCs w:val="20"/>
              </w:rPr>
            </w:pPr>
            <w:r w:rsidRPr="00135CB3">
              <w:rPr>
                <w:rFonts w:cs="Arial"/>
                <w:sz w:val="20"/>
                <w:szCs w:val="20"/>
              </w:rPr>
              <w:t>No</w:t>
            </w:r>
          </w:p>
        </w:tc>
      </w:tr>
      <w:tr w:rsidR="00561342" w:rsidRPr="00651149" w14:paraId="1E57F403" w14:textId="77777777" w:rsidTr="00561342">
        <w:trPr>
          <w:trHeight w:val="290"/>
        </w:trPr>
        <w:tc>
          <w:tcPr>
            <w:tcW w:w="1926" w:type="dxa"/>
            <w:noWrap/>
            <w:hideMark/>
          </w:tcPr>
          <w:p w14:paraId="1E8F64C7"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7E19D9D7" w14:textId="77777777" w:rsidR="00651149" w:rsidRPr="00135CB3" w:rsidRDefault="00651149">
            <w:pPr>
              <w:rPr>
                <w:rFonts w:cs="Arial"/>
                <w:i/>
                <w:iCs/>
                <w:sz w:val="20"/>
                <w:szCs w:val="20"/>
              </w:rPr>
            </w:pPr>
            <w:r w:rsidRPr="00135CB3">
              <w:rPr>
                <w:rFonts w:cs="Arial"/>
                <w:i/>
                <w:iCs/>
                <w:sz w:val="20"/>
                <w:szCs w:val="20"/>
              </w:rPr>
              <w:t>Conostylis candicans </w:t>
            </w:r>
            <w:r w:rsidRPr="00135CB3">
              <w:rPr>
                <w:rFonts w:cs="Arial"/>
                <w:sz w:val="20"/>
                <w:szCs w:val="20"/>
              </w:rPr>
              <w:t>subsp.</w:t>
            </w:r>
            <w:r w:rsidRPr="00135CB3">
              <w:rPr>
                <w:rFonts w:cs="Arial"/>
                <w:i/>
                <w:iCs/>
                <w:sz w:val="20"/>
                <w:szCs w:val="20"/>
              </w:rPr>
              <w:t> flavifolia</w:t>
            </w:r>
          </w:p>
        </w:tc>
        <w:tc>
          <w:tcPr>
            <w:tcW w:w="2843" w:type="dxa"/>
            <w:noWrap/>
            <w:hideMark/>
          </w:tcPr>
          <w:p w14:paraId="40C70C1C" w14:textId="77777777" w:rsidR="00651149" w:rsidRPr="00135CB3" w:rsidRDefault="00651149">
            <w:pPr>
              <w:rPr>
                <w:rFonts w:cs="Arial"/>
                <w:sz w:val="20"/>
                <w:szCs w:val="20"/>
              </w:rPr>
            </w:pPr>
            <w:r w:rsidRPr="00135CB3">
              <w:rPr>
                <w:rFonts w:cs="Arial"/>
                <w:sz w:val="20"/>
                <w:szCs w:val="20"/>
              </w:rPr>
              <w:t>Grey Cottonhead</w:t>
            </w:r>
          </w:p>
        </w:tc>
        <w:tc>
          <w:tcPr>
            <w:tcW w:w="1039" w:type="dxa"/>
            <w:noWrap/>
            <w:hideMark/>
          </w:tcPr>
          <w:p w14:paraId="2F28638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B7E948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2149CC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BCFCF7E" w14:textId="77777777" w:rsidR="00651149" w:rsidRPr="00135CB3" w:rsidRDefault="00651149">
            <w:pPr>
              <w:rPr>
                <w:rFonts w:cs="Arial"/>
                <w:sz w:val="20"/>
                <w:szCs w:val="20"/>
              </w:rPr>
            </w:pPr>
            <w:r w:rsidRPr="00135CB3">
              <w:rPr>
                <w:rFonts w:cs="Arial"/>
                <w:sz w:val="20"/>
                <w:szCs w:val="20"/>
              </w:rPr>
              <w:t>No</w:t>
            </w:r>
          </w:p>
        </w:tc>
      </w:tr>
      <w:tr w:rsidR="00561342" w:rsidRPr="00651149" w14:paraId="7874B7E3" w14:textId="77777777" w:rsidTr="00561342">
        <w:trPr>
          <w:trHeight w:val="290"/>
        </w:trPr>
        <w:tc>
          <w:tcPr>
            <w:tcW w:w="1926" w:type="dxa"/>
            <w:noWrap/>
            <w:hideMark/>
          </w:tcPr>
          <w:p w14:paraId="2F38DC66"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336C0F92" w14:textId="77777777" w:rsidR="00651149" w:rsidRPr="00135CB3" w:rsidRDefault="00651149">
            <w:pPr>
              <w:rPr>
                <w:rFonts w:cs="Arial"/>
                <w:i/>
                <w:iCs/>
                <w:sz w:val="20"/>
                <w:szCs w:val="20"/>
              </w:rPr>
            </w:pPr>
            <w:r w:rsidRPr="00135CB3">
              <w:rPr>
                <w:rFonts w:cs="Arial"/>
                <w:i/>
                <w:iCs/>
                <w:sz w:val="20"/>
                <w:szCs w:val="20"/>
              </w:rPr>
              <w:t>Grevillea annulifera</w:t>
            </w:r>
          </w:p>
        </w:tc>
        <w:tc>
          <w:tcPr>
            <w:tcW w:w="2843" w:type="dxa"/>
            <w:noWrap/>
            <w:hideMark/>
          </w:tcPr>
          <w:p w14:paraId="539E17B3" w14:textId="77777777" w:rsidR="00651149" w:rsidRPr="00135CB3" w:rsidRDefault="00651149">
            <w:pPr>
              <w:rPr>
                <w:rFonts w:cs="Arial"/>
                <w:sz w:val="20"/>
                <w:szCs w:val="20"/>
              </w:rPr>
            </w:pPr>
            <w:r w:rsidRPr="00135CB3">
              <w:rPr>
                <w:rFonts w:cs="Arial"/>
                <w:sz w:val="20"/>
                <w:szCs w:val="20"/>
              </w:rPr>
              <w:t>Prickly Plume Grevillea</w:t>
            </w:r>
          </w:p>
        </w:tc>
        <w:tc>
          <w:tcPr>
            <w:tcW w:w="1039" w:type="dxa"/>
            <w:noWrap/>
            <w:hideMark/>
          </w:tcPr>
          <w:p w14:paraId="730008B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35A3FE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8522D0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397250A" w14:textId="77777777" w:rsidR="00651149" w:rsidRPr="00135CB3" w:rsidRDefault="00651149">
            <w:pPr>
              <w:rPr>
                <w:rFonts w:cs="Arial"/>
                <w:sz w:val="20"/>
                <w:szCs w:val="20"/>
              </w:rPr>
            </w:pPr>
            <w:r w:rsidRPr="00135CB3">
              <w:rPr>
                <w:rFonts w:cs="Arial"/>
                <w:sz w:val="20"/>
                <w:szCs w:val="20"/>
              </w:rPr>
              <w:t>No</w:t>
            </w:r>
          </w:p>
        </w:tc>
      </w:tr>
      <w:tr w:rsidR="00561342" w:rsidRPr="00651149" w14:paraId="219014F9" w14:textId="77777777" w:rsidTr="00561342">
        <w:trPr>
          <w:trHeight w:val="290"/>
        </w:trPr>
        <w:tc>
          <w:tcPr>
            <w:tcW w:w="1926" w:type="dxa"/>
            <w:noWrap/>
            <w:hideMark/>
          </w:tcPr>
          <w:p w14:paraId="30BF75B4"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3C134625" w14:textId="77777777" w:rsidR="00651149" w:rsidRPr="00135CB3" w:rsidRDefault="00651149">
            <w:pPr>
              <w:rPr>
                <w:rFonts w:cs="Arial"/>
                <w:i/>
                <w:iCs/>
                <w:sz w:val="20"/>
                <w:szCs w:val="20"/>
              </w:rPr>
            </w:pPr>
            <w:r w:rsidRPr="00135CB3">
              <w:rPr>
                <w:rFonts w:cs="Arial"/>
                <w:i/>
                <w:iCs/>
                <w:sz w:val="20"/>
                <w:szCs w:val="20"/>
              </w:rPr>
              <w:t xml:space="preserve">Grevillea biformis </w:t>
            </w:r>
            <w:r w:rsidRPr="00135CB3">
              <w:rPr>
                <w:rFonts w:cs="Arial"/>
                <w:sz w:val="20"/>
                <w:szCs w:val="20"/>
              </w:rPr>
              <w:t>subsp.</w:t>
            </w:r>
            <w:r w:rsidRPr="00135CB3">
              <w:rPr>
                <w:rFonts w:cs="Arial"/>
                <w:i/>
                <w:iCs/>
                <w:sz w:val="20"/>
                <w:szCs w:val="20"/>
              </w:rPr>
              <w:t xml:space="preserve"> biformis</w:t>
            </w:r>
          </w:p>
        </w:tc>
        <w:tc>
          <w:tcPr>
            <w:tcW w:w="2843" w:type="dxa"/>
            <w:noWrap/>
            <w:hideMark/>
          </w:tcPr>
          <w:p w14:paraId="4A76C56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9807AC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0F212A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1C1A67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D1D2137" w14:textId="77777777" w:rsidR="00651149" w:rsidRPr="00135CB3" w:rsidRDefault="00651149">
            <w:pPr>
              <w:rPr>
                <w:rFonts w:cs="Arial"/>
                <w:sz w:val="20"/>
                <w:szCs w:val="20"/>
              </w:rPr>
            </w:pPr>
            <w:r w:rsidRPr="00135CB3">
              <w:rPr>
                <w:rFonts w:cs="Arial"/>
                <w:sz w:val="20"/>
                <w:szCs w:val="20"/>
              </w:rPr>
              <w:t>No</w:t>
            </w:r>
          </w:p>
        </w:tc>
      </w:tr>
      <w:tr w:rsidR="00561342" w:rsidRPr="00651149" w14:paraId="76F4D816" w14:textId="77777777" w:rsidTr="00561342">
        <w:trPr>
          <w:trHeight w:val="290"/>
        </w:trPr>
        <w:tc>
          <w:tcPr>
            <w:tcW w:w="1926" w:type="dxa"/>
            <w:noWrap/>
            <w:hideMark/>
          </w:tcPr>
          <w:p w14:paraId="2F814DB4"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0E8EC38B" w14:textId="77777777" w:rsidR="00651149" w:rsidRPr="00135CB3" w:rsidRDefault="00651149">
            <w:pPr>
              <w:rPr>
                <w:rFonts w:cs="Arial"/>
                <w:i/>
                <w:iCs/>
                <w:sz w:val="20"/>
                <w:szCs w:val="20"/>
              </w:rPr>
            </w:pPr>
            <w:r w:rsidRPr="00135CB3">
              <w:rPr>
                <w:rFonts w:cs="Arial"/>
                <w:i/>
                <w:iCs/>
                <w:sz w:val="20"/>
                <w:szCs w:val="20"/>
              </w:rPr>
              <w:t>Grevillea candelabroides</w:t>
            </w:r>
          </w:p>
        </w:tc>
        <w:tc>
          <w:tcPr>
            <w:tcW w:w="2843" w:type="dxa"/>
            <w:noWrap/>
            <w:hideMark/>
          </w:tcPr>
          <w:p w14:paraId="15F0541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FD77AE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891F93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313311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24E0A7B" w14:textId="77777777" w:rsidR="00651149" w:rsidRPr="00135CB3" w:rsidRDefault="00651149">
            <w:pPr>
              <w:rPr>
                <w:rFonts w:cs="Arial"/>
                <w:sz w:val="20"/>
                <w:szCs w:val="20"/>
              </w:rPr>
            </w:pPr>
            <w:r w:rsidRPr="00135CB3">
              <w:rPr>
                <w:rFonts w:cs="Arial"/>
                <w:sz w:val="20"/>
                <w:szCs w:val="20"/>
              </w:rPr>
              <w:t>No</w:t>
            </w:r>
          </w:p>
        </w:tc>
      </w:tr>
      <w:tr w:rsidR="00561342" w:rsidRPr="00651149" w14:paraId="3D44806F" w14:textId="77777777" w:rsidTr="00561342">
        <w:trPr>
          <w:trHeight w:val="290"/>
        </w:trPr>
        <w:tc>
          <w:tcPr>
            <w:tcW w:w="1926" w:type="dxa"/>
            <w:noWrap/>
            <w:hideMark/>
          </w:tcPr>
          <w:p w14:paraId="2A12C82B"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2D95DCFC" w14:textId="77777777" w:rsidR="00651149" w:rsidRPr="00135CB3" w:rsidRDefault="00651149">
            <w:pPr>
              <w:rPr>
                <w:rFonts w:cs="Arial"/>
                <w:i/>
                <w:iCs/>
                <w:sz w:val="20"/>
                <w:szCs w:val="20"/>
              </w:rPr>
            </w:pPr>
            <w:r w:rsidRPr="00135CB3">
              <w:rPr>
                <w:rFonts w:cs="Arial"/>
                <w:i/>
                <w:iCs/>
                <w:sz w:val="20"/>
                <w:szCs w:val="20"/>
              </w:rPr>
              <w:t xml:space="preserve">Grevillea commutata </w:t>
            </w:r>
            <w:r w:rsidRPr="00135CB3">
              <w:rPr>
                <w:rFonts w:cs="Arial"/>
                <w:sz w:val="20"/>
                <w:szCs w:val="20"/>
              </w:rPr>
              <w:t>subsp.</w:t>
            </w:r>
            <w:r w:rsidRPr="00135CB3">
              <w:rPr>
                <w:rFonts w:cs="Arial"/>
                <w:i/>
                <w:iCs/>
                <w:sz w:val="20"/>
                <w:szCs w:val="20"/>
              </w:rPr>
              <w:t xml:space="preserve"> commutata</w:t>
            </w:r>
          </w:p>
        </w:tc>
        <w:tc>
          <w:tcPr>
            <w:tcW w:w="2843" w:type="dxa"/>
            <w:noWrap/>
            <w:hideMark/>
          </w:tcPr>
          <w:p w14:paraId="694B6E56"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DD4BB5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523301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1F8295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8569950" w14:textId="77777777" w:rsidR="00651149" w:rsidRPr="00135CB3" w:rsidRDefault="00651149">
            <w:pPr>
              <w:rPr>
                <w:rFonts w:cs="Arial"/>
                <w:sz w:val="20"/>
                <w:szCs w:val="20"/>
              </w:rPr>
            </w:pPr>
            <w:r w:rsidRPr="00135CB3">
              <w:rPr>
                <w:rFonts w:cs="Arial"/>
                <w:sz w:val="20"/>
                <w:szCs w:val="20"/>
              </w:rPr>
              <w:t>No</w:t>
            </w:r>
          </w:p>
        </w:tc>
      </w:tr>
      <w:tr w:rsidR="00561342" w:rsidRPr="00651149" w14:paraId="4E1C2C0B" w14:textId="77777777" w:rsidTr="00561342">
        <w:trPr>
          <w:trHeight w:val="290"/>
        </w:trPr>
        <w:tc>
          <w:tcPr>
            <w:tcW w:w="1926" w:type="dxa"/>
            <w:noWrap/>
            <w:hideMark/>
          </w:tcPr>
          <w:p w14:paraId="07FFEB29"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7FED2648" w14:textId="77777777" w:rsidR="00651149" w:rsidRPr="00135CB3" w:rsidRDefault="00651149">
            <w:pPr>
              <w:rPr>
                <w:rFonts w:cs="Arial"/>
                <w:i/>
                <w:iCs/>
                <w:sz w:val="20"/>
                <w:szCs w:val="20"/>
              </w:rPr>
            </w:pPr>
            <w:r w:rsidRPr="00135CB3">
              <w:rPr>
                <w:rFonts w:cs="Arial"/>
                <w:i/>
                <w:iCs/>
                <w:sz w:val="20"/>
                <w:szCs w:val="20"/>
              </w:rPr>
              <w:t xml:space="preserve">Grevillea didymobotrya </w:t>
            </w:r>
            <w:r w:rsidRPr="00135CB3">
              <w:rPr>
                <w:rFonts w:cs="Arial"/>
                <w:sz w:val="20"/>
                <w:szCs w:val="20"/>
              </w:rPr>
              <w:t>subsp.</w:t>
            </w:r>
            <w:r w:rsidRPr="00135CB3">
              <w:rPr>
                <w:rFonts w:cs="Arial"/>
                <w:i/>
                <w:iCs/>
                <w:sz w:val="20"/>
                <w:szCs w:val="20"/>
              </w:rPr>
              <w:t xml:space="preserve"> didymobotrya</w:t>
            </w:r>
          </w:p>
        </w:tc>
        <w:tc>
          <w:tcPr>
            <w:tcW w:w="2843" w:type="dxa"/>
            <w:noWrap/>
            <w:hideMark/>
          </w:tcPr>
          <w:p w14:paraId="47E2A6AB"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D20DA8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06CD9F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AF2BFE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DB905B1" w14:textId="77777777" w:rsidR="00651149" w:rsidRPr="00135CB3" w:rsidRDefault="00651149">
            <w:pPr>
              <w:rPr>
                <w:rFonts w:cs="Arial"/>
                <w:sz w:val="20"/>
                <w:szCs w:val="20"/>
              </w:rPr>
            </w:pPr>
            <w:r w:rsidRPr="00135CB3">
              <w:rPr>
                <w:rFonts w:cs="Arial"/>
                <w:sz w:val="20"/>
                <w:szCs w:val="20"/>
              </w:rPr>
              <w:t>No</w:t>
            </w:r>
          </w:p>
        </w:tc>
      </w:tr>
      <w:tr w:rsidR="00561342" w:rsidRPr="00651149" w14:paraId="501301D0" w14:textId="77777777" w:rsidTr="00561342">
        <w:trPr>
          <w:trHeight w:val="290"/>
        </w:trPr>
        <w:tc>
          <w:tcPr>
            <w:tcW w:w="1926" w:type="dxa"/>
            <w:noWrap/>
            <w:hideMark/>
          </w:tcPr>
          <w:p w14:paraId="29D28C8C"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0D669594" w14:textId="77777777" w:rsidR="00651149" w:rsidRPr="00135CB3" w:rsidRDefault="00651149">
            <w:pPr>
              <w:rPr>
                <w:rFonts w:cs="Arial"/>
                <w:i/>
                <w:iCs/>
                <w:sz w:val="20"/>
                <w:szCs w:val="20"/>
              </w:rPr>
            </w:pPr>
            <w:r w:rsidRPr="00135CB3">
              <w:rPr>
                <w:rFonts w:cs="Arial"/>
                <w:i/>
                <w:iCs/>
                <w:sz w:val="20"/>
                <w:szCs w:val="20"/>
              </w:rPr>
              <w:t>Grevillea eriostachya</w:t>
            </w:r>
          </w:p>
        </w:tc>
        <w:tc>
          <w:tcPr>
            <w:tcW w:w="2843" w:type="dxa"/>
            <w:noWrap/>
            <w:hideMark/>
          </w:tcPr>
          <w:p w14:paraId="33850384" w14:textId="77777777" w:rsidR="00651149" w:rsidRPr="00135CB3" w:rsidRDefault="00651149">
            <w:pPr>
              <w:rPr>
                <w:rFonts w:cs="Arial"/>
                <w:sz w:val="20"/>
                <w:szCs w:val="20"/>
              </w:rPr>
            </w:pPr>
            <w:r w:rsidRPr="00135CB3">
              <w:rPr>
                <w:rFonts w:cs="Arial"/>
                <w:sz w:val="20"/>
                <w:szCs w:val="20"/>
              </w:rPr>
              <w:t>Flame Grevillea</w:t>
            </w:r>
          </w:p>
        </w:tc>
        <w:tc>
          <w:tcPr>
            <w:tcW w:w="1039" w:type="dxa"/>
            <w:noWrap/>
            <w:hideMark/>
          </w:tcPr>
          <w:p w14:paraId="10E4B40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0DA1DB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AB20A4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B406296" w14:textId="77777777" w:rsidR="00651149" w:rsidRPr="00135CB3" w:rsidRDefault="00651149">
            <w:pPr>
              <w:rPr>
                <w:rFonts w:cs="Arial"/>
                <w:sz w:val="20"/>
                <w:szCs w:val="20"/>
              </w:rPr>
            </w:pPr>
            <w:r w:rsidRPr="00135CB3">
              <w:rPr>
                <w:rFonts w:cs="Arial"/>
                <w:sz w:val="20"/>
                <w:szCs w:val="20"/>
              </w:rPr>
              <w:t>No</w:t>
            </w:r>
          </w:p>
        </w:tc>
      </w:tr>
      <w:tr w:rsidR="00561342" w:rsidRPr="00651149" w14:paraId="2B3D1F23" w14:textId="77777777" w:rsidTr="00561342">
        <w:trPr>
          <w:trHeight w:val="290"/>
        </w:trPr>
        <w:tc>
          <w:tcPr>
            <w:tcW w:w="1926" w:type="dxa"/>
            <w:noWrap/>
            <w:hideMark/>
          </w:tcPr>
          <w:p w14:paraId="043962EE"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2894FA30" w14:textId="77777777" w:rsidR="00651149" w:rsidRPr="00135CB3" w:rsidRDefault="00651149">
            <w:pPr>
              <w:rPr>
                <w:rFonts w:cs="Arial"/>
                <w:i/>
                <w:iCs/>
                <w:sz w:val="20"/>
                <w:szCs w:val="20"/>
              </w:rPr>
            </w:pPr>
            <w:r w:rsidRPr="00135CB3">
              <w:rPr>
                <w:rFonts w:cs="Arial"/>
                <w:i/>
                <w:iCs/>
                <w:sz w:val="20"/>
                <w:szCs w:val="20"/>
              </w:rPr>
              <w:t>Grevillea gordoniana</w:t>
            </w:r>
          </w:p>
        </w:tc>
        <w:tc>
          <w:tcPr>
            <w:tcW w:w="2843" w:type="dxa"/>
            <w:noWrap/>
            <w:hideMark/>
          </w:tcPr>
          <w:p w14:paraId="764EBFFA"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627D10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08AF97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E90669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4BBFF47" w14:textId="77777777" w:rsidR="00651149" w:rsidRPr="00135CB3" w:rsidRDefault="00651149">
            <w:pPr>
              <w:rPr>
                <w:rFonts w:cs="Arial"/>
                <w:sz w:val="20"/>
                <w:szCs w:val="20"/>
              </w:rPr>
            </w:pPr>
            <w:r w:rsidRPr="00135CB3">
              <w:rPr>
                <w:rFonts w:cs="Arial"/>
                <w:sz w:val="20"/>
                <w:szCs w:val="20"/>
              </w:rPr>
              <w:t>No</w:t>
            </w:r>
          </w:p>
        </w:tc>
      </w:tr>
      <w:tr w:rsidR="00561342" w:rsidRPr="00651149" w14:paraId="4217E64C" w14:textId="77777777" w:rsidTr="00561342">
        <w:trPr>
          <w:trHeight w:val="290"/>
        </w:trPr>
        <w:tc>
          <w:tcPr>
            <w:tcW w:w="1926" w:type="dxa"/>
            <w:noWrap/>
            <w:hideMark/>
          </w:tcPr>
          <w:p w14:paraId="62E03B1C"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4F488041" w14:textId="77777777" w:rsidR="00651149" w:rsidRPr="00135CB3" w:rsidRDefault="00651149">
            <w:pPr>
              <w:rPr>
                <w:rFonts w:cs="Arial"/>
                <w:i/>
                <w:iCs/>
                <w:sz w:val="20"/>
                <w:szCs w:val="20"/>
              </w:rPr>
            </w:pPr>
            <w:r w:rsidRPr="00135CB3">
              <w:rPr>
                <w:rFonts w:cs="Arial"/>
                <w:i/>
                <w:iCs/>
                <w:sz w:val="20"/>
                <w:szCs w:val="20"/>
              </w:rPr>
              <w:t>Grevillea leucopteris</w:t>
            </w:r>
          </w:p>
        </w:tc>
        <w:tc>
          <w:tcPr>
            <w:tcW w:w="2843" w:type="dxa"/>
            <w:noWrap/>
            <w:hideMark/>
          </w:tcPr>
          <w:p w14:paraId="2B6D2AB6" w14:textId="77777777" w:rsidR="00651149" w:rsidRPr="00135CB3" w:rsidRDefault="00651149">
            <w:pPr>
              <w:rPr>
                <w:rFonts w:cs="Arial"/>
                <w:sz w:val="20"/>
                <w:szCs w:val="20"/>
              </w:rPr>
            </w:pPr>
            <w:r w:rsidRPr="00135CB3">
              <w:rPr>
                <w:rFonts w:cs="Arial"/>
                <w:sz w:val="20"/>
                <w:szCs w:val="20"/>
              </w:rPr>
              <w:t>White Plume Grevillea</w:t>
            </w:r>
          </w:p>
        </w:tc>
        <w:tc>
          <w:tcPr>
            <w:tcW w:w="1039" w:type="dxa"/>
            <w:noWrap/>
            <w:hideMark/>
          </w:tcPr>
          <w:p w14:paraId="160C4D9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108E8D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DD9D4F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8CC564F" w14:textId="77777777" w:rsidR="00651149" w:rsidRPr="00135CB3" w:rsidRDefault="00651149">
            <w:pPr>
              <w:rPr>
                <w:rFonts w:cs="Arial"/>
                <w:sz w:val="20"/>
                <w:szCs w:val="20"/>
              </w:rPr>
            </w:pPr>
            <w:r w:rsidRPr="00135CB3">
              <w:rPr>
                <w:rFonts w:cs="Arial"/>
                <w:sz w:val="20"/>
                <w:szCs w:val="20"/>
              </w:rPr>
              <w:t>No</w:t>
            </w:r>
          </w:p>
        </w:tc>
      </w:tr>
      <w:tr w:rsidR="00561342" w:rsidRPr="00651149" w14:paraId="5FB7CBA7" w14:textId="77777777" w:rsidTr="00561342">
        <w:trPr>
          <w:trHeight w:val="290"/>
        </w:trPr>
        <w:tc>
          <w:tcPr>
            <w:tcW w:w="1926" w:type="dxa"/>
            <w:noWrap/>
            <w:hideMark/>
          </w:tcPr>
          <w:p w14:paraId="29EAC408"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2E6F3941" w14:textId="77777777" w:rsidR="00651149" w:rsidRPr="00135CB3" w:rsidRDefault="00651149">
            <w:pPr>
              <w:rPr>
                <w:rFonts w:cs="Arial"/>
                <w:i/>
                <w:iCs/>
                <w:sz w:val="20"/>
                <w:szCs w:val="20"/>
              </w:rPr>
            </w:pPr>
            <w:r w:rsidRPr="00135CB3">
              <w:rPr>
                <w:rFonts w:cs="Arial"/>
                <w:i/>
                <w:iCs/>
                <w:sz w:val="20"/>
                <w:szCs w:val="20"/>
              </w:rPr>
              <w:t xml:space="preserve">Grevillea obliquistigma </w:t>
            </w:r>
            <w:r w:rsidRPr="00135CB3">
              <w:rPr>
                <w:rFonts w:cs="Arial"/>
                <w:sz w:val="20"/>
                <w:szCs w:val="20"/>
              </w:rPr>
              <w:t>subsp.</w:t>
            </w:r>
            <w:r w:rsidRPr="00135CB3">
              <w:rPr>
                <w:rFonts w:cs="Arial"/>
                <w:i/>
                <w:iCs/>
                <w:sz w:val="20"/>
                <w:szCs w:val="20"/>
              </w:rPr>
              <w:t xml:space="preserve"> obliquistigma</w:t>
            </w:r>
          </w:p>
        </w:tc>
        <w:tc>
          <w:tcPr>
            <w:tcW w:w="2843" w:type="dxa"/>
            <w:noWrap/>
            <w:hideMark/>
          </w:tcPr>
          <w:p w14:paraId="7BF43DFD"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3FB08C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08C632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4C3C29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50D7114" w14:textId="77777777" w:rsidR="00651149" w:rsidRPr="00135CB3" w:rsidRDefault="00651149">
            <w:pPr>
              <w:rPr>
                <w:rFonts w:cs="Arial"/>
                <w:sz w:val="20"/>
                <w:szCs w:val="20"/>
              </w:rPr>
            </w:pPr>
            <w:r w:rsidRPr="00135CB3">
              <w:rPr>
                <w:rFonts w:cs="Arial"/>
                <w:sz w:val="20"/>
                <w:szCs w:val="20"/>
              </w:rPr>
              <w:t>No</w:t>
            </w:r>
          </w:p>
        </w:tc>
      </w:tr>
      <w:tr w:rsidR="00561342" w:rsidRPr="00651149" w14:paraId="656CAE88" w14:textId="77777777" w:rsidTr="00561342">
        <w:trPr>
          <w:trHeight w:val="290"/>
        </w:trPr>
        <w:tc>
          <w:tcPr>
            <w:tcW w:w="1926" w:type="dxa"/>
            <w:noWrap/>
            <w:hideMark/>
          </w:tcPr>
          <w:p w14:paraId="290CB922"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682723AB" w14:textId="77777777" w:rsidR="00651149" w:rsidRPr="00135CB3" w:rsidRDefault="00651149">
            <w:pPr>
              <w:rPr>
                <w:rFonts w:cs="Arial"/>
                <w:i/>
                <w:iCs/>
                <w:sz w:val="20"/>
                <w:szCs w:val="20"/>
              </w:rPr>
            </w:pPr>
            <w:r w:rsidRPr="00135CB3">
              <w:rPr>
                <w:rFonts w:cs="Arial"/>
                <w:i/>
                <w:iCs/>
                <w:sz w:val="20"/>
                <w:szCs w:val="20"/>
              </w:rPr>
              <w:t>Grevillea petrophiloides </w:t>
            </w:r>
            <w:r w:rsidRPr="00135CB3">
              <w:rPr>
                <w:rFonts w:cs="Arial"/>
                <w:sz w:val="20"/>
                <w:szCs w:val="20"/>
              </w:rPr>
              <w:t>subsp.</w:t>
            </w:r>
            <w:r w:rsidRPr="00135CB3">
              <w:rPr>
                <w:rFonts w:cs="Arial"/>
                <w:i/>
                <w:iCs/>
                <w:sz w:val="20"/>
                <w:szCs w:val="20"/>
              </w:rPr>
              <w:t xml:space="preserve"> petrophiloides</w:t>
            </w:r>
          </w:p>
        </w:tc>
        <w:tc>
          <w:tcPr>
            <w:tcW w:w="2843" w:type="dxa"/>
            <w:noWrap/>
            <w:hideMark/>
          </w:tcPr>
          <w:p w14:paraId="40903A8D" w14:textId="77777777" w:rsidR="00651149" w:rsidRPr="00135CB3" w:rsidRDefault="00651149">
            <w:pPr>
              <w:rPr>
                <w:rFonts w:cs="Arial"/>
                <w:sz w:val="20"/>
                <w:szCs w:val="20"/>
              </w:rPr>
            </w:pPr>
            <w:r w:rsidRPr="00135CB3">
              <w:rPr>
                <w:rFonts w:cs="Arial"/>
                <w:sz w:val="20"/>
                <w:szCs w:val="20"/>
              </w:rPr>
              <w:t>Pink Pokers</w:t>
            </w:r>
          </w:p>
        </w:tc>
        <w:tc>
          <w:tcPr>
            <w:tcW w:w="1039" w:type="dxa"/>
            <w:noWrap/>
            <w:hideMark/>
          </w:tcPr>
          <w:p w14:paraId="78230E7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3EF8E0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8287A6F"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3EDD0B6" w14:textId="77777777" w:rsidR="00651149" w:rsidRPr="00135CB3" w:rsidRDefault="00651149">
            <w:pPr>
              <w:rPr>
                <w:rFonts w:cs="Arial"/>
                <w:sz w:val="20"/>
                <w:szCs w:val="20"/>
              </w:rPr>
            </w:pPr>
            <w:r w:rsidRPr="00135CB3">
              <w:rPr>
                <w:rFonts w:cs="Arial"/>
                <w:sz w:val="20"/>
                <w:szCs w:val="20"/>
              </w:rPr>
              <w:t>No</w:t>
            </w:r>
          </w:p>
        </w:tc>
      </w:tr>
      <w:tr w:rsidR="00561342" w:rsidRPr="00651149" w14:paraId="74242E59" w14:textId="77777777" w:rsidTr="00561342">
        <w:trPr>
          <w:trHeight w:val="290"/>
        </w:trPr>
        <w:tc>
          <w:tcPr>
            <w:tcW w:w="1926" w:type="dxa"/>
            <w:noWrap/>
            <w:hideMark/>
          </w:tcPr>
          <w:p w14:paraId="15707E23"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17A3B951" w14:textId="77777777" w:rsidR="00651149" w:rsidRPr="00135CB3" w:rsidRDefault="00651149">
            <w:pPr>
              <w:rPr>
                <w:rFonts w:cs="Arial"/>
                <w:i/>
                <w:iCs/>
                <w:sz w:val="20"/>
                <w:szCs w:val="20"/>
              </w:rPr>
            </w:pPr>
            <w:r w:rsidRPr="00135CB3">
              <w:rPr>
                <w:rFonts w:cs="Arial"/>
                <w:i/>
                <w:iCs/>
                <w:sz w:val="20"/>
                <w:szCs w:val="20"/>
              </w:rPr>
              <w:t>Grevillea pinaster</w:t>
            </w:r>
          </w:p>
        </w:tc>
        <w:tc>
          <w:tcPr>
            <w:tcW w:w="2843" w:type="dxa"/>
            <w:noWrap/>
            <w:hideMark/>
          </w:tcPr>
          <w:p w14:paraId="7F091F87"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C0B8CB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221CF9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626043C"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B7D61F7" w14:textId="77777777" w:rsidR="00651149" w:rsidRPr="00135CB3" w:rsidRDefault="00651149">
            <w:pPr>
              <w:rPr>
                <w:rFonts w:cs="Arial"/>
                <w:sz w:val="20"/>
                <w:szCs w:val="20"/>
              </w:rPr>
            </w:pPr>
            <w:r w:rsidRPr="00135CB3">
              <w:rPr>
                <w:rFonts w:cs="Arial"/>
                <w:sz w:val="20"/>
                <w:szCs w:val="20"/>
              </w:rPr>
              <w:t>No</w:t>
            </w:r>
          </w:p>
        </w:tc>
      </w:tr>
      <w:tr w:rsidR="00561342" w:rsidRPr="00651149" w14:paraId="6175DF46" w14:textId="77777777" w:rsidTr="00561342">
        <w:trPr>
          <w:trHeight w:val="290"/>
        </w:trPr>
        <w:tc>
          <w:tcPr>
            <w:tcW w:w="1926" w:type="dxa"/>
            <w:noWrap/>
            <w:hideMark/>
          </w:tcPr>
          <w:p w14:paraId="2B130292"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135666CB" w14:textId="77777777" w:rsidR="00651149" w:rsidRPr="00135CB3" w:rsidRDefault="00651149">
            <w:pPr>
              <w:rPr>
                <w:rFonts w:cs="Arial"/>
                <w:i/>
                <w:iCs/>
                <w:sz w:val="20"/>
                <w:szCs w:val="20"/>
              </w:rPr>
            </w:pPr>
            <w:r w:rsidRPr="00135CB3">
              <w:rPr>
                <w:rFonts w:cs="Arial"/>
                <w:i/>
                <w:iCs/>
                <w:sz w:val="20"/>
                <w:szCs w:val="20"/>
              </w:rPr>
              <w:t>Grevillea rogersoniana</w:t>
            </w:r>
          </w:p>
        </w:tc>
        <w:tc>
          <w:tcPr>
            <w:tcW w:w="2843" w:type="dxa"/>
            <w:noWrap/>
            <w:hideMark/>
          </w:tcPr>
          <w:p w14:paraId="74B245B8" w14:textId="77777777" w:rsidR="00651149" w:rsidRPr="00135CB3" w:rsidRDefault="00651149">
            <w:pPr>
              <w:rPr>
                <w:rFonts w:cs="Arial"/>
                <w:sz w:val="20"/>
                <w:szCs w:val="20"/>
              </w:rPr>
            </w:pPr>
            <w:r w:rsidRPr="00135CB3">
              <w:rPr>
                <w:rFonts w:cs="Arial"/>
                <w:sz w:val="20"/>
                <w:szCs w:val="20"/>
              </w:rPr>
              <w:t>Rogersons' Grevillea</w:t>
            </w:r>
          </w:p>
        </w:tc>
        <w:tc>
          <w:tcPr>
            <w:tcW w:w="1039" w:type="dxa"/>
            <w:noWrap/>
            <w:hideMark/>
          </w:tcPr>
          <w:p w14:paraId="7629AB1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79565F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974F7F6"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17598CA9" w14:textId="77777777" w:rsidR="00651149" w:rsidRPr="00135CB3" w:rsidRDefault="00651149">
            <w:pPr>
              <w:rPr>
                <w:rFonts w:cs="Arial"/>
                <w:sz w:val="20"/>
                <w:szCs w:val="20"/>
              </w:rPr>
            </w:pPr>
            <w:r w:rsidRPr="00135CB3">
              <w:rPr>
                <w:rFonts w:cs="Arial"/>
                <w:sz w:val="20"/>
                <w:szCs w:val="20"/>
              </w:rPr>
              <w:t>No</w:t>
            </w:r>
          </w:p>
        </w:tc>
      </w:tr>
      <w:tr w:rsidR="00561342" w:rsidRPr="00651149" w14:paraId="7298CAA7" w14:textId="77777777" w:rsidTr="00561342">
        <w:trPr>
          <w:trHeight w:val="290"/>
        </w:trPr>
        <w:tc>
          <w:tcPr>
            <w:tcW w:w="1926" w:type="dxa"/>
            <w:noWrap/>
            <w:hideMark/>
          </w:tcPr>
          <w:p w14:paraId="02035CE5"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560F7636" w14:textId="77777777" w:rsidR="00651149" w:rsidRPr="00135CB3" w:rsidRDefault="00651149">
            <w:pPr>
              <w:rPr>
                <w:rFonts w:cs="Arial"/>
                <w:i/>
                <w:iCs/>
                <w:sz w:val="20"/>
                <w:szCs w:val="20"/>
              </w:rPr>
            </w:pPr>
            <w:r w:rsidRPr="00135CB3">
              <w:rPr>
                <w:rFonts w:cs="Arial"/>
                <w:i/>
                <w:iCs/>
                <w:sz w:val="20"/>
                <w:szCs w:val="20"/>
              </w:rPr>
              <w:t>Grevillea stenomera</w:t>
            </w:r>
          </w:p>
        </w:tc>
        <w:tc>
          <w:tcPr>
            <w:tcW w:w="2843" w:type="dxa"/>
            <w:noWrap/>
            <w:hideMark/>
          </w:tcPr>
          <w:p w14:paraId="2A36D83A" w14:textId="77777777" w:rsidR="00651149" w:rsidRPr="00135CB3" w:rsidRDefault="00651149">
            <w:pPr>
              <w:rPr>
                <w:rFonts w:cs="Arial"/>
                <w:sz w:val="20"/>
                <w:szCs w:val="20"/>
              </w:rPr>
            </w:pPr>
            <w:r w:rsidRPr="00135CB3">
              <w:rPr>
                <w:rFonts w:cs="Arial"/>
                <w:sz w:val="20"/>
                <w:szCs w:val="20"/>
              </w:rPr>
              <w:t>Lace Net Greveillea</w:t>
            </w:r>
          </w:p>
        </w:tc>
        <w:tc>
          <w:tcPr>
            <w:tcW w:w="1039" w:type="dxa"/>
            <w:noWrap/>
            <w:hideMark/>
          </w:tcPr>
          <w:p w14:paraId="1511F50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CF2AE3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513550B" w14:textId="77777777" w:rsidR="00651149" w:rsidRPr="00135CB3" w:rsidRDefault="00651149">
            <w:pPr>
              <w:rPr>
                <w:rFonts w:cs="Arial"/>
                <w:b/>
                <w:bCs/>
                <w:sz w:val="20"/>
                <w:szCs w:val="20"/>
              </w:rPr>
            </w:pPr>
            <w:r w:rsidRPr="00135CB3">
              <w:rPr>
                <w:rFonts w:cs="Arial"/>
                <w:b/>
                <w:bCs/>
                <w:sz w:val="20"/>
                <w:szCs w:val="20"/>
              </w:rPr>
              <w:t>Yes - P2 (WA)</w:t>
            </w:r>
          </w:p>
        </w:tc>
        <w:tc>
          <w:tcPr>
            <w:tcW w:w="1333" w:type="dxa"/>
            <w:noWrap/>
            <w:hideMark/>
          </w:tcPr>
          <w:p w14:paraId="41B25CA4" w14:textId="77777777" w:rsidR="00651149" w:rsidRPr="00135CB3" w:rsidRDefault="00651149">
            <w:pPr>
              <w:rPr>
                <w:rFonts w:cs="Arial"/>
                <w:sz w:val="20"/>
                <w:szCs w:val="20"/>
              </w:rPr>
            </w:pPr>
            <w:r w:rsidRPr="00135CB3">
              <w:rPr>
                <w:rFonts w:cs="Arial"/>
                <w:sz w:val="20"/>
                <w:szCs w:val="20"/>
              </w:rPr>
              <w:t>No</w:t>
            </w:r>
          </w:p>
        </w:tc>
      </w:tr>
      <w:tr w:rsidR="00561342" w:rsidRPr="00651149" w14:paraId="1AF8665B" w14:textId="77777777" w:rsidTr="00561342">
        <w:trPr>
          <w:trHeight w:val="290"/>
        </w:trPr>
        <w:tc>
          <w:tcPr>
            <w:tcW w:w="1926" w:type="dxa"/>
            <w:noWrap/>
            <w:hideMark/>
          </w:tcPr>
          <w:p w14:paraId="6AA36905"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1A00C481" w14:textId="77777777" w:rsidR="00651149" w:rsidRPr="00135CB3" w:rsidRDefault="00651149">
            <w:pPr>
              <w:rPr>
                <w:rFonts w:cs="Arial"/>
                <w:i/>
                <w:iCs/>
                <w:sz w:val="20"/>
                <w:szCs w:val="20"/>
              </w:rPr>
            </w:pPr>
            <w:r w:rsidRPr="00135CB3">
              <w:rPr>
                <w:rFonts w:cs="Arial"/>
                <w:i/>
                <w:iCs/>
                <w:sz w:val="20"/>
                <w:szCs w:val="20"/>
              </w:rPr>
              <w:t xml:space="preserve">Hakea orthorrhyncha </w:t>
            </w:r>
            <w:r w:rsidRPr="00135CB3">
              <w:rPr>
                <w:rFonts w:cs="Arial"/>
                <w:sz w:val="20"/>
                <w:szCs w:val="20"/>
              </w:rPr>
              <w:t xml:space="preserve">var. </w:t>
            </w:r>
            <w:r w:rsidRPr="00135CB3">
              <w:rPr>
                <w:rFonts w:cs="Arial"/>
                <w:i/>
                <w:iCs/>
                <w:sz w:val="20"/>
                <w:szCs w:val="20"/>
              </w:rPr>
              <w:t>filiformis</w:t>
            </w:r>
          </w:p>
        </w:tc>
        <w:tc>
          <w:tcPr>
            <w:tcW w:w="2843" w:type="dxa"/>
            <w:noWrap/>
            <w:hideMark/>
          </w:tcPr>
          <w:p w14:paraId="2A7F3A9E" w14:textId="77777777" w:rsidR="00651149" w:rsidRPr="00135CB3" w:rsidRDefault="00651149">
            <w:pPr>
              <w:rPr>
                <w:rFonts w:cs="Arial"/>
                <w:sz w:val="20"/>
                <w:szCs w:val="20"/>
              </w:rPr>
            </w:pPr>
            <w:r w:rsidRPr="00135CB3">
              <w:rPr>
                <w:rFonts w:cs="Arial"/>
                <w:sz w:val="20"/>
                <w:szCs w:val="20"/>
              </w:rPr>
              <w:t>Bird Hakea</w:t>
            </w:r>
          </w:p>
        </w:tc>
        <w:tc>
          <w:tcPr>
            <w:tcW w:w="1039" w:type="dxa"/>
            <w:noWrap/>
            <w:hideMark/>
          </w:tcPr>
          <w:p w14:paraId="6DF88A4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2DCA4B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5A72CC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96DF90E" w14:textId="77777777" w:rsidR="00651149" w:rsidRPr="00135CB3" w:rsidRDefault="00651149">
            <w:pPr>
              <w:rPr>
                <w:rFonts w:cs="Arial"/>
                <w:sz w:val="20"/>
                <w:szCs w:val="20"/>
              </w:rPr>
            </w:pPr>
            <w:r w:rsidRPr="00135CB3">
              <w:rPr>
                <w:rFonts w:cs="Arial"/>
                <w:sz w:val="20"/>
                <w:szCs w:val="20"/>
              </w:rPr>
              <w:t>No</w:t>
            </w:r>
          </w:p>
        </w:tc>
      </w:tr>
      <w:tr w:rsidR="00561342" w:rsidRPr="00651149" w14:paraId="5752DF20" w14:textId="77777777" w:rsidTr="00561342">
        <w:trPr>
          <w:trHeight w:val="290"/>
        </w:trPr>
        <w:tc>
          <w:tcPr>
            <w:tcW w:w="1926" w:type="dxa"/>
            <w:noWrap/>
            <w:hideMark/>
          </w:tcPr>
          <w:p w14:paraId="467B637C"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06A46F41" w14:textId="77777777" w:rsidR="00651149" w:rsidRPr="00135CB3" w:rsidRDefault="00651149">
            <w:pPr>
              <w:rPr>
                <w:rFonts w:cs="Arial"/>
                <w:i/>
                <w:iCs/>
                <w:sz w:val="20"/>
                <w:szCs w:val="20"/>
              </w:rPr>
            </w:pPr>
            <w:r w:rsidRPr="00135CB3">
              <w:rPr>
                <w:rFonts w:cs="Arial"/>
                <w:i/>
                <w:iCs/>
                <w:sz w:val="20"/>
                <w:szCs w:val="20"/>
              </w:rPr>
              <w:t>Hakea preissii</w:t>
            </w:r>
          </w:p>
        </w:tc>
        <w:tc>
          <w:tcPr>
            <w:tcW w:w="2843" w:type="dxa"/>
            <w:noWrap/>
            <w:hideMark/>
          </w:tcPr>
          <w:p w14:paraId="6D4CD6F8" w14:textId="77777777" w:rsidR="00651149" w:rsidRPr="00135CB3" w:rsidRDefault="00651149">
            <w:pPr>
              <w:rPr>
                <w:rFonts w:cs="Arial"/>
                <w:sz w:val="20"/>
                <w:szCs w:val="20"/>
              </w:rPr>
            </w:pPr>
            <w:r w:rsidRPr="00135CB3">
              <w:rPr>
                <w:rFonts w:cs="Arial"/>
                <w:sz w:val="20"/>
                <w:szCs w:val="20"/>
              </w:rPr>
              <w:t>Needle Tree</w:t>
            </w:r>
          </w:p>
        </w:tc>
        <w:tc>
          <w:tcPr>
            <w:tcW w:w="1039" w:type="dxa"/>
            <w:noWrap/>
            <w:hideMark/>
          </w:tcPr>
          <w:p w14:paraId="37DFD77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158BA88"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3F8BAE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8267B3E" w14:textId="77777777" w:rsidR="00651149" w:rsidRPr="00135CB3" w:rsidRDefault="00651149">
            <w:pPr>
              <w:rPr>
                <w:rFonts w:cs="Arial"/>
                <w:sz w:val="20"/>
                <w:szCs w:val="20"/>
              </w:rPr>
            </w:pPr>
            <w:r w:rsidRPr="00135CB3">
              <w:rPr>
                <w:rFonts w:cs="Arial"/>
                <w:sz w:val="20"/>
                <w:szCs w:val="20"/>
              </w:rPr>
              <w:t>No</w:t>
            </w:r>
          </w:p>
        </w:tc>
      </w:tr>
      <w:tr w:rsidR="00561342" w:rsidRPr="00651149" w14:paraId="6AC6182B" w14:textId="77777777" w:rsidTr="00561342">
        <w:trPr>
          <w:trHeight w:val="290"/>
        </w:trPr>
        <w:tc>
          <w:tcPr>
            <w:tcW w:w="1926" w:type="dxa"/>
            <w:noWrap/>
            <w:hideMark/>
          </w:tcPr>
          <w:p w14:paraId="2146B428"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307A1ABB" w14:textId="77777777" w:rsidR="00651149" w:rsidRPr="00135CB3" w:rsidRDefault="00651149">
            <w:pPr>
              <w:rPr>
                <w:rFonts w:cs="Arial"/>
                <w:i/>
                <w:iCs/>
                <w:sz w:val="20"/>
                <w:szCs w:val="20"/>
              </w:rPr>
            </w:pPr>
            <w:r w:rsidRPr="00135CB3">
              <w:rPr>
                <w:rFonts w:cs="Arial"/>
                <w:i/>
                <w:iCs/>
                <w:sz w:val="20"/>
                <w:szCs w:val="20"/>
              </w:rPr>
              <w:t xml:space="preserve">Hakea stenophylla </w:t>
            </w:r>
            <w:r w:rsidRPr="00135CB3">
              <w:rPr>
                <w:rFonts w:cs="Arial"/>
                <w:sz w:val="20"/>
                <w:szCs w:val="20"/>
              </w:rPr>
              <w:t>subsp.</w:t>
            </w:r>
            <w:r w:rsidRPr="00135CB3">
              <w:rPr>
                <w:rFonts w:cs="Arial"/>
                <w:i/>
                <w:iCs/>
                <w:sz w:val="20"/>
                <w:szCs w:val="20"/>
              </w:rPr>
              <w:t xml:space="preserve"> notialis</w:t>
            </w:r>
          </w:p>
        </w:tc>
        <w:tc>
          <w:tcPr>
            <w:tcW w:w="2843" w:type="dxa"/>
            <w:noWrap/>
            <w:hideMark/>
          </w:tcPr>
          <w:p w14:paraId="5760344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0C15D8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52EF66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5B0149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F1243F7" w14:textId="77777777" w:rsidR="00651149" w:rsidRPr="00135CB3" w:rsidRDefault="00651149">
            <w:pPr>
              <w:rPr>
                <w:rFonts w:cs="Arial"/>
                <w:sz w:val="20"/>
                <w:szCs w:val="20"/>
              </w:rPr>
            </w:pPr>
            <w:r w:rsidRPr="00135CB3">
              <w:rPr>
                <w:rFonts w:cs="Arial"/>
                <w:sz w:val="20"/>
                <w:szCs w:val="20"/>
              </w:rPr>
              <w:t>No</w:t>
            </w:r>
          </w:p>
        </w:tc>
      </w:tr>
      <w:tr w:rsidR="00561342" w:rsidRPr="00651149" w14:paraId="2F5B8F06" w14:textId="77777777" w:rsidTr="00561342">
        <w:trPr>
          <w:trHeight w:val="290"/>
        </w:trPr>
        <w:tc>
          <w:tcPr>
            <w:tcW w:w="1926" w:type="dxa"/>
            <w:noWrap/>
            <w:hideMark/>
          </w:tcPr>
          <w:p w14:paraId="4C9A27BA"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50F2D905" w14:textId="77777777" w:rsidR="00651149" w:rsidRPr="00135CB3" w:rsidRDefault="00651149">
            <w:pPr>
              <w:rPr>
                <w:rFonts w:cs="Arial"/>
                <w:i/>
                <w:iCs/>
                <w:sz w:val="20"/>
                <w:szCs w:val="20"/>
              </w:rPr>
            </w:pPr>
            <w:r w:rsidRPr="00135CB3">
              <w:rPr>
                <w:rFonts w:cs="Arial"/>
                <w:i/>
                <w:iCs/>
                <w:sz w:val="20"/>
                <w:szCs w:val="20"/>
              </w:rPr>
              <w:t>Persoonia acicularis</w:t>
            </w:r>
          </w:p>
        </w:tc>
        <w:tc>
          <w:tcPr>
            <w:tcW w:w="2843" w:type="dxa"/>
            <w:noWrap/>
            <w:hideMark/>
          </w:tcPr>
          <w:p w14:paraId="0F7C757A"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4B388E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6991AD4"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AA7275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99CCC6F" w14:textId="77777777" w:rsidR="00651149" w:rsidRPr="00135CB3" w:rsidRDefault="00651149">
            <w:pPr>
              <w:rPr>
                <w:rFonts w:cs="Arial"/>
                <w:sz w:val="20"/>
                <w:szCs w:val="20"/>
              </w:rPr>
            </w:pPr>
            <w:r w:rsidRPr="00135CB3">
              <w:rPr>
                <w:rFonts w:cs="Arial"/>
                <w:sz w:val="20"/>
                <w:szCs w:val="20"/>
              </w:rPr>
              <w:t>No</w:t>
            </w:r>
          </w:p>
        </w:tc>
      </w:tr>
      <w:tr w:rsidR="00561342" w:rsidRPr="00651149" w14:paraId="6C9F123D" w14:textId="77777777" w:rsidTr="00561342">
        <w:trPr>
          <w:trHeight w:val="290"/>
        </w:trPr>
        <w:tc>
          <w:tcPr>
            <w:tcW w:w="1926" w:type="dxa"/>
            <w:noWrap/>
            <w:hideMark/>
          </w:tcPr>
          <w:p w14:paraId="668AA4B5" w14:textId="77777777" w:rsidR="00651149" w:rsidRPr="00135CB3" w:rsidRDefault="00651149">
            <w:pPr>
              <w:rPr>
                <w:rFonts w:cs="Arial"/>
                <w:sz w:val="20"/>
                <w:szCs w:val="20"/>
              </w:rPr>
            </w:pPr>
            <w:r w:rsidRPr="00135CB3">
              <w:rPr>
                <w:rFonts w:cs="Arial"/>
                <w:sz w:val="20"/>
                <w:szCs w:val="20"/>
              </w:rPr>
              <w:lastRenderedPageBreak/>
              <w:t>Proteaceae</w:t>
            </w:r>
          </w:p>
        </w:tc>
        <w:tc>
          <w:tcPr>
            <w:tcW w:w="4023" w:type="dxa"/>
            <w:hideMark/>
          </w:tcPr>
          <w:p w14:paraId="6FDD9130" w14:textId="77777777" w:rsidR="00651149" w:rsidRPr="00135CB3" w:rsidRDefault="00651149">
            <w:pPr>
              <w:rPr>
                <w:rFonts w:cs="Arial"/>
                <w:i/>
                <w:iCs/>
                <w:sz w:val="20"/>
                <w:szCs w:val="20"/>
              </w:rPr>
            </w:pPr>
            <w:r w:rsidRPr="00135CB3">
              <w:rPr>
                <w:rFonts w:cs="Arial"/>
                <w:i/>
                <w:iCs/>
                <w:sz w:val="20"/>
                <w:szCs w:val="20"/>
              </w:rPr>
              <w:t>Persoonia biglandulosa</w:t>
            </w:r>
          </w:p>
        </w:tc>
        <w:tc>
          <w:tcPr>
            <w:tcW w:w="2843" w:type="dxa"/>
            <w:noWrap/>
            <w:hideMark/>
          </w:tcPr>
          <w:p w14:paraId="2217CBA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5EDCC2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EBC890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1E2454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088D6A4" w14:textId="77777777" w:rsidR="00651149" w:rsidRPr="00135CB3" w:rsidRDefault="00651149">
            <w:pPr>
              <w:rPr>
                <w:rFonts w:cs="Arial"/>
                <w:sz w:val="20"/>
                <w:szCs w:val="20"/>
              </w:rPr>
            </w:pPr>
            <w:r w:rsidRPr="00135CB3">
              <w:rPr>
                <w:rFonts w:cs="Arial"/>
                <w:sz w:val="20"/>
                <w:szCs w:val="20"/>
              </w:rPr>
              <w:t>No</w:t>
            </w:r>
          </w:p>
        </w:tc>
      </w:tr>
      <w:tr w:rsidR="00561342" w:rsidRPr="00651149" w14:paraId="14391EE8" w14:textId="77777777" w:rsidTr="00561342">
        <w:trPr>
          <w:trHeight w:val="290"/>
        </w:trPr>
        <w:tc>
          <w:tcPr>
            <w:tcW w:w="1926" w:type="dxa"/>
            <w:noWrap/>
            <w:hideMark/>
          </w:tcPr>
          <w:p w14:paraId="2D8BA4FF"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6145A7C5" w14:textId="77777777" w:rsidR="00651149" w:rsidRPr="00135CB3" w:rsidRDefault="00651149">
            <w:pPr>
              <w:rPr>
                <w:rFonts w:cs="Arial"/>
                <w:i/>
                <w:iCs/>
                <w:sz w:val="20"/>
                <w:szCs w:val="20"/>
              </w:rPr>
            </w:pPr>
            <w:r w:rsidRPr="00135CB3">
              <w:rPr>
                <w:rFonts w:cs="Arial"/>
                <w:i/>
                <w:iCs/>
                <w:sz w:val="20"/>
                <w:szCs w:val="20"/>
              </w:rPr>
              <w:t>Persoonia brachystylis</w:t>
            </w:r>
          </w:p>
        </w:tc>
        <w:tc>
          <w:tcPr>
            <w:tcW w:w="2843" w:type="dxa"/>
            <w:noWrap/>
            <w:hideMark/>
          </w:tcPr>
          <w:p w14:paraId="4842284D" w14:textId="77777777" w:rsidR="00651149" w:rsidRPr="00135CB3" w:rsidRDefault="00651149">
            <w:pPr>
              <w:rPr>
                <w:rFonts w:cs="Arial"/>
                <w:sz w:val="20"/>
                <w:szCs w:val="20"/>
              </w:rPr>
            </w:pPr>
            <w:r w:rsidRPr="00135CB3">
              <w:rPr>
                <w:rFonts w:cs="Arial"/>
                <w:sz w:val="20"/>
                <w:szCs w:val="20"/>
              </w:rPr>
              <w:t>Short-styled Persoonia</w:t>
            </w:r>
          </w:p>
        </w:tc>
        <w:tc>
          <w:tcPr>
            <w:tcW w:w="1039" w:type="dxa"/>
            <w:noWrap/>
            <w:hideMark/>
          </w:tcPr>
          <w:p w14:paraId="2D10F5D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EB48AE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F41B088" w14:textId="77777777" w:rsidR="00651149" w:rsidRPr="00135CB3" w:rsidRDefault="00651149">
            <w:pPr>
              <w:rPr>
                <w:rFonts w:cs="Arial"/>
                <w:b/>
                <w:bCs/>
                <w:sz w:val="20"/>
                <w:szCs w:val="20"/>
              </w:rPr>
            </w:pPr>
            <w:r w:rsidRPr="00135CB3">
              <w:rPr>
                <w:rFonts w:cs="Arial"/>
                <w:b/>
                <w:bCs/>
                <w:sz w:val="20"/>
                <w:szCs w:val="20"/>
              </w:rPr>
              <w:t>Yes - P2 (WA)</w:t>
            </w:r>
          </w:p>
        </w:tc>
        <w:tc>
          <w:tcPr>
            <w:tcW w:w="1333" w:type="dxa"/>
            <w:noWrap/>
            <w:hideMark/>
          </w:tcPr>
          <w:p w14:paraId="461E51E9" w14:textId="77777777" w:rsidR="00651149" w:rsidRPr="00135CB3" w:rsidRDefault="00651149">
            <w:pPr>
              <w:rPr>
                <w:rFonts w:cs="Arial"/>
                <w:sz w:val="20"/>
                <w:szCs w:val="20"/>
              </w:rPr>
            </w:pPr>
            <w:r w:rsidRPr="00135CB3">
              <w:rPr>
                <w:rFonts w:cs="Arial"/>
                <w:sz w:val="20"/>
                <w:szCs w:val="20"/>
              </w:rPr>
              <w:t>No</w:t>
            </w:r>
          </w:p>
        </w:tc>
      </w:tr>
      <w:tr w:rsidR="00561342" w:rsidRPr="00651149" w14:paraId="54E80E35" w14:textId="77777777" w:rsidTr="00561342">
        <w:trPr>
          <w:trHeight w:val="290"/>
        </w:trPr>
        <w:tc>
          <w:tcPr>
            <w:tcW w:w="1926" w:type="dxa"/>
            <w:noWrap/>
            <w:hideMark/>
          </w:tcPr>
          <w:p w14:paraId="6E6353CA"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73925E59" w14:textId="77777777" w:rsidR="00651149" w:rsidRPr="00135CB3" w:rsidRDefault="00651149">
            <w:pPr>
              <w:rPr>
                <w:rFonts w:cs="Arial"/>
                <w:i/>
                <w:iCs/>
                <w:sz w:val="20"/>
                <w:szCs w:val="20"/>
              </w:rPr>
            </w:pPr>
            <w:r w:rsidRPr="00135CB3">
              <w:rPr>
                <w:rFonts w:cs="Arial"/>
                <w:i/>
                <w:iCs/>
                <w:sz w:val="20"/>
                <w:szCs w:val="20"/>
              </w:rPr>
              <w:t>Persoonia hexagona</w:t>
            </w:r>
          </w:p>
        </w:tc>
        <w:tc>
          <w:tcPr>
            <w:tcW w:w="2843" w:type="dxa"/>
            <w:noWrap/>
            <w:hideMark/>
          </w:tcPr>
          <w:p w14:paraId="513A60C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7A0D55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0264DC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882312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5A42339" w14:textId="77777777" w:rsidR="00651149" w:rsidRPr="00135CB3" w:rsidRDefault="00651149">
            <w:pPr>
              <w:rPr>
                <w:rFonts w:cs="Arial"/>
                <w:sz w:val="20"/>
                <w:szCs w:val="20"/>
              </w:rPr>
            </w:pPr>
            <w:r w:rsidRPr="00135CB3">
              <w:rPr>
                <w:rFonts w:cs="Arial"/>
                <w:sz w:val="20"/>
                <w:szCs w:val="20"/>
              </w:rPr>
              <w:t>No</w:t>
            </w:r>
          </w:p>
        </w:tc>
      </w:tr>
      <w:tr w:rsidR="00561342" w:rsidRPr="00651149" w14:paraId="4F981E32" w14:textId="77777777" w:rsidTr="00561342">
        <w:trPr>
          <w:trHeight w:val="290"/>
        </w:trPr>
        <w:tc>
          <w:tcPr>
            <w:tcW w:w="1926" w:type="dxa"/>
            <w:noWrap/>
            <w:hideMark/>
          </w:tcPr>
          <w:p w14:paraId="6575F28D"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78E6E941" w14:textId="77777777" w:rsidR="00651149" w:rsidRPr="00135CB3" w:rsidRDefault="00651149">
            <w:pPr>
              <w:rPr>
                <w:rFonts w:cs="Arial"/>
                <w:i/>
                <w:iCs/>
                <w:sz w:val="20"/>
                <w:szCs w:val="20"/>
              </w:rPr>
            </w:pPr>
            <w:r w:rsidRPr="00135CB3">
              <w:rPr>
                <w:rFonts w:cs="Arial"/>
                <w:i/>
                <w:iCs/>
                <w:sz w:val="20"/>
                <w:szCs w:val="20"/>
              </w:rPr>
              <w:t>Persoonia stricta</w:t>
            </w:r>
          </w:p>
        </w:tc>
        <w:tc>
          <w:tcPr>
            <w:tcW w:w="2843" w:type="dxa"/>
            <w:noWrap/>
            <w:hideMark/>
          </w:tcPr>
          <w:p w14:paraId="4D8F613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0926077"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A8B800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4BAB13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92D07FB" w14:textId="77777777" w:rsidR="00651149" w:rsidRPr="00135CB3" w:rsidRDefault="00651149">
            <w:pPr>
              <w:rPr>
                <w:rFonts w:cs="Arial"/>
                <w:sz w:val="20"/>
                <w:szCs w:val="20"/>
              </w:rPr>
            </w:pPr>
            <w:r w:rsidRPr="00135CB3">
              <w:rPr>
                <w:rFonts w:cs="Arial"/>
                <w:sz w:val="20"/>
                <w:szCs w:val="20"/>
              </w:rPr>
              <w:t>No</w:t>
            </w:r>
          </w:p>
        </w:tc>
      </w:tr>
      <w:tr w:rsidR="00561342" w:rsidRPr="00651149" w14:paraId="3FF60AD9" w14:textId="77777777" w:rsidTr="00561342">
        <w:trPr>
          <w:trHeight w:val="290"/>
        </w:trPr>
        <w:tc>
          <w:tcPr>
            <w:tcW w:w="1926" w:type="dxa"/>
            <w:noWrap/>
            <w:hideMark/>
          </w:tcPr>
          <w:p w14:paraId="19CB414D"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2594F859" w14:textId="77777777" w:rsidR="00651149" w:rsidRPr="00135CB3" w:rsidRDefault="00651149">
            <w:pPr>
              <w:rPr>
                <w:rFonts w:cs="Arial"/>
                <w:i/>
                <w:iCs/>
                <w:sz w:val="20"/>
                <w:szCs w:val="20"/>
              </w:rPr>
            </w:pPr>
            <w:r w:rsidRPr="00135CB3">
              <w:rPr>
                <w:rFonts w:cs="Arial"/>
                <w:i/>
                <w:iCs/>
                <w:sz w:val="20"/>
                <w:szCs w:val="20"/>
              </w:rPr>
              <w:t>Petrophile semifurcata</w:t>
            </w:r>
          </w:p>
        </w:tc>
        <w:tc>
          <w:tcPr>
            <w:tcW w:w="2843" w:type="dxa"/>
            <w:noWrap/>
            <w:hideMark/>
          </w:tcPr>
          <w:p w14:paraId="5F082BD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787028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17958B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74E97D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D22ED49" w14:textId="77777777" w:rsidR="00651149" w:rsidRPr="00135CB3" w:rsidRDefault="00651149">
            <w:pPr>
              <w:rPr>
                <w:rFonts w:cs="Arial"/>
                <w:sz w:val="20"/>
                <w:szCs w:val="20"/>
              </w:rPr>
            </w:pPr>
            <w:r w:rsidRPr="00135CB3">
              <w:rPr>
                <w:rFonts w:cs="Arial"/>
                <w:sz w:val="20"/>
                <w:szCs w:val="20"/>
              </w:rPr>
              <w:t>No</w:t>
            </w:r>
          </w:p>
        </w:tc>
      </w:tr>
      <w:tr w:rsidR="00561342" w:rsidRPr="00651149" w14:paraId="0BDCCA97" w14:textId="77777777" w:rsidTr="00561342">
        <w:trPr>
          <w:trHeight w:val="290"/>
        </w:trPr>
        <w:tc>
          <w:tcPr>
            <w:tcW w:w="1926" w:type="dxa"/>
            <w:noWrap/>
            <w:hideMark/>
          </w:tcPr>
          <w:p w14:paraId="5D0AEE16"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075CB83C" w14:textId="77777777" w:rsidR="00651149" w:rsidRPr="00135CB3" w:rsidRDefault="00651149">
            <w:pPr>
              <w:rPr>
                <w:rFonts w:cs="Arial"/>
                <w:i/>
                <w:iCs/>
                <w:sz w:val="20"/>
                <w:szCs w:val="20"/>
              </w:rPr>
            </w:pPr>
            <w:r w:rsidRPr="00135CB3">
              <w:rPr>
                <w:rFonts w:cs="Arial"/>
                <w:i/>
                <w:iCs/>
                <w:sz w:val="20"/>
                <w:szCs w:val="20"/>
              </w:rPr>
              <w:t>Stirlingia latifolia</w:t>
            </w:r>
          </w:p>
        </w:tc>
        <w:tc>
          <w:tcPr>
            <w:tcW w:w="2843" w:type="dxa"/>
            <w:noWrap/>
            <w:hideMark/>
          </w:tcPr>
          <w:p w14:paraId="0B147B0A" w14:textId="77777777" w:rsidR="00651149" w:rsidRPr="00135CB3" w:rsidRDefault="00651149">
            <w:pPr>
              <w:rPr>
                <w:rFonts w:cs="Arial"/>
                <w:sz w:val="20"/>
                <w:szCs w:val="20"/>
              </w:rPr>
            </w:pPr>
            <w:r w:rsidRPr="00135CB3">
              <w:rPr>
                <w:rFonts w:cs="Arial"/>
                <w:sz w:val="20"/>
                <w:szCs w:val="20"/>
              </w:rPr>
              <w:t>Blueboy</w:t>
            </w:r>
          </w:p>
        </w:tc>
        <w:tc>
          <w:tcPr>
            <w:tcW w:w="1039" w:type="dxa"/>
            <w:noWrap/>
            <w:hideMark/>
          </w:tcPr>
          <w:p w14:paraId="2BC0ECAD"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3446B9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2E1137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FB3B2BC" w14:textId="77777777" w:rsidR="00651149" w:rsidRPr="00135CB3" w:rsidRDefault="00651149">
            <w:pPr>
              <w:rPr>
                <w:rFonts w:cs="Arial"/>
                <w:sz w:val="20"/>
                <w:szCs w:val="20"/>
              </w:rPr>
            </w:pPr>
            <w:r w:rsidRPr="00135CB3">
              <w:rPr>
                <w:rFonts w:cs="Arial"/>
                <w:sz w:val="20"/>
                <w:szCs w:val="20"/>
              </w:rPr>
              <w:t>No</w:t>
            </w:r>
          </w:p>
        </w:tc>
      </w:tr>
      <w:tr w:rsidR="00561342" w:rsidRPr="00651149" w14:paraId="29B6F112" w14:textId="77777777" w:rsidTr="00561342">
        <w:trPr>
          <w:trHeight w:val="290"/>
        </w:trPr>
        <w:tc>
          <w:tcPr>
            <w:tcW w:w="1926" w:type="dxa"/>
            <w:noWrap/>
            <w:hideMark/>
          </w:tcPr>
          <w:p w14:paraId="3054B2BC"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3C59B2C2" w14:textId="77777777" w:rsidR="00651149" w:rsidRPr="00135CB3" w:rsidRDefault="00651149">
            <w:pPr>
              <w:rPr>
                <w:rFonts w:cs="Arial"/>
                <w:i/>
                <w:iCs/>
                <w:sz w:val="20"/>
                <w:szCs w:val="20"/>
              </w:rPr>
            </w:pPr>
            <w:r w:rsidRPr="00135CB3">
              <w:rPr>
                <w:rFonts w:cs="Arial"/>
                <w:i/>
                <w:iCs/>
                <w:sz w:val="20"/>
                <w:szCs w:val="20"/>
              </w:rPr>
              <w:t xml:space="preserve">Synaphea spinulosa </w:t>
            </w:r>
            <w:r w:rsidRPr="00135CB3">
              <w:rPr>
                <w:rFonts w:cs="Arial"/>
                <w:sz w:val="20"/>
                <w:szCs w:val="20"/>
              </w:rPr>
              <w:t>subsp.</w:t>
            </w:r>
            <w:r w:rsidRPr="00135CB3">
              <w:rPr>
                <w:rFonts w:cs="Arial"/>
                <w:i/>
                <w:iCs/>
                <w:sz w:val="20"/>
                <w:szCs w:val="20"/>
              </w:rPr>
              <w:t xml:space="preserve"> spinulosa</w:t>
            </w:r>
          </w:p>
        </w:tc>
        <w:tc>
          <w:tcPr>
            <w:tcW w:w="2843" w:type="dxa"/>
            <w:noWrap/>
            <w:hideMark/>
          </w:tcPr>
          <w:p w14:paraId="582B9BD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C07298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9D0FB6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148A23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A82DF23" w14:textId="77777777" w:rsidR="00651149" w:rsidRPr="00135CB3" w:rsidRDefault="00651149">
            <w:pPr>
              <w:rPr>
                <w:rFonts w:cs="Arial"/>
                <w:sz w:val="20"/>
                <w:szCs w:val="20"/>
              </w:rPr>
            </w:pPr>
            <w:r w:rsidRPr="00135CB3">
              <w:rPr>
                <w:rFonts w:cs="Arial"/>
                <w:sz w:val="20"/>
                <w:szCs w:val="20"/>
              </w:rPr>
              <w:t>No</w:t>
            </w:r>
          </w:p>
        </w:tc>
      </w:tr>
      <w:tr w:rsidR="00561342" w:rsidRPr="00651149" w14:paraId="7A0FF15B" w14:textId="77777777" w:rsidTr="00561342">
        <w:trPr>
          <w:trHeight w:val="290"/>
        </w:trPr>
        <w:tc>
          <w:tcPr>
            <w:tcW w:w="1926" w:type="dxa"/>
            <w:noWrap/>
            <w:hideMark/>
          </w:tcPr>
          <w:p w14:paraId="6A4B1195" w14:textId="77777777" w:rsidR="00651149" w:rsidRPr="00135CB3" w:rsidRDefault="00651149">
            <w:pPr>
              <w:rPr>
                <w:rFonts w:cs="Arial"/>
                <w:sz w:val="20"/>
                <w:szCs w:val="20"/>
              </w:rPr>
            </w:pPr>
            <w:r w:rsidRPr="00135CB3">
              <w:rPr>
                <w:rFonts w:cs="Arial"/>
                <w:sz w:val="20"/>
                <w:szCs w:val="20"/>
              </w:rPr>
              <w:t>Proteaceae</w:t>
            </w:r>
          </w:p>
        </w:tc>
        <w:tc>
          <w:tcPr>
            <w:tcW w:w="4023" w:type="dxa"/>
            <w:hideMark/>
          </w:tcPr>
          <w:p w14:paraId="5CEE7D5C" w14:textId="77777777" w:rsidR="00651149" w:rsidRPr="00135CB3" w:rsidRDefault="00651149">
            <w:pPr>
              <w:rPr>
                <w:rFonts w:cs="Arial"/>
                <w:i/>
                <w:iCs/>
                <w:sz w:val="20"/>
                <w:szCs w:val="20"/>
              </w:rPr>
            </w:pPr>
            <w:r w:rsidRPr="00135CB3">
              <w:rPr>
                <w:rFonts w:cs="Arial"/>
                <w:i/>
                <w:iCs/>
                <w:sz w:val="20"/>
                <w:szCs w:val="20"/>
              </w:rPr>
              <w:t>Xylomelum angustifolium</w:t>
            </w:r>
          </w:p>
        </w:tc>
        <w:tc>
          <w:tcPr>
            <w:tcW w:w="2843" w:type="dxa"/>
            <w:noWrap/>
            <w:hideMark/>
          </w:tcPr>
          <w:p w14:paraId="444C1268" w14:textId="77777777" w:rsidR="00651149" w:rsidRPr="00135CB3" w:rsidRDefault="00651149">
            <w:pPr>
              <w:rPr>
                <w:rFonts w:cs="Arial"/>
                <w:sz w:val="20"/>
                <w:szCs w:val="20"/>
              </w:rPr>
            </w:pPr>
            <w:r w:rsidRPr="00135CB3">
              <w:rPr>
                <w:rFonts w:cs="Arial"/>
                <w:sz w:val="20"/>
                <w:szCs w:val="20"/>
              </w:rPr>
              <w:t>Sandplain Woody Pear</w:t>
            </w:r>
          </w:p>
        </w:tc>
        <w:tc>
          <w:tcPr>
            <w:tcW w:w="1039" w:type="dxa"/>
            <w:noWrap/>
            <w:hideMark/>
          </w:tcPr>
          <w:p w14:paraId="356AED6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2228F8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2E8818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CBE42A8" w14:textId="77777777" w:rsidR="00651149" w:rsidRPr="00135CB3" w:rsidRDefault="00651149">
            <w:pPr>
              <w:rPr>
                <w:rFonts w:cs="Arial"/>
                <w:sz w:val="20"/>
                <w:szCs w:val="20"/>
              </w:rPr>
            </w:pPr>
            <w:r w:rsidRPr="00135CB3">
              <w:rPr>
                <w:rFonts w:cs="Arial"/>
                <w:sz w:val="20"/>
                <w:szCs w:val="20"/>
              </w:rPr>
              <w:t>No</w:t>
            </w:r>
          </w:p>
        </w:tc>
      </w:tr>
      <w:tr w:rsidR="00561342" w:rsidRPr="00651149" w14:paraId="495568AD" w14:textId="77777777" w:rsidTr="00561342">
        <w:trPr>
          <w:trHeight w:val="290"/>
        </w:trPr>
        <w:tc>
          <w:tcPr>
            <w:tcW w:w="1926" w:type="dxa"/>
            <w:noWrap/>
            <w:hideMark/>
          </w:tcPr>
          <w:p w14:paraId="50AB3774" w14:textId="77777777" w:rsidR="00651149" w:rsidRPr="00135CB3" w:rsidRDefault="00651149">
            <w:pPr>
              <w:rPr>
                <w:rFonts w:cs="Arial"/>
                <w:sz w:val="20"/>
                <w:szCs w:val="20"/>
              </w:rPr>
            </w:pPr>
            <w:r w:rsidRPr="00135CB3">
              <w:rPr>
                <w:rFonts w:cs="Arial"/>
                <w:sz w:val="20"/>
                <w:szCs w:val="20"/>
              </w:rPr>
              <w:t>Pteridaceae</w:t>
            </w:r>
          </w:p>
        </w:tc>
        <w:tc>
          <w:tcPr>
            <w:tcW w:w="4023" w:type="dxa"/>
            <w:hideMark/>
          </w:tcPr>
          <w:p w14:paraId="537B3FAC" w14:textId="77777777" w:rsidR="00651149" w:rsidRPr="00135CB3" w:rsidRDefault="00651149">
            <w:pPr>
              <w:rPr>
                <w:rFonts w:cs="Arial"/>
                <w:i/>
                <w:iCs/>
                <w:sz w:val="20"/>
                <w:szCs w:val="20"/>
              </w:rPr>
            </w:pPr>
            <w:r w:rsidRPr="00135CB3">
              <w:rPr>
                <w:rFonts w:cs="Arial"/>
                <w:i/>
                <w:iCs/>
                <w:sz w:val="20"/>
                <w:szCs w:val="20"/>
              </w:rPr>
              <w:t xml:space="preserve">Cheilanthes sieberi </w:t>
            </w:r>
            <w:r w:rsidRPr="00135CB3">
              <w:rPr>
                <w:rFonts w:cs="Arial"/>
                <w:sz w:val="20"/>
                <w:szCs w:val="20"/>
              </w:rPr>
              <w:t>subsp.</w:t>
            </w:r>
            <w:r w:rsidRPr="00135CB3">
              <w:rPr>
                <w:rFonts w:cs="Arial"/>
                <w:i/>
                <w:iCs/>
                <w:sz w:val="20"/>
                <w:szCs w:val="20"/>
              </w:rPr>
              <w:t xml:space="preserve"> sieberi</w:t>
            </w:r>
          </w:p>
        </w:tc>
        <w:tc>
          <w:tcPr>
            <w:tcW w:w="2843" w:type="dxa"/>
            <w:noWrap/>
            <w:hideMark/>
          </w:tcPr>
          <w:p w14:paraId="3A467DDB" w14:textId="77777777" w:rsidR="00651149" w:rsidRPr="00135CB3" w:rsidRDefault="00651149">
            <w:pPr>
              <w:rPr>
                <w:rFonts w:cs="Arial"/>
                <w:sz w:val="20"/>
                <w:szCs w:val="20"/>
              </w:rPr>
            </w:pPr>
            <w:r w:rsidRPr="00135CB3">
              <w:rPr>
                <w:rFonts w:cs="Arial"/>
                <w:sz w:val="20"/>
                <w:szCs w:val="20"/>
              </w:rPr>
              <w:t>Mulga Fern</w:t>
            </w:r>
          </w:p>
        </w:tc>
        <w:tc>
          <w:tcPr>
            <w:tcW w:w="1039" w:type="dxa"/>
            <w:noWrap/>
            <w:hideMark/>
          </w:tcPr>
          <w:p w14:paraId="3D57024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DFEBE0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0CCC56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ABE8087" w14:textId="77777777" w:rsidR="00651149" w:rsidRPr="00135CB3" w:rsidRDefault="00651149">
            <w:pPr>
              <w:rPr>
                <w:rFonts w:cs="Arial"/>
                <w:sz w:val="20"/>
                <w:szCs w:val="20"/>
              </w:rPr>
            </w:pPr>
            <w:r w:rsidRPr="00135CB3">
              <w:rPr>
                <w:rFonts w:cs="Arial"/>
                <w:sz w:val="20"/>
                <w:szCs w:val="20"/>
              </w:rPr>
              <w:t>No</w:t>
            </w:r>
          </w:p>
        </w:tc>
      </w:tr>
      <w:tr w:rsidR="00561342" w:rsidRPr="00651149" w14:paraId="0BFB941E" w14:textId="77777777" w:rsidTr="00561342">
        <w:trPr>
          <w:trHeight w:val="290"/>
        </w:trPr>
        <w:tc>
          <w:tcPr>
            <w:tcW w:w="1926" w:type="dxa"/>
            <w:noWrap/>
            <w:hideMark/>
          </w:tcPr>
          <w:p w14:paraId="6C9D8013" w14:textId="77777777" w:rsidR="00651149" w:rsidRPr="00135CB3" w:rsidRDefault="00651149">
            <w:pPr>
              <w:rPr>
                <w:rFonts w:cs="Arial"/>
                <w:sz w:val="20"/>
                <w:szCs w:val="20"/>
              </w:rPr>
            </w:pPr>
            <w:r w:rsidRPr="00135CB3">
              <w:rPr>
                <w:rFonts w:cs="Arial"/>
                <w:sz w:val="20"/>
                <w:szCs w:val="20"/>
              </w:rPr>
              <w:t>Restionaceae</w:t>
            </w:r>
          </w:p>
        </w:tc>
        <w:tc>
          <w:tcPr>
            <w:tcW w:w="4023" w:type="dxa"/>
            <w:hideMark/>
          </w:tcPr>
          <w:p w14:paraId="714740D3" w14:textId="77777777" w:rsidR="00651149" w:rsidRPr="00135CB3" w:rsidRDefault="00651149">
            <w:pPr>
              <w:rPr>
                <w:rFonts w:cs="Arial"/>
                <w:i/>
                <w:iCs/>
                <w:sz w:val="20"/>
                <w:szCs w:val="20"/>
              </w:rPr>
            </w:pPr>
            <w:r w:rsidRPr="00135CB3">
              <w:rPr>
                <w:rFonts w:cs="Arial"/>
                <w:i/>
                <w:iCs/>
                <w:sz w:val="20"/>
                <w:szCs w:val="20"/>
              </w:rPr>
              <w:t xml:space="preserve">Lepidobolus </w:t>
            </w:r>
            <w:r w:rsidRPr="00135CB3">
              <w:rPr>
                <w:rFonts w:cs="Arial"/>
                <w:sz w:val="20"/>
                <w:szCs w:val="20"/>
              </w:rPr>
              <w:t>aff.</w:t>
            </w:r>
            <w:r w:rsidRPr="00135CB3">
              <w:rPr>
                <w:rFonts w:cs="Arial"/>
                <w:i/>
                <w:iCs/>
                <w:sz w:val="20"/>
                <w:szCs w:val="20"/>
              </w:rPr>
              <w:t xml:space="preserve"> eurardyensis</w:t>
            </w:r>
          </w:p>
        </w:tc>
        <w:tc>
          <w:tcPr>
            <w:tcW w:w="2843" w:type="dxa"/>
            <w:noWrap/>
            <w:hideMark/>
          </w:tcPr>
          <w:p w14:paraId="558EDC7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4AC4D7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123D93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750114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5B3C0E2" w14:textId="77777777" w:rsidR="00651149" w:rsidRPr="00135CB3" w:rsidRDefault="00651149">
            <w:pPr>
              <w:rPr>
                <w:rFonts w:cs="Arial"/>
                <w:sz w:val="20"/>
                <w:szCs w:val="20"/>
              </w:rPr>
            </w:pPr>
            <w:r w:rsidRPr="00135CB3">
              <w:rPr>
                <w:rFonts w:cs="Arial"/>
                <w:sz w:val="20"/>
                <w:szCs w:val="20"/>
              </w:rPr>
              <w:t>No</w:t>
            </w:r>
          </w:p>
        </w:tc>
      </w:tr>
      <w:tr w:rsidR="00561342" w:rsidRPr="00651149" w14:paraId="19AEBBE6" w14:textId="77777777" w:rsidTr="00561342">
        <w:trPr>
          <w:trHeight w:val="290"/>
        </w:trPr>
        <w:tc>
          <w:tcPr>
            <w:tcW w:w="1926" w:type="dxa"/>
            <w:noWrap/>
            <w:hideMark/>
          </w:tcPr>
          <w:p w14:paraId="4D6DF9AC" w14:textId="77777777" w:rsidR="00651149" w:rsidRPr="00135CB3" w:rsidRDefault="00651149">
            <w:pPr>
              <w:rPr>
                <w:rFonts w:cs="Arial"/>
                <w:sz w:val="20"/>
                <w:szCs w:val="20"/>
              </w:rPr>
            </w:pPr>
            <w:r w:rsidRPr="00135CB3">
              <w:rPr>
                <w:rFonts w:cs="Arial"/>
                <w:sz w:val="20"/>
                <w:szCs w:val="20"/>
              </w:rPr>
              <w:t>Rhamnaceae</w:t>
            </w:r>
          </w:p>
        </w:tc>
        <w:tc>
          <w:tcPr>
            <w:tcW w:w="4023" w:type="dxa"/>
            <w:hideMark/>
          </w:tcPr>
          <w:p w14:paraId="0F100CDC" w14:textId="77777777" w:rsidR="00651149" w:rsidRPr="00135CB3" w:rsidRDefault="00651149">
            <w:pPr>
              <w:rPr>
                <w:rFonts w:cs="Arial"/>
                <w:i/>
                <w:iCs/>
                <w:sz w:val="20"/>
                <w:szCs w:val="20"/>
              </w:rPr>
            </w:pPr>
            <w:r w:rsidRPr="00135CB3">
              <w:rPr>
                <w:rFonts w:cs="Arial"/>
                <w:i/>
                <w:iCs/>
                <w:sz w:val="20"/>
                <w:szCs w:val="20"/>
              </w:rPr>
              <w:t xml:space="preserve">Stenanthemum </w:t>
            </w:r>
            <w:r w:rsidRPr="00135CB3">
              <w:rPr>
                <w:rFonts w:cs="Arial"/>
                <w:sz w:val="20"/>
                <w:szCs w:val="20"/>
              </w:rPr>
              <w:t>aff.</w:t>
            </w:r>
            <w:r w:rsidRPr="00135CB3">
              <w:rPr>
                <w:rFonts w:cs="Arial"/>
                <w:i/>
                <w:iCs/>
                <w:sz w:val="20"/>
                <w:szCs w:val="20"/>
              </w:rPr>
              <w:t xml:space="preserve"> complicatum</w:t>
            </w:r>
          </w:p>
        </w:tc>
        <w:tc>
          <w:tcPr>
            <w:tcW w:w="2843" w:type="dxa"/>
            <w:noWrap/>
            <w:hideMark/>
          </w:tcPr>
          <w:p w14:paraId="75CA116F"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40BD46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4E0174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3EB0BC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B2F1E6B" w14:textId="77777777" w:rsidR="00651149" w:rsidRPr="00135CB3" w:rsidRDefault="00651149">
            <w:pPr>
              <w:rPr>
                <w:rFonts w:cs="Arial"/>
                <w:sz w:val="20"/>
                <w:szCs w:val="20"/>
              </w:rPr>
            </w:pPr>
            <w:r w:rsidRPr="00135CB3">
              <w:rPr>
                <w:rFonts w:cs="Arial"/>
                <w:sz w:val="20"/>
                <w:szCs w:val="20"/>
              </w:rPr>
              <w:t>No</w:t>
            </w:r>
          </w:p>
        </w:tc>
      </w:tr>
      <w:tr w:rsidR="00561342" w:rsidRPr="00651149" w14:paraId="07CF795A" w14:textId="77777777" w:rsidTr="00561342">
        <w:trPr>
          <w:trHeight w:val="290"/>
        </w:trPr>
        <w:tc>
          <w:tcPr>
            <w:tcW w:w="1926" w:type="dxa"/>
            <w:noWrap/>
            <w:hideMark/>
          </w:tcPr>
          <w:p w14:paraId="5F6B35E7" w14:textId="77777777" w:rsidR="00651149" w:rsidRPr="00135CB3" w:rsidRDefault="00651149">
            <w:pPr>
              <w:rPr>
                <w:rFonts w:cs="Arial"/>
                <w:sz w:val="20"/>
                <w:szCs w:val="20"/>
              </w:rPr>
            </w:pPr>
            <w:r w:rsidRPr="00135CB3">
              <w:rPr>
                <w:rFonts w:cs="Arial"/>
                <w:sz w:val="20"/>
                <w:szCs w:val="20"/>
              </w:rPr>
              <w:t>Rhamnaceae</w:t>
            </w:r>
          </w:p>
        </w:tc>
        <w:tc>
          <w:tcPr>
            <w:tcW w:w="4023" w:type="dxa"/>
            <w:hideMark/>
          </w:tcPr>
          <w:p w14:paraId="2EFFC678" w14:textId="77777777" w:rsidR="00651149" w:rsidRPr="00135CB3" w:rsidRDefault="00651149">
            <w:pPr>
              <w:rPr>
                <w:rFonts w:cs="Arial"/>
                <w:i/>
                <w:iCs/>
                <w:sz w:val="20"/>
                <w:szCs w:val="20"/>
              </w:rPr>
            </w:pPr>
            <w:r w:rsidRPr="00135CB3">
              <w:rPr>
                <w:rFonts w:cs="Arial"/>
                <w:i/>
                <w:iCs/>
                <w:sz w:val="20"/>
                <w:szCs w:val="20"/>
              </w:rPr>
              <w:t>Stenanthemum complicatum</w:t>
            </w:r>
          </w:p>
        </w:tc>
        <w:tc>
          <w:tcPr>
            <w:tcW w:w="2843" w:type="dxa"/>
            <w:noWrap/>
            <w:hideMark/>
          </w:tcPr>
          <w:p w14:paraId="256DC47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F17892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4F6BC7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8AA27A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2C12C5B" w14:textId="77777777" w:rsidR="00651149" w:rsidRPr="00135CB3" w:rsidRDefault="00651149">
            <w:pPr>
              <w:rPr>
                <w:rFonts w:cs="Arial"/>
                <w:sz w:val="20"/>
                <w:szCs w:val="20"/>
              </w:rPr>
            </w:pPr>
            <w:r w:rsidRPr="00135CB3">
              <w:rPr>
                <w:rFonts w:cs="Arial"/>
                <w:sz w:val="20"/>
                <w:szCs w:val="20"/>
              </w:rPr>
              <w:t>No</w:t>
            </w:r>
          </w:p>
        </w:tc>
      </w:tr>
      <w:tr w:rsidR="00561342" w:rsidRPr="00651149" w14:paraId="66ECEE98" w14:textId="77777777" w:rsidTr="00561342">
        <w:trPr>
          <w:trHeight w:val="290"/>
        </w:trPr>
        <w:tc>
          <w:tcPr>
            <w:tcW w:w="1926" w:type="dxa"/>
            <w:noWrap/>
            <w:hideMark/>
          </w:tcPr>
          <w:p w14:paraId="3D6F2073" w14:textId="77777777" w:rsidR="00651149" w:rsidRPr="00135CB3" w:rsidRDefault="00651149">
            <w:pPr>
              <w:rPr>
                <w:rFonts w:cs="Arial"/>
                <w:sz w:val="20"/>
                <w:szCs w:val="20"/>
              </w:rPr>
            </w:pPr>
            <w:r w:rsidRPr="00135CB3">
              <w:rPr>
                <w:rFonts w:cs="Arial"/>
                <w:sz w:val="20"/>
                <w:szCs w:val="20"/>
              </w:rPr>
              <w:t>Rhamnaceae</w:t>
            </w:r>
          </w:p>
        </w:tc>
        <w:tc>
          <w:tcPr>
            <w:tcW w:w="4023" w:type="dxa"/>
            <w:hideMark/>
          </w:tcPr>
          <w:p w14:paraId="6B3CC2CD" w14:textId="77777777" w:rsidR="00651149" w:rsidRPr="00135CB3" w:rsidRDefault="00651149">
            <w:pPr>
              <w:rPr>
                <w:rFonts w:cs="Arial"/>
                <w:i/>
                <w:iCs/>
                <w:sz w:val="20"/>
                <w:szCs w:val="20"/>
              </w:rPr>
            </w:pPr>
            <w:r w:rsidRPr="00135CB3">
              <w:rPr>
                <w:rFonts w:cs="Arial"/>
                <w:i/>
                <w:iCs/>
                <w:sz w:val="20"/>
                <w:szCs w:val="20"/>
              </w:rPr>
              <w:t>Stenanthemum intricatum</w:t>
            </w:r>
          </w:p>
        </w:tc>
        <w:tc>
          <w:tcPr>
            <w:tcW w:w="2843" w:type="dxa"/>
            <w:noWrap/>
            <w:hideMark/>
          </w:tcPr>
          <w:p w14:paraId="150A2950"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1DF98D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9F71B1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7D80B6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63AC038" w14:textId="77777777" w:rsidR="00651149" w:rsidRPr="00135CB3" w:rsidRDefault="00651149">
            <w:pPr>
              <w:rPr>
                <w:rFonts w:cs="Arial"/>
                <w:sz w:val="20"/>
                <w:szCs w:val="20"/>
              </w:rPr>
            </w:pPr>
            <w:r w:rsidRPr="00135CB3">
              <w:rPr>
                <w:rFonts w:cs="Arial"/>
                <w:sz w:val="20"/>
                <w:szCs w:val="20"/>
              </w:rPr>
              <w:t>No</w:t>
            </w:r>
          </w:p>
        </w:tc>
      </w:tr>
      <w:tr w:rsidR="00561342" w:rsidRPr="00651149" w14:paraId="636A9208" w14:textId="77777777" w:rsidTr="00561342">
        <w:trPr>
          <w:trHeight w:val="290"/>
        </w:trPr>
        <w:tc>
          <w:tcPr>
            <w:tcW w:w="1926" w:type="dxa"/>
            <w:noWrap/>
            <w:hideMark/>
          </w:tcPr>
          <w:p w14:paraId="2A8A3DA6" w14:textId="77777777" w:rsidR="00651149" w:rsidRPr="00135CB3" w:rsidRDefault="00651149">
            <w:pPr>
              <w:rPr>
                <w:rFonts w:cs="Arial"/>
                <w:sz w:val="20"/>
                <w:szCs w:val="20"/>
              </w:rPr>
            </w:pPr>
            <w:r w:rsidRPr="00135CB3">
              <w:rPr>
                <w:rFonts w:cs="Arial"/>
                <w:sz w:val="20"/>
                <w:szCs w:val="20"/>
              </w:rPr>
              <w:t>Rutaceae</w:t>
            </w:r>
          </w:p>
        </w:tc>
        <w:tc>
          <w:tcPr>
            <w:tcW w:w="4023" w:type="dxa"/>
            <w:hideMark/>
          </w:tcPr>
          <w:p w14:paraId="146BC985" w14:textId="77777777" w:rsidR="00651149" w:rsidRPr="00135CB3" w:rsidRDefault="00651149">
            <w:pPr>
              <w:rPr>
                <w:rFonts w:cs="Arial"/>
                <w:i/>
                <w:iCs/>
                <w:sz w:val="20"/>
                <w:szCs w:val="20"/>
              </w:rPr>
            </w:pPr>
            <w:r w:rsidRPr="00135CB3">
              <w:rPr>
                <w:rFonts w:cs="Arial"/>
                <w:i/>
                <w:iCs/>
                <w:sz w:val="20"/>
                <w:szCs w:val="20"/>
              </w:rPr>
              <w:t>Cyanothamnus coerulescens</w:t>
            </w:r>
          </w:p>
        </w:tc>
        <w:tc>
          <w:tcPr>
            <w:tcW w:w="2843" w:type="dxa"/>
            <w:noWrap/>
            <w:hideMark/>
          </w:tcPr>
          <w:p w14:paraId="061EC05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4C5BF5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11496DF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90CEAB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F950842" w14:textId="77777777" w:rsidR="00651149" w:rsidRPr="00135CB3" w:rsidRDefault="00651149">
            <w:pPr>
              <w:rPr>
                <w:rFonts w:cs="Arial"/>
                <w:sz w:val="20"/>
                <w:szCs w:val="20"/>
              </w:rPr>
            </w:pPr>
            <w:r w:rsidRPr="00135CB3">
              <w:rPr>
                <w:rFonts w:cs="Arial"/>
                <w:sz w:val="20"/>
                <w:szCs w:val="20"/>
              </w:rPr>
              <w:t>No</w:t>
            </w:r>
          </w:p>
        </w:tc>
      </w:tr>
      <w:tr w:rsidR="00561342" w:rsidRPr="00651149" w14:paraId="44E16A3D" w14:textId="77777777" w:rsidTr="00561342">
        <w:trPr>
          <w:trHeight w:val="290"/>
        </w:trPr>
        <w:tc>
          <w:tcPr>
            <w:tcW w:w="1926" w:type="dxa"/>
            <w:noWrap/>
            <w:hideMark/>
          </w:tcPr>
          <w:p w14:paraId="0A7136BE" w14:textId="77777777" w:rsidR="00651149" w:rsidRPr="00135CB3" w:rsidRDefault="00651149">
            <w:pPr>
              <w:rPr>
                <w:rFonts w:cs="Arial"/>
                <w:sz w:val="20"/>
                <w:szCs w:val="20"/>
              </w:rPr>
            </w:pPr>
            <w:r w:rsidRPr="00135CB3">
              <w:rPr>
                <w:rFonts w:cs="Arial"/>
                <w:sz w:val="20"/>
                <w:szCs w:val="20"/>
              </w:rPr>
              <w:t>Rutaceae</w:t>
            </w:r>
          </w:p>
        </w:tc>
        <w:tc>
          <w:tcPr>
            <w:tcW w:w="4023" w:type="dxa"/>
            <w:hideMark/>
          </w:tcPr>
          <w:p w14:paraId="344DD7D6" w14:textId="77777777" w:rsidR="00651149" w:rsidRPr="00135CB3" w:rsidRDefault="00651149">
            <w:pPr>
              <w:rPr>
                <w:rFonts w:cs="Arial"/>
                <w:i/>
                <w:iCs/>
                <w:sz w:val="20"/>
                <w:szCs w:val="20"/>
              </w:rPr>
            </w:pPr>
            <w:r w:rsidRPr="00135CB3">
              <w:rPr>
                <w:rFonts w:cs="Arial"/>
                <w:i/>
                <w:iCs/>
                <w:sz w:val="20"/>
                <w:szCs w:val="20"/>
              </w:rPr>
              <w:t xml:space="preserve">Cyanothamnus coerulescens </w:t>
            </w:r>
            <w:r w:rsidRPr="00135CB3">
              <w:rPr>
                <w:rFonts w:cs="Arial"/>
                <w:sz w:val="20"/>
                <w:szCs w:val="20"/>
              </w:rPr>
              <w:t xml:space="preserve">subsp. </w:t>
            </w:r>
            <w:r w:rsidRPr="00135CB3">
              <w:rPr>
                <w:rFonts w:cs="Arial"/>
                <w:i/>
                <w:iCs/>
                <w:sz w:val="20"/>
                <w:szCs w:val="20"/>
              </w:rPr>
              <w:t>spinescens</w:t>
            </w:r>
          </w:p>
        </w:tc>
        <w:tc>
          <w:tcPr>
            <w:tcW w:w="2843" w:type="dxa"/>
            <w:noWrap/>
            <w:hideMark/>
          </w:tcPr>
          <w:p w14:paraId="295E0B27"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17DEABE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475F43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C25E0E1"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430F2D9" w14:textId="77777777" w:rsidR="00651149" w:rsidRPr="00135CB3" w:rsidRDefault="00651149">
            <w:pPr>
              <w:rPr>
                <w:rFonts w:cs="Arial"/>
                <w:sz w:val="20"/>
                <w:szCs w:val="20"/>
              </w:rPr>
            </w:pPr>
            <w:r w:rsidRPr="00135CB3">
              <w:rPr>
                <w:rFonts w:cs="Arial"/>
                <w:sz w:val="20"/>
                <w:szCs w:val="20"/>
              </w:rPr>
              <w:t>No</w:t>
            </w:r>
          </w:p>
        </w:tc>
      </w:tr>
      <w:tr w:rsidR="00561342" w:rsidRPr="00651149" w14:paraId="0F68BE07" w14:textId="77777777" w:rsidTr="00561342">
        <w:trPr>
          <w:trHeight w:val="290"/>
        </w:trPr>
        <w:tc>
          <w:tcPr>
            <w:tcW w:w="1926" w:type="dxa"/>
            <w:noWrap/>
            <w:hideMark/>
          </w:tcPr>
          <w:p w14:paraId="16B58639" w14:textId="77777777" w:rsidR="00651149" w:rsidRPr="00135CB3" w:rsidRDefault="00651149">
            <w:pPr>
              <w:rPr>
                <w:rFonts w:cs="Arial"/>
                <w:sz w:val="20"/>
                <w:szCs w:val="20"/>
              </w:rPr>
            </w:pPr>
            <w:r w:rsidRPr="00135CB3">
              <w:rPr>
                <w:rFonts w:cs="Arial"/>
                <w:sz w:val="20"/>
                <w:szCs w:val="20"/>
              </w:rPr>
              <w:t>Rutaceae</w:t>
            </w:r>
          </w:p>
        </w:tc>
        <w:tc>
          <w:tcPr>
            <w:tcW w:w="4023" w:type="dxa"/>
            <w:hideMark/>
          </w:tcPr>
          <w:p w14:paraId="4CEAE6F0" w14:textId="77777777" w:rsidR="00651149" w:rsidRPr="00135CB3" w:rsidRDefault="00651149">
            <w:pPr>
              <w:rPr>
                <w:rFonts w:cs="Arial"/>
                <w:i/>
                <w:iCs/>
                <w:sz w:val="20"/>
                <w:szCs w:val="20"/>
              </w:rPr>
            </w:pPr>
            <w:r w:rsidRPr="00135CB3">
              <w:rPr>
                <w:rFonts w:cs="Arial"/>
                <w:i/>
                <w:iCs/>
                <w:sz w:val="20"/>
                <w:szCs w:val="20"/>
              </w:rPr>
              <w:t>Cyanothamnus coerulescens</w:t>
            </w:r>
            <w:r w:rsidRPr="00135CB3">
              <w:rPr>
                <w:rFonts w:cs="Arial"/>
                <w:sz w:val="20"/>
                <w:szCs w:val="20"/>
              </w:rPr>
              <w:t> subsp.</w:t>
            </w:r>
            <w:r w:rsidRPr="00135CB3">
              <w:rPr>
                <w:rFonts w:cs="Arial"/>
                <w:i/>
                <w:iCs/>
                <w:sz w:val="20"/>
                <w:szCs w:val="20"/>
              </w:rPr>
              <w:t> spicatus</w:t>
            </w:r>
          </w:p>
        </w:tc>
        <w:tc>
          <w:tcPr>
            <w:tcW w:w="2843" w:type="dxa"/>
            <w:noWrap/>
            <w:hideMark/>
          </w:tcPr>
          <w:p w14:paraId="6AAA61CC"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576BC6F"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727A25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68B263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346D511" w14:textId="77777777" w:rsidR="00651149" w:rsidRPr="00135CB3" w:rsidRDefault="00651149">
            <w:pPr>
              <w:rPr>
                <w:rFonts w:cs="Arial"/>
                <w:sz w:val="20"/>
                <w:szCs w:val="20"/>
              </w:rPr>
            </w:pPr>
            <w:r w:rsidRPr="00135CB3">
              <w:rPr>
                <w:rFonts w:cs="Arial"/>
                <w:sz w:val="20"/>
                <w:szCs w:val="20"/>
              </w:rPr>
              <w:t>No</w:t>
            </w:r>
          </w:p>
        </w:tc>
      </w:tr>
      <w:tr w:rsidR="00561342" w:rsidRPr="00651149" w14:paraId="47B67612" w14:textId="77777777" w:rsidTr="00561342">
        <w:trPr>
          <w:trHeight w:val="290"/>
        </w:trPr>
        <w:tc>
          <w:tcPr>
            <w:tcW w:w="1926" w:type="dxa"/>
            <w:noWrap/>
            <w:hideMark/>
          </w:tcPr>
          <w:p w14:paraId="404EC5A5" w14:textId="77777777" w:rsidR="00651149" w:rsidRPr="00135CB3" w:rsidRDefault="00651149">
            <w:pPr>
              <w:rPr>
                <w:rFonts w:cs="Arial"/>
                <w:sz w:val="20"/>
                <w:szCs w:val="20"/>
              </w:rPr>
            </w:pPr>
            <w:r w:rsidRPr="00135CB3">
              <w:rPr>
                <w:rFonts w:cs="Arial"/>
                <w:sz w:val="20"/>
                <w:szCs w:val="20"/>
              </w:rPr>
              <w:t>Rutaceae</w:t>
            </w:r>
          </w:p>
        </w:tc>
        <w:tc>
          <w:tcPr>
            <w:tcW w:w="4023" w:type="dxa"/>
            <w:hideMark/>
          </w:tcPr>
          <w:p w14:paraId="29012023" w14:textId="77777777" w:rsidR="00651149" w:rsidRPr="00135CB3" w:rsidRDefault="00651149">
            <w:pPr>
              <w:rPr>
                <w:rFonts w:cs="Arial"/>
                <w:i/>
                <w:iCs/>
                <w:sz w:val="20"/>
                <w:szCs w:val="20"/>
              </w:rPr>
            </w:pPr>
            <w:r w:rsidRPr="00135CB3">
              <w:rPr>
                <w:rFonts w:cs="Arial"/>
                <w:i/>
                <w:iCs/>
                <w:sz w:val="20"/>
                <w:szCs w:val="20"/>
              </w:rPr>
              <w:t>Diplolaena mollis</w:t>
            </w:r>
          </w:p>
        </w:tc>
        <w:tc>
          <w:tcPr>
            <w:tcW w:w="2843" w:type="dxa"/>
            <w:noWrap/>
            <w:hideMark/>
          </w:tcPr>
          <w:p w14:paraId="2B3AA65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040C70B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C4BC6E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21BA51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999AE09" w14:textId="77777777" w:rsidR="00651149" w:rsidRPr="00135CB3" w:rsidRDefault="00651149">
            <w:pPr>
              <w:rPr>
                <w:rFonts w:cs="Arial"/>
                <w:sz w:val="20"/>
                <w:szCs w:val="20"/>
              </w:rPr>
            </w:pPr>
            <w:r w:rsidRPr="00135CB3">
              <w:rPr>
                <w:rFonts w:cs="Arial"/>
                <w:sz w:val="20"/>
                <w:szCs w:val="20"/>
              </w:rPr>
              <w:t>No</w:t>
            </w:r>
          </w:p>
        </w:tc>
      </w:tr>
      <w:tr w:rsidR="00561342" w:rsidRPr="00651149" w14:paraId="55F5CA22" w14:textId="77777777" w:rsidTr="00561342">
        <w:trPr>
          <w:trHeight w:val="290"/>
        </w:trPr>
        <w:tc>
          <w:tcPr>
            <w:tcW w:w="1926" w:type="dxa"/>
            <w:noWrap/>
            <w:hideMark/>
          </w:tcPr>
          <w:p w14:paraId="3DDC7279" w14:textId="77777777" w:rsidR="00651149" w:rsidRPr="00135CB3" w:rsidRDefault="00651149">
            <w:pPr>
              <w:rPr>
                <w:rFonts w:cs="Arial"/>
                <w:sz w:val="20"/>
                <w:szCs w:val="20"/>
              </w:rPr>
            </w:pPr>
            <w:r w:rsidRPr="00135CB3">
              <w:rPr>
                <w:rFonts w:cs="Arial"/>
                <w:sz w:val="20"/>
                <w:szCs w:val="20"/>
              </w:rPr>
              <w:t>Rutaceae</w:t>
            </w:r>
          </w:p>
        </w:tc>
        <w:tc>
          <w:tcPr>
            <w:tcW w:w="4023" w:type="dxa"/>
            <w:hideMark/>
          </w:tcPr>
          <w:p w14:paraId="4D204EF1" w14:textId="77777777" w:rsidR="00651149" w:rsidRPr="00135CB3" w:rsidRDefault="00651149">
            <w:pPr>
              <w:rPr>
                <w:rFonts w:cs="Arial"/>
                <w:i/>
                <w:iCs/>
                <w:sz w:val="20"/>
                <w:szCs w:val="20"/>
              </w:rPr>
            </w:pPr>
            <w:r w:rsidRPr="00135CB3">
              <w:rPr>
                <w:rFonts w:cs="Arial"/>
                <w:i/>
                <w:iCs/>
                <w:sz w:val="20"/>
                <w:szCs w:val="20"/>
              </w:rPr>
              <w:t>Geleznowia uberiflora</w:t>
            </w:r>
          </w:p>
        </w:tc>
        <w:tc>
          <w:tcPr>
            <w:tcW w:w="2843" w:type="dxa"/>
            <w:noWrap/>
            <w:hideMark/>
          </w:tcPr>
          <w:p w14:paraId="6B815C39"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CBBED6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08F0ABE"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A9BE6B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9EE4C66" w14:textId="77777777" w:rsidR="00651149" w:rsidRPr="00135CB3" w:rsidRDefault="00651149">
            <w:pPr>
              <w:rPr>
                <w:rFonts w:cs="Arial"/>
                <w:sz w:val="20"/>
                <w:szCs w:val="20"/>
              </w:rPr>
            </w:pPr>
            <w:r w:rsidRPr="00135CB3">
              <w:rPr>
                <w:rFonts w:cs="Arial"/>
                <w:sz w:val="20"/>
                <w:szCs w:val="20"/>
              </w:rPr>
              <w:t>No</w:t>
            </w:r>
          </w:p>
        </w:tc>
      </w:tr>
      <w:tr w:rsidR="00561342" w:rsidRPr="00651149" w14:paraId="7425AC8D" w14:textId="77777777" w:rsidTr="00561342">
        <w:trPr>
          <w:trHeight w:val="290"/>
        </w:trPr>
        <w:tc>
          <w:tcPr>
            <w:tcW w:w="1926" w:type="dxa"/>
            <w:noWrap/>
            <w:hideMark/>
          </w:tcPr>
          <w:p w14:paraId="51585577" w14:textId="77777777" w:rsidR="00651149" w:rsidRPr="00135CB3" w:rsidRDefault="00651149">
            <w:pPr>
              <w:rPr>
                <w:rFonts w:cs="Arial"/>
                <w:sz w:val="20"/>
                <w:szCs w:val="20"/>
              </w:rPr>
            </w:pPr>
            <w:r w:rsidRPr="00135CB3">
              <w:rPr>
                <w:rFonts w:cs="Arial"/>
                <w:sz w:val="20"/>
                <w:szCs w:val="20"/>
              </w:rPr>
              <w:t>Santalaceae</w:t>
            </w:r>
          </w:p>
        </w:tc>
        <w:tc>
          <w:tcPr>
            <w:tcW w:w="4023" w:type="dxa"/>
            <w:hideMark/>
          </w:tcPr>
          <w:p w14:paraId="44D38B46" w14:textId="77777777" w:rsidR="00651149" w:rsidRPr="00135CB3" w:rsidRDefault="00651149">
            <w:pPr>
              <w:rPr>
                <w:rFonts w:cs="Arial"/>
                <w:i/>
                <w:iCs/>
                <w:sz w:val="20"/>
                <w:szCs w:val="20"/>
              </w:rPr>
            </w:pPr>
            <w:r w:rsidRPr="00135CB3">
              <w:rPr>
                <w:rFonts w:cs="Arial"/>
                <w:i/>
                <w:iCs/>
                <w:sz w:val="20"/>
                <w:szCs w:val="20"/>
              </w:rPr>
              <w:t>Leptomeria preissiana</w:t>
            </w:r>
          </w:p>
        </w:tc>
        <w:tc>
          <w:tcPr>
            <w:tcW w:w="2843" w:type="dxa"/>
            <w:noWrap/>
            <w:hideMark/>
          </w:tcPr>
          <w:p w14:paraId="0292DC7E"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7217C0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3A9F0EF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30E6AC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B234BF4" w14:textId="77777777" w:rsidR="00651149" w:rsidRPr="00135CB3" w:rsidRDefault="00651149">
            <w:pPr>
              <w:rPr>
                <w:rFonts w:cs="Arial"/>
                <w:sz w:val="20"/>
                <w:szCs w:val="20"/>
              </w:rPr>
            </w:pPr>
            <w:r w:rsidRPr="00135CB3">
              <w:rPr>
                <w:rFonts w:cs="Arial"/>
                <w:sz w:val="20"/>
                <w:szCs w:val="20"/>
              </w:rPr>
              <w:t>No</w:t>
            </w:r>
          </w:p>
        </w:tc>
      </w:tr>
      <w:tr w:rsidR="00561342" w:rsidRPr="00651149" w14:paraId="7253D031" w14:textId="77777777" w:rsidTr="00561342">
        <w:trPr>
          <w:trHeight w:val="290"/>
        </w:trPr>
        <w:tc>
          <w:tcPr>
            <w:tcW w:w="1926" w:type="dxa"/>
            <w:noWrap/>
            <w:hideMark/>
          </w:tcPr>
          <w:p w14:paraId="6459970E" w14:textId="77777777" w:rsidR="00651149" w:rsidRPr="00135CB3" w:rsidRDefault="00651149">
            <w:pPr>
              <w:rPr>
                <w:rFonts w:cs="Arial"/>
                <w:sz w:val="20"/>
                <w:szCs w:val="20"/>
              </w:rPr>
            </w:pPr>
            <w:r w:rsidRPr="00135CB3">
              <w:rPr>
                <w:rFonts w:cs="Arial"/>
                <w:sz w:val="20"/>
                <w:szCs w:val="20"/>
              </w:rPr>
              <w:t>Scrophulariaceae</w:t>
            </w:r>
          </w:p>
        </w:tc>
        <w:tc>
          <w:tcPr>
            <w:tcW w:w="4023" w:type="dxa"/>
            <w:hideMark/>
          </w:tcPr>
          <w:p w14:paraId="5C04DB69" w14:textId="77777777" w:rsidR="00651149" w:rsidRPr="00135CB3" w:rsidRDefault="00651149">
            <w:pPr>
              <w:rPr>
                <w:rFonts w:cs="Arial"/>
                <w:i/>
                <w:iCs/>
                <w:sz w:val="20"/>
                <w:szCs w:val="20"/>
              </w:rPr>
            </w:pPr>
            <w:r w:rsidRPr="00135CB3">
              <w:rPr>
                <w:rFonts w:cs="Arial"/>
                <w:i/>
                <w:iCs/>
                <w:sz w:val="20"/>
                <w:szCs w:val="20"/>
              </w:rPr>
              <w:t>Eremophila clarkei</w:t>
            </w:r>
          </w:p>
        </w:tc>
        <w:tc>
          <w:tcPr>
            <w:tcW w:w="2843" w:type="dxa"/>
            <w:noWrap/>
            <w:hideMark/>
          </w:tcPr>
          <w:p w14:paraId="4162377E" w14:textId="77777777" w:rsidR="00651149" w:rsidRPr="00135CB3" w:rsidRDefault="00651149">
            <w:pPr>
              <w:rPr>
                <w:rFonts w:cs="Arial"/>
                <w:sz w:val="20"/>
                <w:szCs w:val="20"/>
              </w:rPr>
            </w:pPr>
            <w:r w:rsidRPr="00135CB3">
              <w:rPr>
                <w:rFonts w:cs="Arial"/>
                <w:sz w:val="20"/>
                <w:szCs w:val="20"/>
              </w:rPr>
              <w:t>Turpentine Bush</w:t>
            </w:r>
          </w:p>
        </w:tc>
        <w:tc>
          <w:tcPr>
            <w:tcW w:w="1039" w:type="dxa"/>
            <w:noWrap/>
            <w:hideMark/>
          </w:tcPr>
          <w:p w14:paraId="6FF7A94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B25CDB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452369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105B094" w14:textId="77777777" w:rsidR="00651149" w:rsidRPr="00135CB3" w:rsidRDefault="00651149">
            <w:pPr>
              <w:rPr>
                <w:rFonts w:cs="Arial"/>
                <w:sz w:val="20"/>
                <w:szCs w:val="20"/>
              </w:rPr>
            </w:pPr>
            <w:r w:rsidRPr="00135CB3">
              <w:rPr>
                <w:rFonts w:cs="Arial"/>
                <w:sz w:val="20"/>
                <w:szCs w:val="20"/>
              </w:rPr>
              <w:t>No</w:t>
            </w:r>
          </w:p>
        </w:tc>
      </w:tr>
      <w:tr w:rsidR="00561342" w:rsidRPr="00651149" w14:paraId="78C71B3E" w14:textId="77777777" w:rsidTr="00561342">
        <w:trPr>
          <w:trHeight w:val="290"/>
        </w:trPr>
        <w:tc>
          <w:tcPr>
            <w:tcW w:w="1926" w:type="dxa"/>
            <w:noWrap/>
            <w:hideMark/>
          </w:tcPr>
          <w:p w14:paraId="1466CB02" w14:textId="77777777" w:rsidR="00651149" w:rsidRPr="00135CB3" w:rsidRDefault="00651149">
            <w:pPr>
              <w:rPr>
                <w:rFonts w:cs="Arial"/>
                <w:sz w:val="20"/>
                <w:szCs w:val="20"/>
              </w:rPr>
            </w:pPr>
            <w:r w:rsidRPr="00135CB3">
              <w:rPr>
                <w:rFonts w:cs="Arial"/>
                <w:sz w:val="20"/>
                <w:szCs w:val="20"/>
              </w:rPr>
              <w:lastRenderedPageBreak/>
              <w:t>Scrophulariaceae</w:t>
            </w:r>
          </w:p>
        </w:tc>
        <w:tc>
          <w:tcPr>
            <w:tcW w:w="4023" w:type="dxa"/>
            <w:hideMark/>
          </w:tcPr>
          <w:p w14:paraId="4686D216" w14:textId="77777777" w:rsidR="00651149" w:rsidRPr="00135CB3" w:rsidRDefault="00651149">
            <w:pPr>
              <w:rPr>
                <w:rFonts w:cs="Arial"/>
                <w:i/>
                <w:iCs/>
                <w:sz w:val="20"/>
                <w:szCs w:val="20"/>
              </w:rPr>
            </w:pPr>
            <w:r w:rsidRPr="00135CB3">
              <w:rPr>
                <w:rFonts w:cs="Arial"/>
                <w:i/>
                <w:iCs/>
                <w:sz w:val="20"/>
                <w:szCs w:val="20"/>
              </w:rPr>
              <w:t>Eremophila glabra</w:t>
            </w:r>
            <w:r w:rsidRPr="00135CB3">
              <w:rPr>
                <w:rFonts w:cs="Arial"/>
                <w:sz w:val="20"/>
                <w:szCs w:val="20"/>
              </w:rPr>
              <w:t xml:space="preserve"> subsp.</w:t>
            </w:r>
            <w:r w:rsidRPr="00135CB3">
              <w:rPr>
                <w:rFonts w:cs="Arial"/>
                <w:i/>
                <w:iCs/>
                <w:sz w:val="20"/>
                <w:szCs w:val="20"/>
              </w:rPr>
              <w:t xml:space="preserve"> tomentosa</w:t>
            </w:r>
          </w:p>
        </w:tc>
        <w:tc>
          <w:tcPr>
            <w:tcW w:w="2843" w:type="dxa"/>
            <w:noWrap/>
            <w:hideMark/>
          </w:tcPr>
          <w:p w14:paraId="3D365EF9" w14:textId="77777777" w:rsidR="00651149" w:rsidRPr="00135CB3" w:rsidRDefault="00651149">
            <w:pPr>
              <w:rPr>
                <w:rFonts w:cs="Arial"/>
                <w:sz w:val="20"/>
                <w:szCs w:val="20"/>
              </w:rPr>
            </w:pPr>
            <w:r w:rsidRPr="00135CB3">
              <w:rPr>
                <w:rFonts w:cs="Arial"/>
                <w:sz w:val="20"/>
                <w:szCs w:val="20"/>
              </w:rPr>
              <w:t>Tar Bush</w:t>
            </w:r>
          </w:p>
        </w:tc>
        <w:tc>
          <w:tcPr>
            <w:tcW w:w="1039" w:type="dxa"/>
            <w:noWrap/>
            <w:hideMark/>
          </w:tcPr>
          <w:p w14:paraId="69E64D2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32A8AB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218552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A870492" w14:textId="77777777" w:rsidR="00651149" w:rsidRPr="00135CB3" w:rsidRDefault="00651149">
            <w:pPr>
              <w:rPr>
                <w:rFonts w:cs="Arial"/>
                <w:sz w:val="20"/>
                <w:szCs w:val="20"/>
              </w:rPr>
            </w:pPr>
            <w:r w:rsidRPr="00135CB3">
              <w:rPr>
                <w:rFonts w:cs="Arial"/>
                <w:sz w:val="20"/>
                <w:szCs w:val="20"/>
              </w:rPr>
              <w:t>No</w:t>
            </w:r>
          </w:p>
        </w:tc>
      </w:tr>
      <w:tr w:rsidR="00561342" w:rsidRPr="00651149" w14:paraId="0F02E90D" w14:textId="77777777" w:rsidTr="00561342">
        <w:trPr>
          <w:trHeight w:val="290"/>
        </w:trPr>
        <w:tc>
          <w:tcPr>
            <w:tcW w:w="1926" w:type="dxa"/>
            <w:noWrap/>
            <w:hideMark/>
          </w:tcPr>
          <w:p w14:paraId="096D214C" w14:textId="77777777" w:rsidR="00651149" w:rsidRPr="00135CB3" w:rsidRDefault="00651149">
            <w:pPr>
              <w:rPr>
                <w:rFonts w:cs="Arial"/>
                <w:sz w:val="20"/>
                <w:szCs w:val="20"/>
              </w:rPr>
            </w:pPr>
            <w:r w:rsidRPr="00135CB3">
              <w:rPr>
                <w:rFonts w:cs="Arial"/>
                <w:sz w:val="20"/>
                <w:szCs w:val="20"/>
              </w:rPr>
              <w:t>Scrophulariaceae</w:t>
            </w:r>
          </w:p>
        </w:tc>
        <w:tc>
          <w:tcPr>
            <w:tcW w:w="4023" w:type="dxa"/>
            <w:hideMark/>
          </w:tcPr>
          <w:p w14:paraId="3AA3192E" w14:textId="77777777" w:rsidR="00651149" w:rsidRPr="00135CB3" w:rsidRDefault="00651149">
            <w:pPr>
              <w:rPr>
                <w:rFonts w:cs="Arial"/>
                <w:i/>
                <w:iCs/>
                <w:sz w:val="20"/>
                <w:szCs w:val="20"/>
              </w:rPr>
            </w:pPr>
            <w:r w:rsidRPr="00135CB3">
              <w:rPr>
                <w:rFonts w:cs="Arial"/>
                <w:i/>
                <w:iCs/>
                <w:sz w:val="20"/>
                <w:szCs w:val="20"/>
              </w:rPr>
              <w:t>Eremophila microtheca</w:t>
            </w:r>
          </w:p>
        </w:tc>
        <w:tc>
          <w:tcPr>
            <w:tcW w:w="2843" w:type="dxa"/>
            <w:noWrap/>
            <w:hideMark/>
          </w:tcPr>
          <w:p w14:paraId="1E09D8DF" w14:textId="77777777" w:rsidR="00651149" w:rsidRPr="00135CB3" w:rsidRDefault="00651149">
            <w:pPr>
              <w:rPr>
                <w:rFonts w:cs="Arial"/>
                <w:sz w:val="20"/>
                <w:szCs w:val="20"/>
              </w:rPr>
            </w:pPr>
            <w:r w:rsidRPr="00135CB3">
              <w:rPr>
                <w:rFonts w:cs="Arial"/>
                <w:sz w:val="20"/>
                <w:szCs w:val="20"/>
              </w:rPr>
              <w:t>Heath-like Eremophila</w:t>
            </w:r>
          </w:p>
        </w:tc>
        <w:tc>
          <w:tcPr>
            <w:tcW w:w="1039" w:type="dxa"/>
            <w:noWrap/>
            <w:hideMark/>
          </w:tcPr>
          <w:p w14:paraId="7AD1B0B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9751DD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D05C3BF" w14:textId="77777777" w:rsidR="00651149" w:rsidRPr="00135CB3" w:rsidRDefault="00651149">
            <w:pPr>
              <w:rPr>
                <w:rFonts w:cs="Arial"/>
                <w:b/>
                <w:bCs/>
                <w:sz w:val="20"/>
                <w:szCs w:val="20"/>
              </w:rPr>
            </w:pPr>
            <w:r w:rsidRPr="00135CB3">
              <w:rPr>
                <w:rFonts w:cs="Arial"/>
                <w:b/>
                <w:bCs/>
                <w:sz w:val="20"/>
                <w:szCs w:val="20"/>
              </w:rPr>
              <w:t>Yes - P4 (WA)</w:t>
            </w:r>
          </w:p>
        </w:tc>
        <w:tc>
          <w:tcPr>
            <w:tcW w:w="1333" w:type="dxa"/>
            <w:noWrap/>
            <w:hideMark/>
          </w:tcPr>
          <w:p w14:paraId="61337B02" w14:textId="77777777" w:rsidR="00651149" w:rsidRPr="00135CB3" w:rsidRDefault="00651149">
            <w:pPr>
              <w:rPr>
                <w:rFonts w:cs="Arial"/>
                <w:sz w:val="20"/>
                <w:szCs w:val="20"/>
              </w:rPr>
            </w:pPr>
            <w:r w:rsidRPr="00135CB3">
              <w:rPr>
                <w:rFonts w:cs="Arial"/>
                <w:sz w:val="20"/>
                <w:szCs w:val="20"/>
              </w:rPr>
              <w:t>No</w:t>
            </w:r>
          </w:p>
        </w:tc>
      </w:tr>
      <w:tr w:rsidR="00561342" w:rsidRPr="00651149" w14:paraId="182E1309" w14:textId="77777777" w:rsidTr="00561342">
        <w:trPr>
          <w:trHeight w:val="290"/>
        </w:trPr>
        <w:tc>
          <w:tcPr>
            <w:tcW w:w="1926" w:type="dxa"/>
            <w:noWrap/>
            <w:hideMark/>
          </w:tcPr>
          <w:p w14:paraId="7DB34BB8" w14:textId="77777777" w:rsidR="00651149" w:rsidRPr="00135CB3" w:rsidRDefault="00651149">
            <w:pPr>
              <w:rPr>
                <w:rFonts w:cs="Arial"/>
                <w:sz w:val="20"/>
                <w:szCs w:val="20"/>
              </w:rPr>
            </w:pPr>
            <w:r w:rsidRPr="00135CB3">
              <w:rPr>
                <w:rFonts w:cs="Arial"/>
                <w:sz w:val="20"/>
                <w:szCs w:val="20"/>
              </w:rPr>
              <w:t>Scrophulariaceae</w:t>
            </w:r>
          </w:p>
        </w:tc>
        <w:tc>
          <w:tcPr>
            <w:tcW w:w="4023" w:type="dxa"/>
            <w:hideMark/>
          </w:tcPr>
          <w:p w14:paraId="626CD44B" w14:textId="77777777" w:rsidR="00651149" w:rsidRPr="00135CB3" w:rsidRDefault="00651149">
            <w:pPr>
              <w:rPr>
                <w:rFonts w:cs="Arial"/>
                <w:i/>
                <w:iCs/>
                <w:sz w:val="20"/>
                <w:szCs w:val="20"/>
              </w:rPr>
            </w:pPr>
            <w:r w:rsidRPr="00135CB3">
              <w:rPr>
                <w:rFonts w:cs="Arial"/>
                <w:i/>
                <w:iCs/>
                <w:sz w:val="20"/>
                <w:szCs w:val="20"/>
              </w:rPr>
              <w:t xml:space="preserve">Eremophila oldfieldii </w:t>
            </w:r>
            <w:r w:rsidRPr="00135CB3">
              <w:rPr>
                <w:rFonts w:cs="Arial"/>
                <w:sz w:val="20"/>
                <w:szCs w:val="20"/>
              </w:rPr>
              <w:t xml:space="preserve">subsp. </w:t>
            </w:r>
            <w:r w:rsidRPr="00135CB3">
              <w:rPr>
                <w:rFonts w:cs="Arial"/>
                <w:i/>
                <w:iCs/>
                <w:sz w:val="20"/>
                <w:szCs w:val="20"/>
              </w:rPr>
              <w:t>oldfieldii</w:t>
            </w:r>
          </w:p>
        </w:tc>
        <w:tc>
          <w:tcPr>
            <w:tcW w:w="2843" w:type="dxa"/>
            <w:noWrap/>
            <w:hideMark/>
          </w:tcPr>
          <w:p w14:paraId="0419243B" w14:textId="77777777" w:rsidR="00651149" w:rsidRPr="00135CB3" w:rsidRDefault="00651149">
            <w:pPr>
              <w:rPr>
                <w:rFonts w:cs="Arial"/>
                <w:sz w:val="20"/>
                <w:szCs w:val="20"/>
              </w:rPr>
            </w:pPr>
            <w:r w:rsidRPr="00135CB3">
              <w:rPr>
                <w:rFonts w:cs="Arial"/>
                <w:sz w:val="20"/>
                <w:szCs w:val="20"/>
              </w:rPr>
              <w:t>Pixie Bush</w:t>
            </w:r>
          </w:p>
        </w:tc>
        <w:tc>
          <w:tcPr>
            <w:tcW w:w="1039" w:type="dxa"/>
            <w:noWrap/>
            <w:hideMark/>
          </w:tcPr>
          <w:p w14:paraId="538F9CE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78285C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5542BC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91FE8AD" w14:textId="77777777" w:rsidR="00651149" w:rsidRPr="00135CB3" w:rsidRDefault="00651149">
            <w:pPr>
              <w:rPr>
                <w:rFonts w:cs="Arial"/>
                <w:sz w:val="20"/>
                <w:szCs w:val="20"/>
              </w:rPr>
            </w:pPr>
            <w:r w:rsidRPr="00135CB3">
              <w:rPr>
                <w:rFonts w:cs="Arial"/>
                <w:sz w:val="20"/>
                <w:szCs w:val="20"/>
              </w:rPr>
              <w:t>No</w:t>
            </w:r>
          </w:p>
        </w:tc>
      </w:tr>
      <w:tr w:rsidR="00561342" w:rsidRPr="00651149" w14:paraId="6FA29162" w14:textId="77777777" w:rsidTr="00561342">
        <w:trPr>
          <w:trHeight w:val="290"/>
        </w:trPr>
        <w:tc>
          <w:tcPr>
            <w:tcW w:w="1926" w:type="dxa"/>
            <w:noWrap/>
            <w:hideMark/>
          </w:tcPr>
          <w:p w14:paraId="3A9D001C" w14:textId="77777777" w:rsidR="00651149" w:rsidRPr="00135CB3" w:rsidRDefault="00651149">
            <w:pPr>
              <w:rPr>
                <w:rFonts w:cs="Arial"/>
                <w:sz w:val="20"/>
                <w:szCs w:val="20"/>
              </w:rPr>
            </w:pPr>
            <w:r w:rsidRPr="00135CB3">
              <w:rPr>
                <w:rFonts w:cs="Arial"/>
                <w:sz w:val="20"/>
                <w:szCs w:val="20"/>
              </w:rPr>
              <w:t>Scrophulariaceae</w:t>
            </w:r>
          </w:p>
        </w:tc>
        <w:tc>
          <w:tcPr>
            <w:tcW w:w="4023" w:type="dxa"/>
            <w:hideMark/>
          </w:tcPr>
          <w:p w14:paraId="341A02B9" w14:textId="77777777" w:rsidR="00651149" w:rsidRPr="00135CB3" w:rsidRDefault="00651149">
            <w:pPr>
              <w:rPr>
                <w:rFonts w:cs="Arial"/>
                <w:i/>
                <w:iCs/>
                <w:sz w:val="20"/>
                <w:szCs w:val="20"/>
              </w:rPr>
            </w:pPr>
            <w:r w:rsidRPr="00135CB3">
              <w:rPr>
                <w:rFonts w:cs="Arial"/>
                <w:i/>
                <w:iCs/>
                <w:sz w:val="20"/>
                <w:szCs w:val="20"/>
              </w:rPr>
              <w:t>Myoporum caprarioides</w:t>
            </w:r>
          </w:p>
        </w:tc>
        <w:tc>
          <w:tcPr>
            <w:tcW w:w="2843" w:type="dxa"/>
            <w:noWrap/>
            <w:hideMark/>
          </w:tcPr>
          <w:p w14:paraId="64E730CC" w14:textId="77777777" w:rsidR="00651149" w:rsidRPr="00135CB3" w:rsidRDefault="00651149">
            <w:pPr>
              <w:rPr>
                <w:rFonts w:cs="Arial"/>
                <w:sz w:val="20"/>
                <w:szCs w:val="20"/>
              </w:rPr>
            </w:pPr>
            <w:r w:rsidRPr="00135CB3">
              <w:rPr>
                <w:rFonts w:cs="Arial"/>
                <w:sz w:val="20"/>
                <w:szCs w:val="20"/>
              </w:rPr>
              <w:t>Slender Myoporum</w:t>
            </w:r>
          </w:p>
        </w:tc>
        <w:tc>
          <w:tcPr>
            <w:tcW w:w="1039" w:type="dxa"/>
            <w:noWrap/>
            <w:hideMark/>
          </w:tcPr>
          <w:p w14:paraId="1447E7C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593F68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8650064"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15CCDF63" w14:textId="77777777" w:rsidR="00651149" w:rsidRPr="00135CB3" w:rsidRDefault="00651149">
            <w:pPr>
              <w:rPr>
                <w:rFonts w:cs="Arial"/>
                <w:sz w:val="20"/>
                <w:szCs w:val="20"/>
              </w:rPr>
            </w:pPr>
            <w:r w:rsidRPr="00135CB3">
              <w:rPr>
                <w:rFonts w:cs="Arial"/>
                <w:sz w:val="20"/>
                <w:szCs w:val="20"/>
              </w:rPr>
              <w:t>No</w:t>
            </w:r>
          </w:p>
        </w:tc>
      </w:tr>
      <w:tr w:rsidR="00561342" w:rsidRPr="00651149" w14:paraId="1400AE27" w14:textId="77777777" w:rsidTr="00561342">
        <w:trPr>
          <w:trHeight w:val="290"/>
        </w:trPr>
        <w:tc>
          <w:tcPr>
            <w:tcW w:w="1926" w:type="dxa"/>
            <w:noWrap/>
            <w:hideMark/>
          </w:tcPr>
          <w:p w14:paraId="4AB05430" w14:textId="77777777" w:rsidR="00651149" w:rsidRPr="00135CB3" w:rsidRDefault="00651149">
            <w:pPr>
              <w:rPr>
                <w:rFonts w:cs="Arial"/>
                <w:sz w:val="20"/>
                <w:szCs w:val="20"/>
              </w:rPr>
            </w:pPr>
            <w:r w:rsidRPr="00135CB3">
              <w:rPr>
                <w:rFonts w:cs="Arial"/>
                <w:sz w:val="20"/>
                <w:szCs w:val="20"/>
              </w:rPr>
              <w:t>Solanaceae</w:t>
            </w:r>
          </w:p>
        </w:tc>
        <w:tc>
          <w:tcPr>
            <w:tcW w:w="4023" w:type="dxa"/>
            <w:hideMark/>
          </w:tcPr>
          <w:p w14:paraId="699A8B61" w14:textId="77777777" w:rsidR="00651149" w:rsidRPr="00135CB3" w:rsidRDefault="00651149">
            <w:pPr>
              <w:rPr>
                <w:rFonts w:cs="Arial"/>
                <w:i/>
                <w:iCs/>
                <w:sz w:val="20"/>
                <w:szCs w:val="20"/>
              </w:rPr>
            </w:pPr>
            <w:r w:rsidRPr="00135CB3">
              <w:rPr>
                <w:rFonts w:cs="Arial"/>
                <w:i/>
                <w:iCs/>
                <w:sz w:val="20"/>
                <w:szCs w:val="20"/>
              </w:rPr>
              <w:t xml:space="preserve">Anthocercis ilicifolia </w:t>
            </w:r>
            <w:r w:rsidRPr="00135CB3">
              <w:rPr>
                <w:rFonts w:cs="Arial"/>
                <w:sz w:val="20"/>
                <w:szCs w:val="20"/>
              </w:rPr>
              <w:t>subsp.</w:t>
            </w:r>
            <w:r w:rsidRPr="00135CB3">
              <w:rPr>
                <w:rFonts w:cs="Arial"/>
                <w:i/>
                <w:iCs/>
                <w:sz w:val="20"/>
                <w:szCs w:val="20"/>
              </w:rPr>
              <w:t xml:space="preserve"> caldariola</w:t>
            </w:r>
          </w:p>
        </w:tc>
        <w:tc>
          <w:tcPr>
            <w:tcW w:w="2843" w:type="dxa"/>
            <w:noWrap/>
            <w:hideMark/>
          </w:tcPr>
          <w:p w14:paraId="68E1EF30" w14:textId="77777777" w:rsidR="00651149" w:rsidRPr="00135CB3" w:rsidRDefault="00651149">
            <w:pPr>
              <w:rPr>
                <w:rFonts w:cs="Arial"/>
                <w:sz w:val="20"/>
                <w:szCs w:val="20"/>
              </w:rPr>
            </w:pPr>
            <w:r w:rsidRPr="00135CB3">
              <w:rPr>
                <w:rFonts w:cs="Arial"/>
                <w:sz w:val="20"/>
                <w:szCs w:val="20"/>
              </w:rPr>
              <w:t>Holly-leaf Tailflower</w:t>
            </w:r>
          </w:p>
        </w:tc>
        <w:tc>
          <w:tcPr>
            <w:tcW w:w="1039" w:type="dxa"/>
            <w:noWrap/>
            <w:hideMark/>
          </w:tcPr>
          <w:p w14:paraId="3EA1F44E"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6263571"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2DD1979"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57272699" w14:textId="77777777" w:rsidR="00651149" w:rsidRPr="00135CB3" w:rsidRDefault="00651149">
            <w:pPr>
              <w:rPr>
                <w:rFonts w:cs="Arial"/>
                <w:sz w:val="20"/>
                <w:szCs w:val="20"/>
              </w:rPr>
            </w:pPr>
            <w:r w:rsidRPr="00135CB3">
              <w:rPr>
                <w:rFonts w:cs="Arial"/>
                <w:sz w:val="20"/>
                <w:szCs w:val="20"/>
              </w:rPr>
              <w:t>No</w:t>
            </w:r>
          </w:p>
        </w:tc>
      </w:tr>
      <w:tr w:rsidR="00561342" w:rsidRPr="00651149" w14:paraId="372E599D" w14:textId="77777777" w:rsidTr="00561342">
        <w:trPr>
          <w:trHeight w:val="290"/>
        </w:trPr>
        <w:tc>
          <w:tcPr>
            <w:tcW w:w="1926" w:type="dxa"/>
            <w:noWrap/>
            <w:hideMark/>
          </w:tcPr>
          <w:p w14:paraId="7925B73A" w14:textId="77777777" w:rsidR="00651149" w:rsidRPr="00135CB3" w:rsidRDefault="00651149">
            <w:pPr>
              <w:rPr>
                <w:rFonts w:cs="Arial"/>
                <w:sz w:val="20"/>
                <w:szCs w:val="20"/>
              </w:rPr>
            </w:pPr>
            <w:r w:rsidRPr="00135CB3">
              <w:rPr>
                <w:rFonts w:cs="Arial"/>
                <w:sz w:val="20"/>
                <w:szCs w:val="20"/>
              </w:rPr>
              <w:t>Solanaceae</w:t>
            </w:r>
          </w:p>
        </w:tc>
        <w:tc>
          <w:tcPr>
            <w:tcW w:w="4023" w:type="dxa"/>
            <w:hideMark/>
          </w:tcPr>
          <w:p w14:paraId="36F31A97" w14:textId="77777777" w:rsidR="00651149" w:rsidRPr="00135CB3" w:rsidRDefault="00651149">
            <w:pPr>
              <w:rPr>
                <w:rFonts w:cs="Arial"/>
                <w:i/>
                <w:iCs/>
                <w:sz w:val="20"/>
                <w:szCs w:val="20"/>
              </w:rPr>
            </w:pPr>
            <w:r w:rsidRPr="00135CB3">
              <w:rPr>
                <w:rFonts w:cs="Arial"/>
                <w:i/>
                <w:iCs/>
                <w:sz w:val="20"/>
                <w:szCs w:val="20"/>
              </w:rPr>
              <w:t>Anthotroche walcottii</w:t>
            </w:r>
          </w:p>
        </w:tc>
        <w:tc>
          <w:tcPr>
            <w:tcW w:w="2843" w:type="dxa"/>
            <w:noWrap/>
            <w:hideMark/>
          </w:tcPr>
          <w:p w14:paraId="274FE9B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3FC53F82"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D22430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67162F7"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6EE8341" w14:textId="77777777" w:rsidR="00651149" w:rsidRPr="00135CB3" w:rsidRDefault="00651149">
            <w:pPr>
              <w:rPr>
                <w:rFonts w:cs="Arial"/>
                <w:sz w:val="20"/>
                <w:szCs w:val="20"/>
              </w:rPr>
            </w:pPr>
            <w:r w:rsidRPr="00135CB3">
              <w:rPr>
                <w:rFonts w:cs="Arial"/>
                <w:sz w:val="20"/>
                <w:szCs w:val="20"/>
              </w:rPr>
              <w:t>No</w:t>
            </w:r>
          </w:p>
        </w:tc>
      </w:tr>
      <w:tr w:rsidR="00561342" w:rsidRPr="00651149" w14:paraId="67B093D9" w14:textId="77777777" w:rsidTr="00561342">
        <w:trPr>
          <w:trHeight w:val="290"/>
        </w:trPr>
        <w:tc>
          <w:tcPr>
            <w:tcW w:w="1926" w:type="dxa"/>
            <w:noWrap/>
            <w:hideMark/>
          </w:tcPr>
          <w:p w14:paraId="08309F66" w14:textId="77777777" w:rsidR="00651149" w:rsidRPr="00135CB3" w:rsidRDefault="00651149">
            <w:pPr>
              <w:rPr>
                <w:rFonts w:cs="Arial"/>
                <w:sz w:val="20"/>
                <w:szCs w:val="20"/>
              </w:rPr>
            </w:pPr>
            <w:r w:rsidRPr="00135CB3">
              <w:rPr>
                <w:rFonts w:cs="Arial"/>
                <w:sz w:val="20"/>
                <w:szCs w:val="20"/>
              </w:rPr>
              <w:t>Solanaceae</w:t>
            </w:r>
          </w:p>
        </w:tc>
        <w:tc>
          <w:tcPr>
            <w:tcW w:w="4023" w:type="dxa"/>
            <w:hideMark/>
          </w:tcPr>
          <w:p w14:paraId="4C5FCAD8" w14:textId="77777777" w:rsidR="00651149" w:rsidRPr="00135CB3" w:rsidRDefault="00651149">
            <w:pPr>
              <w:rPr>
                <w:rFonts w:cs="Arial"/>
                <w:i/>
                <w:iCs/>
                <w:sz w:val="20"/>
                <w:szCs w:val="20"/>
              </w:rPr>
            </w:pPr>
            <w:r w:rsidRPr="00135CB3">
              <w:rPr>
                <w:rFonts w:cs="Arial"/>
                <w:i/>
                <w:iCs/>
                <w:sz w:val="20"/>
                <w:szCs w:val="20"/>
              </w:rPr>
              <w:t>Anthotroche myoporoides</w:t>
            </w:r>
          </w:p>
        </w:tc>
        <w:tc>
          <w:tcPr>
            <w:tcW w:w="2843" w:type="dxa"/>
            <w:noWrap/>
            <w:hideMark/>
          </w:tcPr>
          <w:p w14:paraId="11F5A28E" w14:textId="77777777" w:rsidR="00651149" w:rsidRPr="00135CB3" w:rsidRDefault="00651149">
            <w:pPr>
              <w:rPr>
                <w:rFonts w:cs="Arial"/>
                <w:sz w:val="20"/>
                <w:szCs w:val="20"/>
              </w:rPr>
            </w:pPr>
            <w:r w:rsidRPr="00135CB3">
              <w:rPr>
                <w:rFonts w:cs="Arial"/>
                <w:sz w:val="20"/>
                <w:szCs w:val="20"/>
              </w:rPr>
              <w:t>Myoporum-like Anthotroche</w:t>
            </w:r>
          </w:p>
        </w:tc>
        <w:tc>
          <w:tcPr>
            <w:tcW w:w="1039" w:type="dxa"/>
            <w:noWrap/>
            <w:hideMark/>
          </w:tcPr>
          <w:p w14:paraId="1769CC2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0C987E0"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E6E6D72" w14:textId="77777777" w:rsidR="00651149" w:rsidRPr="00135CB3" w:rsidRDefault="00651149">
            <w:pPr>
              <w:rPr>
                <w:rFonts w:cs="Arial"/>
                <w:b/>
                <w:bCs/>
                <w:sz w:val="20"/>
                <w:szCs w:val="20"/>
              </w:rPr>
            </w:pPr>
            <w:r w:rsidRPr="00135CB3">
              <w:rPr>
                <w:rFonts w:cs="Arial"/>
                <w:b/>
                <w:bCs/>
                <w:sz w:val="20"/>
                <w:szCs w:val="20"/>
              </w:rPr>
              <w:t>Yes - P3 (WA)</w:t>
            </w:r>
          </w:p>
        </w:tc>
        <w:tc>
          <w:tcPr>
            <w:tcW w:w="1333" w:type="dxa"/>
            <w:noWrap/>
            <w:hideMark/>
          </w:tcPr>
          <w:p w14:paraId="4D699CC8" w14:textId="77777777" w:rsidR="00651149" w:rsidRPr="00135CB3" w:rsidRDefault="00651149">
            <w:pPr>
              <w:rPr>
                <w:rFonts w:cs="Arial"/>
                <w:sz w:val="20"/>
                <w:szCs w:val="20"/>
              </w:rPr>
            </w:pPr>
            <w:r w:rsidRPr="00135CB3">
              <w:rPr>
                <w:rFonts w:cs="Arial"/>
                <w:sz w:val="20"/>
                <w:szCs w:val="20"/>
              </w:rPr>
              <w:t>No</w:t>
            </w:r>
          </w:p>
        </w:tc>
      </w:tr>
      <w:tr w:rsidR="00561342" w:rsidRPr="00651149" w14:paraId="1A24D47E" w14:textId="77777777" w:rsidTr="00561342">
        <w:trPr>
          <w:trHeight w:val="290"/>
        </w:trPr>
        <w:tc>
          <w:tcPr>
            <w:tcW w:w="1926" w:type="dxa"/>
            <w:noWrap/>
            <w:hideMark/>
          </w:tcPr>
          <w:p w14:paraId="7C24DAF3" w14:textId="77777777" w:rsidR="00651149" w:rsidRPr="00135CB3" w:rsidRDefault="00651149">
            <w:pPr>
              <w:rPr>
                <w:rFonts w:cs="Arial"/>
                <w:sz w:val="20"/>
                <w:szCs w:val="20"/>
              </w:rPr>
            </w:pPr>
            <w:r w:rsidRPr="00135CB3">
              <w:rPr>
                <w:rFonts w:cs="Arial"/>
                <w:sz w:val="20"/>
                <w:szCs w:val="20"/>
              </w:rPr>
              <w:t>Solanaceae</w:t>
            </w:r>
          </w:p>
        </w:tc>
        <w:tc>
          <w:tcPr>
            <w:tcW w:w="4023" w:type="dxa"/>
            <w:hideMark/>
          </w:tcPr>
          <w:p w14:paraId="2CF0846E" w14:textId="77777777" w:rsidR="00651149" w:rsidRPr="00135CB3" w:rsidRDefault="00651149">
            <w:pPr>
              <w:rPr>
                <w:rFonts w:cs="Arial"/>
                <w:i/>
                <w:iCs/>
                <w:sz w:val="20"/>
                <w:szCs w:val="20"/>
              </w:rPr>
            </w:pPr>
            <w:r w:rsidRPr="00135CB3">
              <w:rPr>
                <w:rFonts w:cs="Arial"/>
                <w:i/>
                <w:iCs/>
                <w:sz w:val="20"/>
                <w:szCs w:val="20"/>
              </w:rPr>
              <w:t>Cyphanthera racemosa</w:t>
            </w:r>
          </w:p>
        </w:tc>
        <w:tc>
          <w:tcPr>
            <w:tcW w:w="2843" w:type="dxa"/>
            <w:noWrap/>
            <w:hideMark/>
          </w:tcPr>
          <w:p w14:paraId="2215360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22C6314A"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285DA4B3"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B841F13"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6A8F0A6" w14:textId="77777777" w:rsidR="00651149" w:rsidRPr="00135CB3" w:rsidRDefault="00651149">
            <w:pPr>
              <w:rPr>
                <w:rFonts w:cs="Arial"/>
                <w:sz w:val="20"/>
                <w:szCs w:val="20"/>
              </w:rPr>
            </w:pPr>
            <w:r w:rsidRPr="00135CB3">
              <w:rPr>
                <w:rFonts w:cs="Arial"/>
                <w:sz w:val="20"/>
                <w:szCs w:val="20"/>
              </w:rPr>
              <w:t>No</w:t>
            </w:r>
          </w:p>
        </w:tc>
      </w:tr>
      <w:tr w:rsidR="00561342" w:rsidRPr="00651149" w14:paraId="65CED21F" w14:textId="77777777" w:rsidTr="00561342">
        <w:trPr>
          <w:trHeight w:val="290"/>
        </w:trPr>
        <w:tc>
          <w:tcPr>
            <w:tcW w:w="1926" w:type="dxa"/>
            <w:noWrap/>
            <w:hideMark/>
          </w:tcPr>
          <w:p w14:paraId="11F8A47E" w14:textId="77777777" w:rsidR="00651149" w:rsidRPr="00135CB3" w:rsidRDefault="00651149">
            <w:pPr>
              <w:rPr>
                <w:rFonts w:cs="Arial"/>
                <w:sz w:val="20"/>
                <w:szCs w:val="20"/>
              </w:rPr>
            </w:pPr>
            <w:r w:rsidRPr="00135CB3">
              <w:rPr>
                <w:rFonts w:cs="Arial"/>
                <w:sz w:val="20"/>
                <w:szCs w:val="20"/>
              </w:rPr>
              <w:t>Solanaceae</w:t>
            </w:r>
          </w:p>
        </w:tc>
        <w:tc>
          <w:tcPr>
            <w:tcW w:w="4023" w:type="dxa"/>
            <w:hideMark/>
          </w:tcPr>
          <w:p w14:paraId="0ACB2A87" w14:textId="77777777" w:rsidR="00651149" w:rsidRPr="00135CB3" w:rsidRDefault="00651149">
            <w:pPr>
              <w:rPr>
                <w:rFonts w:cs="Arial"/>
                <w:i/>
                <w:iCs/>
                <w:sz w:val="20"/>
                <w:szCs w:val="20"/>
              </w:rPr>
            </w:pPr>
            <w:r w:rsidRPr="00135CB3">
              <w:rPr>
                <w:rFonts w:cs="Arial"/>
                <w:i/>
                <w:iCs/>
                <w:sz w:val="20"/>
                <w:szCs w:val="20"/>
              </w:rPr>
              <w:t>Solanum nigrum</w:t>
            </w:r>
          </w:p>
        </w:tc>
        <w:tc>
          <w:tcPr>
            <w:tcW w:w="2843" w:type="dxa"/>
            <w:noWrap/>
            <w:hideMark/>
          </w:tcPr>
          <w:p w14:paraId="2F2B2BBA" w14:textId="77777777" w:rsidR="00651149" w:rsidRPr="00135CB3" w:rsidRDefault="00651149">
            <w:pPr>
              <w:rPr>
                <w:rFonts w:cs="Arial"/>
                <w:sz w:val="20"/>
                <w:szCs w:val="20"/>
              </w:rPr>
            </w:pPr>
            <w:r w:rsidRPr="00135CB3">
              <w:rPr>
                <w:rFonts w:cs="Arial"/>
                <w:sz w:val="20"/>
                <w:szCs w:val="20"/>
              </w:rPr>
              <w:t>Black Berry Nightshade</w:t>
            </w:r>
          </w:p>
        </w:tc>
        <w:tc>
          <w:tcPr>
            <w:tcW w:w="1039" w:type="dxa"/>
            <w:noWrap/>
            <w:hideMark/>
          </w:tcPr>
          <w:p w14:paraId="2639384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C305D4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6780938"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60696AB" w14:textId="77777777" w:rsidR="00651149" w:rsidRPr="00135CB3" w:rsidRDefault="00651149">
            <w:pPr>
              <w:rPr>
                <w:rFonts w:cs="Arial"/>
                <w:b/>
                <w:bCs/>
                <w:sz w:val="20"/>
                <w:szCs w:val="20"/>
              </w:rPr>
            </w:pPr>
            <w:r w:rsidRPr="00135CB3">
              <w:rPr>
                <w:rFonts w:cs="Arial"/>
                <w:b/>
                <w:bCs/>
                <w:sz w:val="20"/>
                <w:szCs w:val="20"/>
              </w:rPr>
              <w:t>Yes</w:t>
            </w:r>
          </w:p>
        </w:tc>
      </w:tr>
      <w:tr w:rsidR="00561342" w:rsidRPr="00651149" w14:paraId="7A900086" w14:textId="77777777" w:rsidTr="00561342">
        <w:trPr>
          <w:trHeight w:val="290"/>
        </w:trPr>
        <w:tc>
          <w:tcPr>
            <w:tcW w:w="1926" w:type="dxa"/>
            <w:noWrap/>
            <w:hideMark/>
          </w:tcPr>
          <w:p w14:paraId="4A5FCB59" w14:textId="77777777" w:rsidR="00651149" w:rsidRPr="00135CB3" w:rsidRDefault="00651149">
            <w:pPr>
              <w:rPr>
                <w:rFonts w:cs="Arial"/>
                <w:sz w:val="20"/>
                <w:szCs w:val="20"/>
              </w:rPr>
            </w:pPr>
            <w:r w:rsidRPr="00135CB3">
              <w:rPr>
                <w:rFonts w:cs="Arial"/>
                <w:sz w:val="20"/>
                <w:szCs w:val="20"/>
              </w:rPr>
              <w:t>Solanaceae</w:t>
            </w:r>
          </w:p>
        </w:tc>
        <w:tc>
          <w:tcPr>
            <w:tcW w:w="4023" w:type="dxa"/>
            <w:hideMark/>
          </w:tcPr>
          <w:p w14:paraId="5808F83C" w14:textId="77777777" w:rsidR="00651149" w:rsidRPr="00135CB3" w:rsidRDefault="00651149">
            <w:pPr>
              <w:rPr>
                <w:rFonts w:cs="Arial"/>
                <w:i/>
                <w:iCs/>
                <w:sz w:val="20"/>
                <w:szCs w:val="20"/>
              </w:rPr>
            </w:pPr>
            <w:r w:rsidRPr="00135CB3">
              <w:rPr>
                <w:rFonts w:cs="Arial"/>
                <w:i/>
                <w:iCs/>
                <w:sz w:val="20"/>
                <w:szCs w:val="20"/>
              </w:rPr>
              <w:t>Solanum orbiculatum</w:t>
            </w:r>
            <w:r w:rsidRPr="00135CB3">
              <w:rPr>
                <w:rFonts w:cs="Arial"/>
                <w:sz w:val="20"/>
                <w:szCs w:val="20"/>
              </w:rPr>
              <w:t xml:space="preserve"> subsp.</w:t>
            </w:r>
            <w:r w:rsidRPr="00135CB3">
              <w:rPr>
                <w:rFonts w:cs="Arial"/>
                <w:i/>
                <w:iCs/>
                <w:sz w:val="20"/>
                <w:szCs w:val="20"/>
              </w:rPr>
              <w:t xml:space="preserve"> orbiculatum </w:t>
            </w:r>
          </w:p>
        </w:tc>
        <w:tc>
          <w:tcPr>
            <w:tcW w:w="2843" w:type="dxa"/>
            <w:noWrap/>
            <w:hideMark/>
          </w:tcPr>
          <w:p w14:paraId="6B280D01" w14:textId="77777777" w:rsidR="00651149" w:rsidRPr="00135CB3" w:rsidRDefault="00651149">
            <w:pPr>
              <w:rPr>
                <w:rFonts w:cs="Arial"/>
                <w:sz w:val="20"/>
                <w:szCs w:val="20"/>
              </w:rPr>
            </w:pPr>
            <w:r w:rsidRPr="00135CB3">
              <w:rPr>
                <w:rFonts w:cs="Arial"/>
                <w:sz w:val="20"/>
                <w:szCs w:val="20"/>
              </w:rPr>
              <w:t>Round-leaved Solanum</w:t>
            </w:r>
          </w:p>
        </w:tc>
        <w:tc>
          <w:tcPr>
            <w:tcW w:w="1039" w:type="dxa"/>
            <w:noWrap/>
            <w:hideMark/>
          </w:tcPr>
          <w:p w14:paraId="7A87DF3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98A302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565D115"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E130412" w14:textId="77777777" w:rsidR="00651149" w:rsidRPr="00135CB3" w:rsidRDefault="00651149">
            <w:pPr>
              <w:rPr>
                <w:rFonts w:cs="Arial"/>
                <w:sz w:val="20"/>
                <w:szCs w:val="20"/>
              </w:rPr>
            </w:pPr>
            <w:r w:rsidRPr="00135CB3">
              <w:rPr>
                <w:rFonts w:cs="Arial"/>
                <w:sz w:val="20"/>
                <w:szCs w:val="20"/>
              </w:rPr>
              <w:t>No</w:t>
            </w:r>
          </w:p>
        </w:tc>
      </w:tr>
      <w:tr w:rsidR="00561342" w:rsidRPr="00651149" w14:paraId="14935036" w14:textId="77777777" w:rsidTr="00561342">
        <w:trPr>
          <w:trHeight w:val="290"/>
        </w:trPr>
        <w:tc>
          <w:tcPr>
            <w:tcW w:w="1926" w:type="dxa"/>
            <w:noWrap/>
            <w:hideMark/>
          </w:tcPr>
          <w:p w14:paraId="01711AA8"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6B1849D0" w14:textId="77777777" w:rsidR="00651149" w:rsidRPr="00135CB3" w:rsidRDefault="00651149">
            <w:pPr>
              <w:rPr>
                <w:rFonts w:cs="Arial"/>
                <w:i/>
                <w:iCs/>
                <w:sz w:val="20"/>
                <w:szCs w:val="20"/>
              </w:rPr>
            </w:pPr>
            <w:r w:rsidRPr="00135CB3">
              <w:rPr>
                <w:rFonts w:cs="Arial"/>
                <w:i/>
                <w:iCs/>
                <w:sz w:val="20"/>
                <w:szCs w:val="20"/>
              </w:rPr>
              <w:t>Levenhookia leptantha</w:t>
            </w:r>
          </w:p>
        </w:tc>
        <w:tc>
          <w:tcPr>
            <w:tcW w:w="2843" w:type="dxa"/>
            <w:noWrap/>
            <w:hideMark/>
          </w:tcPr>
          <w:p w14:paraId="1DD4A5E7" w14:textId="77777777" w:rsidR="00651149" w:rsidRPr="00135CB3" w:rsidRDefault="00651149">
            <w:pPr>
              <w:rPr>
                <w:rFonts w:cs="Arial"/>
                <w:sz w:val="20"/>
                <w:szCs w:val="20"/>
              </w:rPr>
            </w:pPr>
            <w:r w:rsidRPr="00135CB3">
              <w:rPr>
                <w:rFonts w:cs="Arial"/>
                <w:sz w:val="20"/>
                <w:szCs w:val="20"/>
              </w:rPr>
              <w:t>Trumpet Stylewort</w:t>
            </w:r>
          </w:p>
        </w:tc>
        <w:tc>
          <w:tcPr>
            <w:tcW w:w="1039" w:type="dxa"/>
            <w:noWrap/>
            <w:hideMark/>
          </w:tcPr>
          <w:p w14:paraId="01ED5F2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A68BCB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F1C153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365D46E" w14:textId="77777777" w:rsidR="00651149" w:rsidRPr="00135CB3" w:rsidRDefault="00651149">
            <w:pPr>
              <w:rPr>
                <w:rFonts w:cs="Arial"/>
                <w:sz w:val="20"/>
                <w:szCs w:val="20"/>
              </w:rPr>
            </w:pPr>
            <w:r w:rsidRPr="00135CB3">
              <w:rPr>
                <w:rFonts w:cs="Arial"/>
                <w:sz w:val="20"/>
                <w:szCs w:val="20"/>
              </w:rPr>
              <w:t>No</w:t>
            </w:r>
          </w:p>
        </w:tc>
      </w:tr>
      <w:tr w:rsidR="00561342" w:rsidRPr="00651149" w14:paraId="57B952E0" w14:textId="77777777" w:rsidTr="00561342">
        <w:trPr>
          <w:trHeight w:val="290"/>
        </w:trPr>
        <w:tc>
          <w:tcPr>
            <w:tcW w:w="1926" w:type="dxa"/>
            <w:noWrap/>
            <w:hideMark/>
          </w:tcPr>
          <w:p w14:paraId="7278EFB2"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249075D4" w14:textId="77777777" w:rsidR="00651149" w:rsidRPr="00135CB3" w:rsidRDefault="00651149">
            <w:pPr>
              <w:rPr>
                <w:rFonts w:cs="Arial"/>
                <w:i/>
                <w:iCs/>
                <w:sz w:val="20"/>
                <w:szCs w:val="20"/>
              </w:rPr>
            </w:pPr>
            <w:r w:rsidRPr="00135CB3">
              <w:rPr>
                <w:rFonts w:cs="Arial"/>
                <w:i/>
                <w:iCs/>
                <w:sz w:val="20"/>
                <w:szCs w:val="20"/>
              </w:rPr>
              <w:t>Levenhookia octomaculata</w:t>
            </w:r>
          </w:p>
        </w:tc>
        <w:tc>
          <w:tcPr>
            <w:tcW w:w="2843" w:type="dxa"/>
            <w:noWrap/>
            <w:hideMark/>
          </w:tcPr>
          <w:p w14:paraId="55050AB9" w14:textId="77777777" w:rsidR="00651149" w:rsidRPr="00135CB3" w:rsidRDefault="00651149">
            <w:pPr>
              <w:rPr>
                <w:rFonts w:cs="Arial"/>
                <w:sz w:val="20"/>
                <w:szCs w:val="20"/>
              </w:rPr>
            </w:pPr>
            <w:r w:rsidRPr="00135CB3">
              <w:rPr>
                <w:rFonts w:cs="Arial"/>
                <w:sz w:val="20"/>
                <w:szCs w:val="20"/>
              </w:rPr>
              <w:t>Dotted Stylewort </w:t>
            </w:r>
          </w:p>
        </w:tc>
        <w:tc>
          <w:tcPr>
            <w:tcW w:w="1039" w:type="dxa"/>
            <w:noWrap/>
            <w:hideMark/>
          </w:tcPr>
          <w:p w14:paraId="3D794AB3"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13399A7"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39A99B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D072F96" w14:textId="77777777" w:rsidR="00651149" w:rsidRPr="00135CB3" w:rsidRDefault="00651149">
            <w:pPr>
              <w:rPr>
                <w:rFonts w:cs="Arial"/>
                <w:sz w:val="20"/>
                <w:szCs w:val="20"/>
              </w:rPr>
            </w:pPr>
            <w:r w:rsidRPr="00135CB3">
              <w:rPr>
                <w:rFonts w:cs="Arial"/>
                <w:sz w:val="20"/>
                <w:szCs w:val="20"/>
              </w:rPr>
              <w:t>No</w:t>
            </w:r>
          </w:p>
        </w:tc>
      </w:tr>
      <w:tr w:rsidR="00561342" w:rsidRPr="00651149" w14:paraId="45506A13" w14:textId="77777777" w:rsidTr="00561342">
        <w:trPr>
          <w:trHeight w:val="290"/>
        </w:trPr>
        <w:tc>
          <w:tcPr>
            <w:tcW w:w="1926" w:type="dxa"/>
            <w:noWrap/>
            <w:hideMark/>
          </w:tcPr>
          <w:p w14:paraId="7BAD3CDA"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40048376" w14:textId="77777777" w:rsidR="00651149" w:rsidRPr="00135CB3" w:rsidRDefault="00651149">
            <w:pPr>
              <w:rPr>
                <w:rFonts w:cs="Arial"/>
                <w:i/>
                <w:iCs/>
                <w:sz w:val="20"/>
                <w:szCs w:val="20"/>
              </w:rPr>
            </w:pPr>
            <w:r w:rsidRPr="00135CB3">
              <w:rPr>
                <w:rFonts w:cs="Arial"/>
                <w:i/>
                <w:iCs/>
                <w:sz w:val="20"/>
                <w:szCs w:val="20"/>
              </w:rPr>
              <w:t>Levenhookia stipitata</w:t>
            </w:r>
          </w:p>
        </w:tc>
        <w:tc>
          <w:tcPr>
            <w:tcW w:w="2843" w:type="dxa"/>
            <w:noWrap/>
            <w:hideMark/>
          </w:tcPr>
          <w:p w14:paraId="083420E9" w14:textId="77777777" w:rsidR="00651149" w:rsidRPr="00135CB3" w:rsidRDefault="00651149">
            <w:pPr>
              <w:rPr>
                <w:rFonts w:cs="Arial"/>
                <w:sz w:val="20"/>
                <w:szCs w:val="20"/>
              </w:rPr>
            </w:pPr>
            <w:r w:rsidRPr="00135CB3">
              <w:rPr>
                <w:rFonts w:cs="Arial"/>
                <w:sz w:val="20"/>
                <w:szCs w:val="20"/>
              </w:rPr>
              <w:t>Common Stylewort</w:t>
            </w:r>
          </w:p>
        </w:tc>
        <w:tc>
          <w:tcPr>
            <w:tcW w:w="1039" w:type="dxa"/>
            <w:noWrap/>
            <w:hideMark/>
          </w:tcPr>
          <w:p w14:paraId="52DF325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79BB13D"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0AEB456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ED17A5E" w14:textId="77777777" w:rsidR="00651149" w:rsidRPr="00135CB3" w:rsidRDefault="00651149">
            <w:pPr>
              <w:rPr>
                <w:rFonts w:cs="Arial"/>
                <w:sz w:val="20"/>
                <w:szCs w:val="20"/>
              </w:rPr>
            </w:pPr>
            <w:r w:rsidRPr="00135CB3">
              <w:rPr>
                <w:rFonts w:cs="Arial"/>
                <w:sz w:val="20"/>
                <w:szCs w:val="20"/>
              </w:rPr>
              <w:t>No</w:t>
            </w:r>
          </w:p>
        </w:tc>
      </w:tr>
      <w:tr w:rsidR="00561342" w:rsidRPr="00651149" w14:paraId="517013F6" w14:textId="77777777" w:rsidTr="00561342">
        <w:trPr>
          <w:trHeight w:val="290"/>
        </w:trPr>
        <w:tc>
          <w:tcPr>
            <w:tcW w:w="1926" w:type="dxa"/>
            <w:noWrap/>
            <w:hideMark/>
          </w:tcPr>
          <w:p w14:paraId="3902338B"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248030C4" w14:textId="77777777" w:rsidR="00651149" w:rsidRPr="00135CB3" w:rsidRDefault="00651149">
            <w:pPr>
              <w:rPr>
                <w:rFonts w:cs="Arial"/>
                <w:i/>
                <w:iCs/>
                <w:sz w:val="20"/>
                <w:szCs w:val="20"/>
              </w:rPr>
            </w:pPr>
            <w:r w:rsidRPr="00135CB3">
              <w:rPr>
                <w:rFonts w:cs="Arial"/>
                <w:i/>
                <w:iCs/>
                <w:sz w:val="20"/>
                <w:szCs w:val="20"/>
              </w:rPr>
              <w:t>Stylidium burbidgeanum</w:t>
            </w:r>
          </w:p>
        </w:tc>
        <w:tc>
          <w:tcPr>
            <w:tcW w:w="2843" w:type="dxa"/>
            <w:noWrap/>
            <w:hideMark/>
          </w:tcPr>
          <w:p w14:paraId="64DB9DCD"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5841B01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B0C59E9"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53E22266"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54E8C7B" w14:textId="77777777" w:rsidR="00651149" w:rsidRPr="00135CB3" w:rsidRDefault="00651149">
            <w:pPr>
              <w:rPr>
                <w:rFonts w:cs="Arial"/>
                <w:sz w:val="20"/>
                <w:szCs w:val="20"/>
              </w:rPr>
            </w:pPr>
            <w:r w:rsidRPr="00135CB3">
              <w:rPr>
                <w:rFonts w:cs="Arial"/>
                <w:sz w:val="20"/>
                <w:szCs w:val="20"/>
              </w:rPr>
              <w:t>No</w:t>
            </w:r>
          </w:p>
        </w:tc>
      </w:tr>
      <w:tr w:rsidR="00561342" w:rsidRPr="00651149" w14:paraId="28C66B61" w14:textId="77777777" w:rsidTr="00561342">
        <w:trPr>
          <w:trHeight w:val="290"/>
        </w:trPr>
        <w:tc>
          <w:tcPr>
            <w:tcW w:w="1926" w:type="dxa"/>
            <w:noWrap/>
            <w:hideMark/>
          </w:tcPr>
          <w:p w14:paraId="53BAB6EF"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3D08BE40" w14:textId="77777777" w:rsidR="00651149" w:rsidRPr="00135CB3" w:rsidRDefault="00651149">
            <w:pPr>
              <w:rPr>
                <w:rFonts w:cs="Arial"/>
                <w:i/>
                <w:iCs/>
                <w:sz w:val="20"/>
                <w:szCs w:val="20"/>
              </w:rPr>
            </w:pPr>
            <w:r w:rsidRPr="00135CB3">
              <w:rPr>
                <w:rFonts w:cs="Arial"/>
                <w:i/>
                <w:iCs/>
                <w:sz w:val="20"/>
                <w:szCs w:val="20"/>
              </w:rPr>
              <w:t>Stylidium calcaratum</w:t>
            </w:r>
          </w:p>
        </w:tc>
        <w:tc>
          <w:tcPr>
            <w:tcW w:w="2843" w:type="dxa"/>
            <w:noWrap/>
            <w:hideMark/>
          </w:tcPr>
          <w:p w14:paraId="13776569" w14:textId="77777777" w:rsidR="00651149" w:rsidRPr="00135CB3" w:rsidRDefault="00651149">
            <w:pPr>
              <w:rPr>
                <w:rFonts w:cs="Arial"/>
                <w:sz w:val="20"/>
                <w:szCs w:val="20"/>
              </w:rPr>
            </w:pPr>
            <w:r w:rsidRPr="00135CB3">
              <w:rPr>
                <w:rFonts w:cs="Arial"/>
                <w:sz w:val="20"/>
                <w:szCs w:val="20"/>
              </w:rPr>
              <w:t>Book Triggerplant</w:t>
            </w:r>
          </w:p>
        </w:tc>
        <w:tc>
          <w:tcPr>
            <w:tcW w:w="1039" w:type="dxa"/>
            <w:noWrap/>
            <w:hideMark/>
          </w:tcPr>
          <w:p w14:paraId="667A1D8C"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5CC6AB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3E279732"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FE03E65" w14:textId="77777777" w:rsidR="00651149" w:rsidRPr="00135CB3" w:rsidRDefault="00651149">
            <w:pPr>
              <w:rPr>
                <w:rFonts w:cs="Arial"/>
                <w:sz w:val="20"/>
                <w:szCs w:val="20"/>
              </w:rPr>
            </w:pPr>
            <w:r w:rsidRPr="00135CB3">
              <w:rPr>
                <w:rFonts w:cs="Arial"/>
                <w:sz w:val="20"/>
                <w:szCs w:val="20"/>
              </w:rPr>
              <w:t>No</w:t>
            </w:r>
          </w:p>
        </w:tc>
      </w:tr>
      <w:tr w:rsidR="00561342" w:rsidRPr="00651149" w14:paraId="022C3C6E" w14:textId="77777777" w:rsidTr="00561342">
        <w:trPr>
          <w:trHeight w:val="290"/>
        </w:trPr>
        <w:tc>
          <w:tcPr>
            <w:tcW w:w="1926" w:type="dxa"/>
            <w:noWrap/>
            <w:hideMark/>
          </w:tcPr>
          <w:p w14:paraId="5F12350A"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5889A170" w14:textId="77777777" w:rsidR="00651149" w:rsidRPr="00135CB3" w:rsidRDefault="00651149">
            <w:pPr>
              <w:rPr>
                <w:rFonts w:cs="Arial"/>
                <w:i/>
                <w:iCs/>
                <w:sz w:val="20"/>
                <w:szCs w:val="20"/>
              </w:rPr>
            </w:pPr>
            <w:r w:rsidRPr="00135CB3">
              <w:rPr>
                <w:rFonts w:cs="Arial"/>
                <w:i/>
                <w:iCs/>
                <w:sz w:val="20"/>
                <w:szCs w:val="20"/>
              </w:rPr>
              <w:t>Stylidium despectum</w:t>
            </w:r>
          </w:p>
        </w:tc>
        <w:tc>
          <w:tcPr>
            <w:tcW w:w="2843" w:type="dxa"/>
            <w:noWrap/>
            <w:hideMark/>
          </w:tcPr>
          <w:p w14:paraId="3303399A" w14:textId="77777777" w:rsidR="00651149" w:rsidRPr="00135CB3" w:rsidRDefault="00651149">
            <w:pPr>
              <w:rPr>
                <w:rFonts w:cs="Arial"/>
                <w:sz w:val="20"/>
                <w:szCs w:val="20"/>
              </w:rPr>
            </w:pPr>
            <w:r w:rsidRPr="00135CB3">
              <w:rPr>
                <w:rFonts w:cs="Arial"/>
                <w:sz w:val="20"/>
                <w:szCs w:val="20"/>
              </w:rPr>
              <w:t>Dwarf Triggerplant</w:t>
            </w:r>
          </w:p>
        </w:tc>
        <w:tc>
          <w:tcPr>
            <w:tcW w:w="1039" w:type="dxa"/>
            <w:noWrap/>
            <w:hideMark/>
          </w:tcPr>
          <w:p w14:paraId="1DC5A2B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41FFEAD2"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1E057CD"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6952152" w14:textId="77777777" w:rsidR="00651149" w:rsidRPr="00135CB3" w:rsidRDefault="00651149">
            <w:pPr>
              <w:rPr>
                <w:rFonts w:cs="Arial"/>
                <w:sz w:val="20"/>
                <w:szCs w:val="20"/>
              </w:rPr>
            </w:pPr>
            <w:r w:rsidRPr="00135CB3">
              <w:rPr>
                <w:rFonts w:cs="Arial"/>
                <w:sz w:val="20"/>
                <w:szCs w:val="20"/>
              </w:rPr>
              <w:t>No</w:t>
            </w:r>
          </w:p>
        </w:tc>
      </w:tr>
      <w:tr w:rsidR="00561342" w:rsidRPr="00651149" w14:paraId="4E995F18" w14:textId="77777777" w:rsidTr="00561342">
        <w:trPr>
          <w:trHeight w:val="290"/>
        </w:trPr>
        <w:tc>
          <w:tcPr>
            <w:tcW w:w="1926" w:type="dxa"/>
            <w:noWrap/>
            <w:hideMark/>
          </w:tcPr>
          <w:p w14:paraId="7617022D"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6BBB7DB8" w14:textId="77777777" w:rsidR="00651149" w:rsidRPr="00135CB3" w:rsidRDefault="00651149">
            <w:pPr>
              <w:rPr>
                <w:rFonts w:cs="Arial"/>
                <w:i/>
                <w:iCs/>
                <w:sz w:val="20"/>
                <w:szCs w:val="20"/>
              </w:rPr>
            </w:pPr>
            <w:r w:rsidRPr="00135CB3">
              <w:rPr>
                <w:rFonts w:cs="Arial"/>
                <w:i/>
                <w:iCs/>
                <w:sz w:val="20"/>
                <w:szCs w:val="20"/>
              </w:rPr>
              <w:t>Stylidium dispermum</w:t>
            </w:r>
          </w:p>
        </w:tc>
        <w:tc>
          <w:tcPr>
            <w:tcW w:w="2843" w:type="dxa"/>
            <w:noWrap/>
            <w:hideMark/>
          </w:tcPr>
          <w:p w14:paraId="12D2F90D"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42A92F48"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F87A28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4173699D"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03A79204" w14:textId="77777777" w:rsidR="00651149" w:rsidRPr="00135CB3" w:rsidRDefault="00651149">
            <w:pPr>
              <w:rPr>
                <w:rFonts w:cs="Arial"/>
                <w:sz w:val="20"/>
                <w:szCs w:val="20"/>
              </w:rPr>
            </w:pPr>
            <w:r w:rsidRPr="00135CB3">
              <w:rPr>
                <w:rFonts w:cs="Arial"/>
                <w:sz w:val="20"/>
                <w:szCs w:val="20"/>
              </w:rPr>
              <w:t>No</w:t>
            </w:r>
          </w:p>
        </w:tc>
      </w:tr>
      <w:tr w:rsidR="00561342" w:rsidRPr="00651149" w14:paraId="2734E7A5" w14:textId="77777777" w:rsidTr="00561342">
        <w:trPr>
          <w:trHeight w:val="290"/>
        </w:trPr>
        <w:tc>
          <w:tcPr>
            <w:tcW w:w="1926" w:type="dxa"/>
            <w:noWrap/>
            <w:hideMark/>
          </w:tcPr>
          <w:p w14:paraId="6CE20C09"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36F499D3" w14:textId="77777777" w:rsidR="00651149" w:rsidRPr="00135CB3" w:rsidRDefault="00651149">
            <w:pPr>
              <w:rPr>
                <w:rFonts w:cs="Arial"/>
                <w:i/>
                <w:iCs/>
                <w:sz w:val="20"/>
                <w:szCs w:val="20"/>
              </w:rPr>
            </w:pPr>
            <w:r w:rsidRPr="00135CB3">
              <w:rPr>
                <w:rFonts w:cs="Arial"/>
                <w:i/>
                <w:iCs/>
                <w:sz w:val="20"/>
                <w:szCs w:val="20"/>
              </w:rPr>
              <w:t>Stylidium elongatum</w:t>
            </w:r>
          </w:p>
        </w:tc>
        <w:tc>
          <w:tcPr>
            <w:tcW w:w="2843" w:type="dxa"/>
            <w:noWrap/>
            <w:hideMark/>
          </w:tcPr>
          <w:p w14:paraId="60BE0480" w14:textId="77777777" w:rsidR="00651149" w:rsidRPr="00135CB3" w:rsidRDefault="00651149">
            <w:pPr>
              <w:rPr>
                <w:rFonts w:cs="Arial"/>
                <w:sz w:val="20"/>
                <w:szCs w:val="20"/>
              </w:rPr>
            </w:pPr>
            <w:r w:rsidRPr="00135CB3">
              <w:rPr>
                <w:rFonts w:cs="Arial"/>
                <w:sz w:val="20"/>
                <w:szCs w:val="20"/>
              </w:rPr>
              <w:t>Tall Triggerplant </w:t>
            </w:r>
          </w:p>
        </w:tc>
        <w:tc>
          <w:tcPr>
            <w:tcW w:w="1039" w:type="dxa"/>
            <w:noWrap/>
            <w:hideMark/>
          </w:tcPr>
          <w:p w14:paraId="74BF7BF6"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710387EC"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F8256C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3648F03B" w14:textId="77777777" w:rsidR="00651149" w:rsidRPr="00135CB3" w:rsidRDefault="00651149">
            <w:pPr>
              <w:rPr>
                <w:rFonts w:cs="Arial"/>
                <w:sz w:val="20"/>
                <w:szCs w:val="20"/>
              </w:rPr>
            </w:pPr>
            <w:r w:rsidRPr="00135CB3">
              <w:rPr>
                <w:rFonts w:cs="Arial"/>
                <w:sz w:val="20"/>
                <w:szCs w:val="20"/>
              </w:rPr>
              <w:t>No</w:t>
            </w:r>
          </w:p>
        </w:tc>
      </w:tr>
      <w:tr w:rsidR="00561342" w:rsidRPr="00651149" w14:paraId="04D71807" w14:textId="77777777" w:rsidTr="00561342">
        <w:trPr>
          <w:trHeight w:val="290"/>
        </w:trPr>
        <w:tc>
          <w:tcPr>
            <w:tcW w:w="1926" w:type="dxa"/>
            <w:noWrap/>
            <w:hideMark/>
          </w:tcPr>
          <w:p w14:paraId="33A7611C"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3745438B" w14:textId="77777777" w:rsidR="00651149" w:rsidRPr="00135CB3" w:rsidRDefault="00651149">
            <w:pPr>
              <w:rPr>
                <w:rFonts w:cs="Arial"/>
                <w:i/>
                <w:iCs/>
                <w:sz w:val="20"/>
                <w:szCs w:val="20"/>
              </w:rPr>
            </w:pPr>
            <w:r w:rsidRPr="00135CB3">
              <w:rPr>
                <w:rFonts w:cs="Arial"/>
                <w:i/>
                <w:iCs/>
                <w:sz w:val="20"/>
                <w:szCs w:val="20"/>
              </w:rPr>
              <w:t>Stylidium kalbarriense</w:t>
            </w:r>
          </w:p>
        </w:tc>
        <w:tc>
          <w:tcPr>
            <w:tcW w:w="2843" w:type="dxa"/>
            <w:noWrap/>
            <w:hideMark/>
          </w:tcPr>
          <w:p w14:paraId="773CF333"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84AE535"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C4821DB"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2647B54A"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8028C8F" w14:textId="77777777" w:rsidR="00651149" w:rsidRPr="00135CB3" w:rsidRDefault="00651149">
            <w:pPr>
              <w:rPr>
                <w:rFonts w:cs="Arial"/>
                <w:sz w:val="20"/>
                <w:szCs w:val="20"/>
              </w:rPr>
            </w:pPr>
            <w:r w:rsidRPr="00135CB3">
              <w:rPr>
                <w:rFonts w:cs="Arial"/>
                <w:sz w:val="20"/>
                <w:szCs w:val="20"/>
              </w:rPr>
              <w:t>No</w:t>
            </w:r>
          </w:p>
        </w:tc>
      </w:tr>
      <w:tr w:rsidR="00561342" w:rsidRPr="00651149" w14:paraId="7FB8EFD9" w14:textId="77777777" w:rsidTr="00561342">
        <w:trPr>
          <w:trHeight w:val="290"/>
        </w:trPr>
        <w:tc>
          <w:tcPr>
            <w:tcW w:w="1926" w:type="dxa"/>
            <w:noWrap/>
            <w:hideMark/>
          </w:tcPr>
          <w:p w14:paraId="4AC1825C"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7CB2D7A3" w14:textId="77777777" w:rsidR="00651149" w:rsidRPr="00135CB3" w:rsidRDefault="00651149">
            <w:pPr>
              <w:rPr>
                <w:rFonts w:cs="Arial"/>
                <w:i/>
                <w:iCs/>
                <w:sz w:val="20"/>
                <w:szCs w:val="20"/>
              </w:rPr>
            </w:pPr>
            <w:r w:rsidRPr="00135CB3">
              <w:rPr>
                <w:rFonts w:cs="Arial"/>
                <w:i/>
                <w:iCs/>
                <w:sz w:val="20"/>
                <w:szCs w:val="20"/>
              </w:rPr>
              <w:t>Stylidium ponticulus</w:t>
            </w:r>
          </w:p>
        </w:tc>
        <w:tc>
          <w:tcPr>
            <w:tcW w:w="2843" w:type="dxa"/>
            <w:noWrap/>
            <w:hideMark/>
          </w:tcPr>
          <w:p w14:paraId="74078EB5"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60FAB7C1"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D6846A6"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46B187B"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4B972024" w14:textId="77777777" w:rsidR="00651149" w:rsidRPr="00135CB3" w:rsidRDefault="00651149">
            <w:pPr>
              <w:rPr>
                <w:rFonts w:cs="Arial"/>
                <w:sz w:val="20"/>
                <w:szCs w:val="20"/>
              </w:rPr>
            </w:pPr>
            <w:r w:rsidRPr="00135CB3">
              <w:rPr>
                <w:rFonts w:cs="Arial"/>
                <w:sz w:val="20"/>
                <w:szCs w:val="20"/>
              </w:rPr>
              <w:t>No</w:t>
            </w:r>
          </w:p>
        </w:tc>
      </w:tr>
      <w:tr w:rsidR="00561342" w:rsidRPr="00651149" w14:paraId="716069BA" w14:textId="77777777" w:rsidTr="00561342">
        <w:trPr>
          <w:trHeight w:val="290"/>
        </w:trPr>
        <w:tc>
          <w:tcPr>
            <w:tcW w:w="1926" w:type="dxa"/>
            <w:noWrap/>
            <w:hideMark/>
          </w:tcPr>
          <w:p w14:paraId="74D651D0" w14:textId="77777777" w:rsidR="00651149" w:rsidRPr="00135CB3" w:rsidRDefault="00651149">
            <w:pPr>
              <w:rPr>
                <w:rFonts w:cs="Arial"/>
                <w:sz w:val="20"/>
                <w:szCs w:val="20"/>
              </w:rPr>
            </w:pPr>
            <w:r w:rsidRPr="00135CB3">
              <w:rPr>
                <w:rFonts w:cs="Arial"/>
                <w:sz w:val="20"/>
                <w:szCs w:val="20"/>
              </w:rPr>
              <w:t>Stylidiaceae</w:t>
            </w:r>
          </w:p>
        </w:tc>
        <w:tc>
          <w:tcPr>
            <w:tcW w:w="4023" w:type="dxa"/>
            <w:hideMark/>
          </w:tcPr>
          <w:p w14:paraId="5D0D8DAD" w14:textId="77777777" w:rsidR="00651149" w:rsidRPr="00135CB3" w:rsidRDefault="00651149">
            <w:pPr>
              <w:rPr>
                <w:rFonts w:cs="Arial"/>
                <w:i/>
                <w:iCs/>
                <w:sz w:val="20"/>
                <w:szCs w:val="20"/>
              </w:rPr>
            </w:pPr>
            <w:r w:rsidRPr="00135CB3">
              <w:rPr>
                <w:rFonts w:cs="Arial"/>
                <w:i/>
                <w:iCs/>
                <w:sz w:val="20"/>
                <w:szCs w:val="20"/>
              </w:rPr>
              <w:t>Stylidium</w:t>
            </w:r>
            <w:r w:rsidRPr="00135CB3">
              <w:rPr>
                <w:rFonts w:cs="Arial"/>
                <w:sz w:val="20"/>
                <w:szCs w:val="20"/>
              </w:rPr>
              <w:t xml:space="preserve"> sp. nov </w:t>
            </w:r>
          </w:p>
        </w:tc>
        <w:tc>
          <w:tcPr>
            <w:tcW w:w="2843" w:type="dxa"/>
            <w:noWrap/>
            <w:hideMark/>
          </w:tcPr>
          <w:p w14:paraId="6C00FC16" w14:textId="77777777" w:rsidR="00651149" w:rsidRPr="00135CB3" w:rsidRDefault="00651149">
            <w:pPr>
              <w:rPr>
                <w:rFonts w:cs="Arial"/>
                <w:sz w:val="20"/>
                <w:szCs w:val="20"/>
              </w:rPr>
            </w:pPr>
            <w:r w:rsidRPr="00135CB3">
              <w:rPr>
                <w:rFonts w:cs="Arial"/>
                <w:sz w:val="20"/>
                <w:szCs w:val="20"/>
              </w:rPr>
              <w:t>na</w:t>
            </w:r>
          </w:p>
        </w:tc>
        <w:tc>
          <w:tcPr>
            <w:tcW w:w="1039" w:type="dxa"/>
            <w:noWrap/>
            <w:hideMark/>
          </w:tcPr>
          <w:p w14:paraId="7CD3DAD0"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667E6375"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19BA7020"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206C2F54" w14:textId="77777777" w:rsidR="00651149" w:rsidRPr="00135CB3" w:rsidRDefault="00651149">
            <w:pPr>
              <w:rPr>
                <w:rFonts w:cs="Arial"/>
                <w:sz w:val="20"/>
                <w:szCs w:val="20"/>
              </w:rPr>
            </w:pPr>
            <w:r w:rsidRPr="00135CB3">
              <w:rPr>
                <w:rFonts w:cs="Arial"/>
                <w:sz w:val="20"/>
                <w:szCs w:val="20"/>
              </w:rPr>
              <w:t>No</w:t>
            </w:r>
          </w:p>
        </w:tc>
      </w:tr>
      <w:tr w:rsidR="00561342" w:rsidRPr="00651149" w14:paraId="4E1A29F2" w14:textId="77777777" w:rsidTr="00561342">
        <w:trPr>
          <w:trHeight w:val="290"/>
        </w:trPr>
        <w:tc>
          <w:tcPr>
            <w:tcW w:w="1926" w:type="dxa"/>
            <w:noWrap/>
            <w:hideMark/>
          </w:tcPr>
          <w:p w14:paraId="1AC4F7F6" w14:textId="77777777" w:rsidR="00651149" w:rsidRPr="00135CB3" w:rsidRDefault="00651149">
            <w:pPr>
              <w:rPr>
                <w:rFonts w:cs="Arial"/>
                <w:sz w:val="20"/>
                <w:szCs w:val="20"/>
              </w:rPr>
            </w:pPr>
            <w:r w:rsidRPr="00135CB3">
              <w:rPr>
                <w:rFonts w:cs="Arial"/>
                <w:sz w:val="20"/>
                <w:szCs w:val="20"/>
              </w:rPr>
              <w:lastRenderedPageBreak/>
              <w:t>Thymelaeaceae</w:t>
            </w:r>
          </w:p>
        </w:tc>
        <w:tc>
          <w:tcPr>
            <w:tcW w:w="4023" w:type="dxa"/>
            <w:hideMark/>
          </w:tcPr>
          <w:p w14:paraId="116967B8" w14:textId="77777777" w:rsidR="00651149" w:rsidRPr="00135CB3" w:rsidRDefault="00651149">
            <w:pPr>
              <w:rPr>
                <w:rFonts w:cs="Arial"/>
                <w:i/>
                <w:iCs/>
                <w:sz w:val="20"/>
                <w:szCs w:val="20"/>
              </w:rPr>
            </w:pPr>
            <w:r w:rsidRPr="00135CB3">
              <w:rPr>
                <w:rFonts w:cs="Arial"/>
                <w:i/>
                <w:iCs/>
                <w:sz w:val="20"/>
                <w:szCs w:val="20"/>
              </w:rPr>
              <w:t>Pimelea angustifolia</w:t>
            </w:r>
          </w:p>
        </w:tc>
        <w:tc>
          <w:tcPr>
            <w:tcW w:w="2843" w:type="dxa"/>
            <w:noWrap/>
            <w:hideMark/>
          </w:tcPr>
          <w:p w14:paraId="13BCBF09" w14:textId="77777777" w:rsidR="00651149" w:rsidRPr="00135CB3" w:rsidRDefault="00651149">
            <w:pPr>
              <w:rPr>
                <w:rFonts w:cs="Arial"/>
                <w:sz w:val="20"/>
                <w:szCs w:val="20"/>
              </w:rPr>
            </w:pPr>
            <w:r w:rsidRPr="00135CB3">
              <w:rPr>
                <w:rFonts w:cs="Arial"/>
                <w:sz w:val="20"/>
                <w:szCs w:val="20"/>
              </w:rPr>
              <w:t>Narrow-leaved Pimelea</w:t>
            </w:r>
          </w:p>
        </w:tc>
        <w:tc>
          <w:tcPr>
            <w:tcW w:w="1039" w:type="dxa"/>
            <w:noWrap/>
            <w:hideMark/>
          </w:tcPr>
          <w:p w14:paraId="4AF970CB"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5E69023F"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7D88174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68F3052B" w14:textId="77777777" w:rsidR="00651149" w:rsidRPr="00135CB3" w:rsidRDefault="00651149">
            <w:pPr>
              <w:rPr>
                <w:rFonts w:cs="Arial"/>
                <w:sz w:val="20"/>
                <w:szCs w:val="20"/>
              </w:rPr>
            </w:pPr>
            <w:r w:rsidRPr="00135CB3">
              <w:rPr>
                <w:rFonts w:cs="Arial"/>
                <w:sz w:val="20"/>
                <w:szCs w:val="20"/>
              </w:rPr>
              <w:t>No</w:t>
            </w:r>
          </w:p>
        </w:tc>
      </w:tr>
      <w:tr w:rsidR="00561342" w:rsidRPr="00651149" w14:paraId="5955FC7E" w14:textId="77777777" w:rsidTr="00561342">
        <w:trPr>
          <w:trHeight w:val="290"/>
        </w:trPr>
        <w:tc>
          <w:tcPr>
            <w:tcW w:w="1926" w:type="dxa"/>
            <w:noWrap/>
            <w:hideMark/>
          </w:tcPr>
          <w:p w14:paraId="5CC81542" w14:textId="77777777" w:rsidR="00651149" w:rsidRPr="00135CB3" w:rsidRDefault="00651149">
            <w:pPr>
              <w:rPr>
                <w:rFonts w:cs="Arial"/>
                <w:sz w:val="20"/>
                <w:szCs w:val="20"/>
              </w:rPr>
            </w:pPr>
            <w:r w:rsidRPr="00135CB3">
              <w:rPr>
                <w:rFonts w:cs="Arial"/>
                <w:sz w:val="20"/>
                <w:szCs w:val="20"/>
              </w:rPr>
              <w:t>Zygophyllaceae</w:t>
            </w:r>
          </w:p>
        </w:tc>
        <w:tc>
          <w:tcPr>
            <w:tcW w:w="4023" w:type="dxa"/>
            <w:hideMark/>
          </w:tcPr>
          <w:p w14:paraId="02E477D8" w14:textId="77777777" w:rsidR="00651149" w:rsidRPr="00135CB3" w:rsidRDefault="00651149">
            <w:pPr>
              <w:rPr>
                <w:rFonts w:cs="Arial"/>
                <w:i/>
                <w:iCs/>
                <w:sz w:val="20"/>
                <w:szCs w:val="20"/>
              </w:rPr>
            </w:pPr>
            <w:r w:rsidRPr="00135CB3">
              <w:rPr>
                <w:rFonts w:cs="Arial"/>
                <w:i/>
                <w:iCs/>
                <w:sz w:val="20"/>
                <w:szCs w:val="20"/>
              </w:rPr>
              <w:t>Roepera fruticulosa</w:t>
            </w:r>
          </w:p>
        </w:tc>
        <w:tc>
          <w:tcPr>
            <w:tcW w:w="2843" w:type="dxa"/>
            <w:noWrap/>
            <w:hideMark/>
          </w:tcPr>
          <w:p w14:paraId="11D65E68" w14:textId="77777777" w:rsidR="00651149" w:rsidRPr="00135CB3" w:rsidRDefault="00651149">
            <w:pPr>
              <w:rPr>
                <w:rFonts w:cs="Arial"/>
                <w:sz w:val="20"/>
                <w:szCs w:val="20"/>
              </w:rPr>
            </w:pPr>
            <w:r w:rsidRPr="00135CB3">
              <w:rPr>
                <w:rFonts w:cs="Arial"/>
                <w:sz w:val="20"/>
                <w:szCs w:val="20"/>
              </w:rPr>
              <w:t>Shrubby Twinleaf</w:t>
            </w:r>
          </w:p>
        </w:tc>
        <w:tc>
          <w:tcPr>
            <w:tcW w:w="1039" w:type="dxa"/>
            <w:noWrap/>
            <w:hideMark/>
          </w:tcPr>
          <w:p w14:paraId="67F07374" w14:textId="77777777" w:rsidR="00651149" w:rsidRPr="00135CB3" w:rsidRDefault="00651149">
            <w:pPr>
              <w:rPr>
                <w:rFonts w:cs="Arial"/>
                <w:sz w:val="20"/>
                <w:szCs w:val="20"/>
              </w:rPr>
            </w:pPr>
            <w:r w:rsidRPr="00135CB3">
              <w:rPr>
                <w:rFonts w:cs="Arial"/>
                <w:sz w:val="20"/>
                <w:szCs w:val="20"/>
              </w:rPr>
              <w:t>No</w:t>
            </w:r>
          </w:p>
        </w:tc>
        <w:tc>
          <w:tcPr>
            <w:tcW w:w="1424" w:type="dxa"/>
            <w:noWrap/>
            <w:hideMark/>
          </w:tcPr>
          <w:p w14:paraId="0E8A186A" w14:textId="77777777" w:rsidR="00651149" w:rsidRPr="00135CB3" w:rsidRDefault="00651149">
            <w:pPr>
              <w:rPr>
                <w:rFonts w:cs="Arial"/>
                <w:sz w:val="20"/>
                <w:szCs w:val="20"/>
              </w:rPr>
            </w:pPr>
            <w:r w:rsidRPr="00135CB3">
              <w:rPr>
                <w:rFonts w:cs="Arial"/>
                <w:sz w:val="20"/>
                <w:szCs w:val="20"/>
              </w:rPr>
              <w:t>No</w:t>
            </w:r>
          </w:p>
        </w:tc>
        <w:tc>
          <w:tcPr>
            <w:tcW w:w="1541" w:type="dxa"/>
            <w:noWrap/>
            <w:hideMark/>
          </w:tcPr>
          <w:p w14:paraId="62D743DE" w14:textId="77777777" w:rsidR="00651149" w:rsidRPr="00135CB3" w:rsidRDefault="00651149">
            <w:pPr>
              <w:rPr>
                <w:rFonts w:cs="Arial"/>
                <w:sz w:val="20"/>
                <w:szCs w:val="20"/>
              </w:rPr>
            </w:pPr>
            <w:r w:rsidRPr="00135CB3">
              <w:rPr>
                <w:rFonts w:cs="Arial"/>
                <w:sz w:val="20"/>
                <w:szCs w:val="20"/>
              </w:rPr>
              <w:t>No</w:t>
            </w:r>
          </w:p>
        </w:tc>
        <w:tc>
          <w:tcPr>
            <w:tcW w:w="1333" w:type="dxa"/>
            <w:noWrap/>
            <w:hideMark/>
          </w:tcPr>
          <w:p w14:paraId="77537FAD" w14:textId="77777777" w:rsidR="00651149" w:rsidRPr="00135CB3" w:rsidRDefault="00651149">
            <w:pPr>
              <w:rPr>
                <w:rFonts w:cs="Arial"/>
                <w:sz w:val="20"/>
                <w:szCs w:val="20"/>
              </w:rPr>
            </w:pPr>
            <w:r w:rsidRPr="00135CB3">
              <w:rPr>
                <w:rFonts w:cs="Arial"/>
                <w:sz w:val="20"/>
                <w:szCs w:val="20"/>
              </w:rPr>
              <w:t>No</w:t>
            </w:r>
          </w:p>
        </w:tc>
      </w:tr>
    </w:tbl>
    <w:p w14:paraId="498C2941" w14:textId="5CC23C8E" w:rsidR="007232B1" w:rsidRPr="00561342" w:rsidRDefault="00561342">
      <w:pPr>
        <w:rPr>
          <w:sz w:val="18"/>
          <w:szCs w:val="18"/>
        </w:rPr>
      </w:pPr>
      <w:r w:rsidRPr="00561342">
        <w:rPr>
          <w:sz w:val="18"/>
          <w:szCs w:val="18"/>
        </w:rPr>
        <w:t>na Not available</w:t>
      </w:r>
    </w:p>
    <w:sectPr w:rsidR="007232B1" w:rsidRPr="00561342" w:rsidSect="008E5FF0">
      <w:pgSz w:w="16838" w:h="11906" w:orient="landscape"/>
      <w:pgMar w:top="1361" w:right="1259" w:bottom="1361"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938623" w14:textId="77777777" w:rsidR="00B63EF3" w:rsidRDefault="00B63EF3">
      <w:r>
        <w:separator/>
      </w:r>
    </w:p>
  </w:endnote>
  <w:endnote w:type="continuationSeparator" w:id="0">
    <w:p w14:paraId="34A1BDBF" w14:textId="77777777" w:rsidR="00B63EF3" w:rsidRDefault="00B63EF3">
      <w:r>
        <w:continuationSeparator/>
      </w:r>
    </w:p>
  </w:endnote>
  <w:endnote w:type="continuationNotice" w:id="1">
    <w:p w14:paraId="5CCB9D76" w14:textId="77777777" w:rsidR="00B63EF3" w:rsidRDefault="00B63EF3">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Narrow">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5" w14:textId="2A16613E" w:rsidR="006F1589" w:rsidRDefault="009E15BF">
    <w:pPr>
      <w:pStyle w:val="Footer"/>
      <w:framePr w:wrap="around" w:vAnchor="text" w:hAnchor="margin" w:xAlign="right" w:y="1"/>
      <w:rPr>
        <w:rStyle w:val="PageNumber"/>
      </w:rPr>
    </w:pPr>
    <w:r>
      <w:rPr>
        <w:noProof/>
      </w:rPr>
      <mc:AlternateContent>
        <mc:Choice Requires="wps">
          <w:drawing>
            <wp:anchor distT="0" distB="0" distL="0" distR="0" simplePos="0" relativeHeight="251662336" behindDoc="0" locked="0" layoutInCell="1" allowOverlap="1" wp14:anchorId="379D4677" wp14:editId="3373EC0E">
              <wp:simplePos x="635" y="635"/>
              <wp:positionH relativeFrom="page">
                <wp:align>center</wp:align>
              </wp:positionH>
              <wp:positionV relativeFrom="page">
                <wp:align>bottom</wp:align>
              </wp:positionV>
              <wp:extent cx="551815" cy="376555"/>
              <wp:effectExtent l="0" t="0" r="635" b="0"/>
              <wp:wrapNone/>
              <wp:docPr id="860872656"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5BF3519F" w14:textId="208F3129" w:rsidR="009E15BF" w:rsidRPr="009E15BF" w:rsidRDefault="009E15BF" w:rsidP="009E15BF">
                          <w:pPr>
                            <w:spacing w:after="0"/>
                            <w:rPr>
                              <w:rFonts w:ascii="Calibri" w:eastAsia="Calibri" w:hAnsi="Calibri" w:cs="Calibri"/>
                              <w:noProof/>
                              <w:color w:val="FF0000"/>
                              <w:sz w:val="24"/>
                            </w:rPr>
                          </w:pPr>
                          <w:r w:rsidRPr="009E15BF">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79D4677" id="_x0000_t202" coordsize="21600,21600" o:spt="202" path="m,l,21600r21600,l21600,xe">
              <v:stroke joinstyle="miter"/>
              <v:path gradientshapeok="t" o:connecttype="rect"/>
            </v:shapetype>
            <v:shape id="Text Box 5" o:spid="_x0000_s1029" type="#_x0000_t202" alt="OFFICIAL" style="position:absolute;margin-left:0;margin-top:0;width:43.45pt;height:29.65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8KoPDAIAABwEAAAOAAAAZHJzL2Uyb0RvYy54bWysU8Fu2zAMvQ/YPwi6L7Y7uGuNOEXWIsOA&#10;oC2QDj0rshQbkERBUmJnXz9KjpOu22nYRaZJ6pF8fJrfDVqRg3C+A1PTYpZTIgyHpjO7mv54WX26&#10;ocQHZhqmwIiaHoWnd4uPH+a9rcQVtKAa4QiCGF/1tqZtCLbKMs9boZmfgRUGgxKcZgF/3S5rHOsR&#10;XavsKs+vsx5cYx1w4T16H8YgXSR8KQUPT1J6EYiqKfYW0unSuY1ntpizaueYbTt+aoP9QxeadQaL&#10;nqEeWGBk77o/oHTHHXiQYcZBZyBlx0WaAacp8nfTbFpmRZoFyfH2TJP/f7D88bCxz46E4SsMuMBI&#10;SG995dEZ5xmk0/GLnRKMI4XHM21iCISjsyyLm6KkhGPo85frsiwjSna5bJ0P3wRoEo2aOtxKIosd&#10;1j6MqVNKrGVg1SmVNqPMbw7EjJ7s0mG0wrAdSNe86X4LzRGHcjDu21u+6rD0mvnwzBwuGOdA0YYn&#10;PKSCvqZwsihpwf38mz/mI+8YpaRHwdTUoKIpUd8N7iNqazLcZGyTUdzmZY5xs9f3gDIs8EVYnkz0&#10;uqAmUzrQryjnZSyEIWY4lqvpdjLvw6hcfA5cLJcpCWVkWVibjeUROtIVuXwZXpmzJ8IDbuoRJjWx&#10;6h3vY2686e1yH5D9tJRI7UjkiXGUYFrr6blEjb/9T1mXR734BQAA//8DAFBLAwQUAAYACAAAACEA&#10;IHrByNoAAAADAQAADwAAAGRycy9kb3ducmV2LnhtbEyPwWrCQBCG74W+wzKF3upGQ0XTbEQET5aC&#10;2ktv6+6YpGZnQ3aj8e079aKXgeH/+eabfDG4RpyxC7UnBeNRAgLJeFtTqeB7v36bgQhRk9WNJ1Rw&#10;xQCL4vkp15n1F9rieRdLwRAKmVZQxdhmUgZTodNh5Fskzo6+czry2pXSdvrCcNfISZJMpdM18YVK&#10;t7iq0Jx2vVPwvo2f/Rft059hcv3dtCuTHjdGqdeXYfkBIuIQ72X412d1KNjp4HuyQTQK+JF4m5zN&#10;pnMQB+bOU5BFLh/diz8AAAD//wMAUEsBAi0AFAAGAAgAAAAhALaDOJL+AAAA4QEAABMAAAAAAAAA&#10;AAAAAAAAAAAAAFtDb250ZW50X1R5cGVzXS54bWxQSwECLQAUAAYACAAAACEAOP0h/9YAAACUAQAA&#10;CwAAAAAAAAAAAAAAAAAvAQAAX3JlbHMvLnJlbHNQSwECLQAUAAYACAAAACEA0fCqDwwCAAAcBAAA&#10;DgAAAAAAAAAAAAAAAAAuAgAAZHJzL2Uyb0RvYy54bWxQSwECLQAUAAYACAAAACEAIHrByNoAAAAD&#10;AQAADwAAAAAAAAAAAAAAAABmBAAAZHJzL2Rvd25yZXYueG1sUEsFBgAAAAAEAAQA8wAAAG0FAAAA&#10;AA==&#10;" filled="f" stroked="f">
              <v:textbox style="mso-fit-shape-to-text:t" inset="0,0,0,15pt">
                <w:txbxContent>
                  <w:p w14:paraId="5BF3519F" w14:textId="208F3129" w:rsidR="009E15BF" w:rsidRPr="009E15BF" w:rsidRDefault="009E15BF" w:rsidP="009E15BF">
                    <w:pPr>
                      <w:spacing w:after="0"/>
                      <w:rPr>
                        <w:rFonts w:ascii="Calibri" w:eastAsia="Calibri" w:hAnsi="Calibri" w:cs="Calibri"/>
                        <w:noProof/>
                        <w:color w:val="FF0000"/>
                        <w:sz w:val="24"/>
                      </w:rPr>
                    </w:pPr>
                    <w:r w:rsidRPr="009E15BF">
                      <w:rPr>
                        <w:rFonts w:ascii="Calibri" w:eastAsia="Calibri" w:hAnsi="Calibri" w:cs="Calibri"/>
                        <w:noProof/>
                        <w:color w:val="FF0000"/>
                        <w:sz w:val="24"/>
                      </w:rPr>
                      <w:t>OFFICIAL</w:t>
                    </w:r>
                  </w:p>
                </w:txbxContent>
              </v:textbox>
              <w10:wrap anchorx="page" anchory="page"/>
            </v:shape>
          </w:pict>
        </mc:Fallback>
      </mc:AlternateContent>
    </w:r>
    <w:r w:rsidR="006F1589">
      <w:rPr>
        <w:rStyle w:val="PageNumber"/>
      </w:rPr>
      <w:fldChar w:fldCharType="begin"/>
    </w:r>
    <w:r w:rsidR="006F1589">
      <w:rPr>
        <w:rStyle w:val="PageNumber"/>
      </w:rPr>
      <w:instrText xml:space="preserve">PAGE  </w:instrText>
    </w:r>
    <w:r w:rsidR="006F1589">
      <w:rPr>
        <w:rStyle w:val="PageNumber"/>
      </w:rPr>
      <w:fldChar w:fldCharType="end"/>
    </w:r>
  </w:p>
  <w:p w14:paraId="498C2956" w14:textId="77777777" w:rsidR="006F1589" w:rsidRDefault="006F1589">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7" w14:textId="135300D4" w:rsidR="006F1589" w:rsidRPr="00A77BEA" w:rsidRDefault="006F1589">
    <w:pPr>
      <w:pStyle w:val="Footer"/>
      <w:jc w:val="right"/>
    </w:pPr>
    <w:r w:rsidRPr="00A77BEA">
      <w:t xml:space="preserve">Page </w:t>
    </w:r>
    <w:r w:rsidRPr="00A77BEA">
      <w:rPr>
        <w:sz w:val="24"/>
      </w:rPr>
      <w:fldChar w:fldCharType="begin"/>
    </w:r>
    <w:r w:rsidRPr="00A77BEA">
      <w:instrText xml:space="preserve"> PAGE </w:instrText>
    </w:r>
    <w:r w:rsidRPr="00A77BEA">
      <w:rPr>
        <w:sz w:val="24"/>
      </w:rPr>
      <w:fldChar w:fldCharType="separate"/>
    </w:r>
    <w:r w:rsidR="00272C36" w:rsidRPr="00A77BEA">
      <w:rPr>
        <w:noProof/>
      </w:rPr>
      <w:t>6</w:t>
    </w:r>
    <w:r w:rsidRPr="00A77BEA">
      <w:rPr>
        <w:sz w:val="24"/>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CF0DAD" w14:textId="2A24709A" w:rsidR="009E15BF" w:rsidRDefault="009E15BF">
    <w:pPr>
      <w:pStyle w:val="Footer"/>
    </w:pPr>
    <w:r>
      <w:rPr>
        <w:noProof/>
      </w:rPr>
      <mc:AlternateContent>
        <mc:Choice Requires="wps">
          <w:drawing>
            <wp:anchor distT="0" distB="0" distL="0" distR="0" simplePos="0" relativeHeight="251661312" behindDoc="0" locked="0" layoutInCell="1" allowOverlap="1" wp14:anchorId="530090BF" wp14:editId="371B4E36">
              <wp:simplePos x="635" y="635"/>
              <wp:positionH relativeFrom="page">
                <wp:align>center</wp:align>
              </wp:positionH>
              <wp:positionV relativeFrom="page">
                <wp:align>bottom</wp:align>
              </wp:positionV>
              <wp:extent cx="551815" cy="376555"/>
              <wp:effectExtent l="0" t="0" r="635" b="0"/>
              <wp:wrapNone/>
              <wp:docPr id="1465468379"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B41D53F" w14:textId="179E9C98" w:rsidR="009E15BF" w:rsidRPr="009E15BF" w:rsidRDefault="009E15BF" w:rsidP="009E15BF">
                          <w:pPr>
                            <w:spacing w:after="0"/>
                            <w:rPr>
                              <w:rFonts w:ascii="Calibri" w:eastAsia="Calibri" w:hAnsi="Calibri" w:cs="Calibri"/>
                              <w:noProof/>
                              <w:color w:val="FF0000"/>
                              <w:sz w:val="24"/>
                            </w:rPr>
                          </w:pPr>
                          <w:r w:rsidRPr="009E15BF">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30090BF" id="_x0000_t202" coordsize="21600,21600" o:spt="202" path="m,l,21600r21600,l21600,xe">
              <v:stroke joinstyle="miter"/>
              <v:path gradientshapeok="t" o:connecttype="rect"/>
            </v:shapetype>
            <v:shape id="Text Box 4" o:spid="_x0000_s1031" type="#_x0000_t202" alt="OFFICIAL" style="position:absolute;margin-left:0;margin-top:0;width:43.45pt;height:29.65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js90DgIAABw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NT9FpojDuVg3Le3fNVh6TXz4Yk5XDDOgaIN&#10;j3hIBX1N4WRR0oL79Z4/5iPvGKWkR8HU1KCiKVE/DO4jamsy3GRsk1F8zcsc42av7wBlWOCLsDyZ&#10;6HVBTaZ0oF9QzstYCEPMcCxX0+1k3oVRufgcuFguUxLKyLKwNhvLI3SkK3L5PLwwZ0+EB9zUA0xq&#10;YtUr3sfceNPb5T4g+2kpkdqRyBPjKMG01tNziRr/8z9lXR714jc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ALjs90DgIAABwE&#10;AAAOAAAAAAAAAAAAAAAAAC4CAABkcnMvZTJvRG9jLnhtbFBLAQItABQABgAIAAAAIQAgesHI2gAA&#10;AAMBAAAPAAAAAAAAAAAAAAAAAGgEAABkcnMvZG93bnJldi54bWxQSwUGAAAAAAQABADzAAAAbwUA&#10;AAAA&#10;" filled="f" stroked="f">
              <v:textbox style="mso-fit-shape-to-text:t" inset="0,0,0,15pt">
                <w:txbxContent>
                  <w:p w14:paraId="2B41D53F" w14:textId="179E9C98" w:rsidR="009E15BF" w:rsidRPr="009E15BF" w:rsidRDefault="009E15BF" w:rsidP="009E15BF">
                    <w:pPr>
                      <w:spacing w:after="0"/>
                      <w:rPr>
                        <w:rFonts w:ascii="Calibri" w:eastAsia="Calibri" w:hAnsi="Calibri" w:cs="Calibri"/>
                        <w:noProof/>
                        <w:color w:val="FF0000"/>
                        <w:sz w:val="24"/>
                      </w:rPr>
                    </w:pPr>
                    <w:r w:rsidRPr="009E15BF">
                      <w:rPr>
                        <w:rFonts w:ascii="Calibri" w:eastAsia="Calibri" w:hAnsi="Calibri" w:cs="Calibri"/>
                        <w:noProof/>
                        <w:color w:val="FF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0C5D4D4" w14:textId="77777777" w:rsidR="00B63EF3" w:rsidRDefault="00B63EF3">
      <w:r>
        <w:separator/>
      </w:r>
    </w:p>
  </w:footnote>
  <w:footnote w:type="continuationSeparator" w:id="0">
    <w:p w14:paraId="19F453AE" w14:textId="77777777" w:rsidR="00B63EF3" w:rsidRDefault="00B63EF3">
      <w:r>
        <w:continuationSeparator/>
      </w:r>
    </w:p>
  </w:footnote>
  <w:footnote w:type="continuationNotice" w:id="1">
    <w:p w14:paraId="69F69C83" w14:textId="77777777" w:rsidR="00B63EF3" w:rsidRDefault="00B63EF3">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110062" w14:textId="178A6DA2" w:rsidR="008D68C2" w:rsidRDefault="009E15BF">
    <w:pPr>
      <w:pStyle w:val="Header"/>
    </w:pPr>
    <w:r>
      <w:rPr>
        <w:noProof/>
      </w:rPr>
      <mc:AlternateContent>
        <mc:Choice Requires="wps">
          <w:drawing>
            <wp:anchor distT="0" distB="0" distL="0" distR="0" simplePos="0" relativeHeight="251659264" behindDoc="0" locked="0" layoutInCell="1" allowOverlap="1" wp14:anchorId="349C97C0" wp14:editId="6B0FDA99">
              <wp:simplePos x="635" y="635"/>
              <wp:positionH relativeFrom="page">
                <wp:align>center</wp:align>
              </wp:positionH>
              <wp:positionV relativeFrom="page">
                <wp:align>top</wp:align>
              </wp:positionV>
              <wp:extent cx="551815" cy="376555"/>
              <wp:effectExtent l="0" t="0" r="635" b="4445"/>
              <wp:wrapNone/>
              <wp:docPr id="219833760"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F9934B7" w14:textId="0388132C" w:rsidR="009E15BF" w:rsidRPr="009E15BF" w:rsidRDefault="009E15BF" w:rsidP="009E15BF">
                          <w:pPr>
                            <w:spacing w:after="0"/>
                            <w:rPr>
                              <w:rFonts w:ascii="Calibri" w:eastAsia="Calibri" w:hAnsi="Calibri" w:cs="Calibri"/>
                              <w:noProof/>
                              <w:color w:val="FF0000"/>
                              <w:sz w:val="24"/>
                            </w:rPr>
                          </w:pPr>
                          <w:r w:rsidRPr="009E15BF">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49C97C0" id="_x0000_t202" coordsize="21600,21600" o:spt="202" path="m,l,21600r21600,l21600,xe">
              <v:stroke joinstyle="miter"/>
              <v:path gradientshapeok="t" o:connecttype="rect"/>
            </v:shapetype>
            <v:shape id="_x0000_s1028" type="#_x0000_t202" alt="OFFICIAL" style="position:absolute;margin-left:0;margin-top:0;width:43.45pt;height:29.65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EjgCQIAABUEAAAOAAAAZHJzL2Uyb0RvYy54bWysU8Fu2zAMvQ/YPwi6L7Y7uOuMOEXWIsOA&#10;oi2QDj0rshQbkERBUmJnXz9KtpOt22nYRaZI+pF8fFreDlqRo3C+A1PTYpFTIgyHpjP7mn5/2Xy4&#10;ocQHZhqmwIianoSnt6v375a9rcQVtKAa4QiCGF/1tqZtCLbKMs9boZlfgBUGgxKcZgGvbp81jvWI&#10;rlV2lefXWQ+usQ648B6992OQrhK+lIKHJym9CETVFHsL6XTp3MUzWy1ZtXfMth2f2mD/0IVmncGi&#10;Z6h7Fhg5uO4PKN1xBx5kWHDQGUjZcZFmwGmK/M0025ZZkWZBcrw90+T/Hyx/PG7tsyNh+AIDLjAS&#10;0ltfeXTGeQbpdPxipwTjSOHpTJsYAuHoLMvipigp4Rj6+Om6LMuIkl1+ts6HrwI0iUZNHW4lkcWO&#10;Dz6MqXNKrGVg0ymVNqPMbw7EjJ7s0mG0wrAbprZ30JxwGgfjor3lmw5rPjAfnpnDzeIAqNbwhIdU&#10;0NcUJouSFtyPv/ljPhKOUUp6VEpNDUqZEvXN4CKiqJJRfM7LHG9udu9mwxz0HaD+CnwKlicz5gU1&#10;m9KBfkUdr2MhDDHDsVxNw2zehVGy+A64WK9TEurHsvBgtpZH6MhTJPFleGXOTkwHXNEjzDJi1RvC&#10;x9z4p7frQ0Da0zYipyORE9WovbTP6Z1Ecf96T1mX17z6CQAA//8DAFBLAwQUAAYACAAAACEAw4kd&#10;d9oAAAADAQAADwAAAGRycy9kb3ducmV2LnhtbEyPQU/CQBCF7yb+h82YeJNtNSVQuyXEhAM3RPQ8&#10;dMe20J1pugtUfr2rF71M8vJe3vumWIyuU2cafCtsIJ0koIgrsS3XBnZvq4cZKB+QLXbCZOCLPCzK&#10;25sCcysXfqXzNtQqlrDP0UATQp9r7auGHPqJ9MTR+5TBYYhyqLUd8BLLXacfk2SqHbYcFxrs6aWh&#10;6rg9OQNttpSQ0vt6dfhwqaTXzTq7boy5vxuXz6ACjeEvDD/4ER3KyLSXE1uvOgPxkfB7ozebzkHt&#10;DWTzJ9Blof+zl98AAAD//wMAUEsBAi0AFAAGAAgAAAAhALaDOJL+AAAA4QEAABMAAAAAAAAAAAAA&#10;AAAAAAAAAFtDb250ZW50X1R5cGVzXS54bWxQSwECLQAUAAYACAAAACEAOP0h/9YAAACUAQAACwAA&#10;AAAAAAAAAAAAAAAvAQAAX3JlbHMvLnJlbHNQSwECLQAUAAYACAAAACEA1VBI4AkCAAAVBAAADgAA&#10;AAAAAAAAAAAAAAAuAgAAZHJzL2Uyb0RvYy54bWxQSwECLQAUAAYACAAAACEAw4kdd9oAAAADAQAA&#10;DwAAAAAAAAAAAAAAAABjBAAAZHJzL2Rvd25yZXYueG1sUEsFBgAAAAAEAAQA8wAAAGoFAAAAAA==&#10;" filled="f" stroked="f">
              <v:textbox style="mso-fit-shape-to-text:t" inset="0,15pt,0,0">
                <w:txbxContent>
                  <w:p w14:paraId="0F9934B7" w14:textId="0388132C" w:rsidR="009E15BF" w:rsidRPr="009E15BF" w:rsidRDefault="009E15BF" w:rsidP="009E15BF">
                    <w:pPr>
                      <w:spacing w:after="0"/>
                      <w:rPr>
                        <w:rFonts w:ascii="Calibri" w:eastAsia="Calibri" w:hAnsi="Calibri" w:cs="Calibri"/>
                        <w:noProof/>
                        <w:color w:val="FF0000"/>
                        <w:sz w:val="24"/>
                      </w:rPr>
                    </w:pPr>
                    <w:r w:rsidRPr="009E15BF">
                      <w:rPr>
                        <w:rFonts w:ascii="Calibri" w:eastAsia="Calibri" w:hAnsi="Calibri" w:cs="Calibri"/>
                        <w:noProof/>
                        <w:color w:val="FF0000"/>
                        <w:sz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4" w14:textId="461E1EDD" w:rsidR="006F1589" w:rsidRDefault="00CD1B1C" w:rsidP="007E591B">
    <w:pPr>
      <w:pStyle w:val="Header"/>
      <w:pBdr>
        <w:bottom w:val="single" w:sz="4" w:space="1" w:color="auto"/>
      </w:pBdr>
      <w:jc w:val="right"/>
    </w:pPr>
    <w:r w:rsidRPr="00CD1B1C">
      <w:t xml:space="preserve">Nanda </w:t>
    </w:r>
    <w:r w:rsidR="00DE4F20">
      <w:t xml:space="preserve">Country </w:t>
    </w:r>
    <w:r w:rsidR="006F1589">
      <w:t>Bush Blitz</w:t>
    </w:r>
    <w:r w:rsidR="0C1269FB">
      <w:t>,</w:t>
    </w:r>
    <w:r w:rsidR="006F1589">
      <w:t xml:space="preserve"> </w:t>
    </w:r>
    <w:bookmarkStart w:id="28" w:name="_Hlk181245216"/>
    <w:r w:rsidRPr="00CD1B1C">
      <w:t>21</w:t>
    </w:r>
    <w:r w:rsidR="0C1269FB">
      <w:t>–</w:t>
    </w:r>
    <w:r w:rsidRPr="00CD1B1C">
      <w:t>31 October 2024</w:t>
    </w:r>
    <w:bookmarkEnd w:id="28"/>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424763" w14:textId="64059F20" w:rsidR="008D68C2" w:rsidRDefault="009E15BF">
    <w:pPr>
      <w:pStyle w:val="Header"/>
    </w:pPr>
    <w:r>
      <w:rPr>
        <w:noProof/>
      </w:rPr>
      <mc:AlternateContent>
        <mc:Choice Requires="wps">
          <w:drawing>
            <wp:anchor distT="0" distB="0" distL="0" distR="0" simplePos="0" relativeHeight="251658240" behindDoc="0" locked="0" layoutInCell="1" allowOverlap="1" wp14:anchorId="46B68742" wp14:editId="77FB680F">
              <wp:simplePos x="635" y="635"/>
              <wp:positionH relativeFrom="page">
                <wp:align>center</wp:align>
              </wp:positionH>
              <wp:positionV relativeFrom="page">
                <wp:align>top</wp:align>
              </wp:positionV>
              <wp:extent cx="551815" cy="376555"/>
              <wp:effectExtent l="0" t="0" r="635" b="4445"/>
              <wp:wrapNone/>
              <wp:docPr id="2082961803"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32F40143" w14:textId="55E13D82" w:rsidR="009E15BF" w:rsidRPr="009E15BF" w:rsidRDefault="009E15BF" w:rsidP="009E15BF">
                          <w:pPr>
                            <w:spacing w:after="0"/>
                            <w:rPr>
                              <w:rFonts w:ascii="Calibri" w:eastAsia="Calibri" w:hAnsi="Calibri" w:cs="Calibri"/>
                              <w:noProof/>
                              <w:color w:val="FF0000"/>
                              <w:sz w:val="24"/>
                            </w:rPr>
                          </w:pPr>
                          <w:r w:rsidRPr="009E15BF">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6B68742" id="_x0000_t202" coordsize="21600,21600" o:spt="202" path="m,l,21600r21600,l21600,xe">
              <v:stroke joinstyle="miter"/>
              <v:path gradientshapeok="t" o:connecttype="rect"/>
            </v:shapetype>
            <v:shape id="Text Box 1" o:spid="_x0000_s1030" type="#_x0000_t202" alt="OFFICIAL" style="position:absolute;margin-left:0;margin-top:0;width:43.45pt;height:29.6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9iz9DgIAABwEAAAOAAAAZHJzL2Uyb0RvYy54bWysU8Fu2zAMvQ/YPwi6L7YzuOuMOEXWIsOA&#10;oC2QDj0rshQbkERBUmJnXz9KjpOt22nYRaZI+pF8fFrcDVqRo3C+A1PTYpZTIgyHpjP7mn5/WX+4&#10;pcQHZhqmwIianoSnd8v37xa9rcQcWlCNcARBjK96W9M2BFtlmeet0MzPwAqDQQlOs4BXt88ax3pE&#10;1yqb5/lN1oNrrAMuvEfvwxiky4QvpeDhSUovAlE1xd5COl06d/HMlgtW7R2zbcfPbbB/6EKzzmDR&#10;C9QDC4wcXPcHlO64Aw8yzDjoDKTsuEgz4DRF/maabcusSLMgOd5eaPL/D5Y/Hrf22ZEwfIEBFxgJ&#10;6a2vPDrjPIN0On6xU4JxpPB0oU0MgXB0lmVxW5SUcAx9/HRTlm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D49iz9DgIAABwE&#10;AAAOAAAAAAAAAAAAAAAAAC4CAABkcnMvZTJvRG9jLnhtbFBLAQItABQABgAIAAAAIQDDiR132gAA&#10;AAMBAAAPAAAAAAAAAAAAAAAAAGgEAABkcnMvZG93bnJldi54bWxQSwUGAAAAAAQABADzAAAAbwUA&#10;AAAA&#10;" filled="f" stroked="f">
              <v:textbox style="mso-fit-shape-to-text:t" inset="0,15pt,0,0">
                <w:txbxContent>
                  <w:p w14:paraId="32F40143" w14:textId="55E13D82" w:rsidR="009E15BF" w:rsidRPr="009E15BF" w:rsidRDefault="009E15BF" w:rsidP="009E15BF">
                    <w:pPr>
                      <w:spacing w:after="0"/>
                      <w:rPr>
                        <w:rFonts w:ascii="Calibri" w:eastAsia="Calibri" w:hAnsi="Calibri" w:cs="Calibri"/>
                        <w:noProof/>
                        <w:color w:val="FF0000"/>
                        <w:sz w:val="24"/>
                      </w:rPr>
                    </w:pPr>
                    <w:r w:rsidRPr="009E15BF">
                      <w:rPr>
                        <w:rFonts w:ascii="Calibri" w:eastAsia="Calibri" w:hAnsi="Calibri" w:cs="Calibri"/>
                        <w:noProof/>
                        <w:color w:val="FF0000"/>
                        <w:sz w:val="24"/>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58C639D"/>
    <w:multiLevelType w:val="hybridMultilevel"/>
    <w:tmpl w:val="941675A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3BCA0753"/>
    <w:multiLevelType w:val="hybridMultilevel"/>
    <w:tmpl w:val="411AFF8E"/>
    <w:lvl w:ilvl="0" w:tplc="93A6E3CA">
      <w:start w:val="190"/>
      <w:numFmt w:val="bullet"/>
      <w:lvlText w:val=""/>
      <w:lvlJc w:val="left"/>
      <w:pPr>
        <w:ind w:left="720" w:hanging="360"/>
      </w:pPr>
      <w:rPr>
        <w:rFonts w:ascii="Wingdings" w:eastAsia="Times New Roman" w:hAnsi="Wingdings"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3C205817"/>
    <w:multiLevelType w:val="hybridMultilevel"/>
    <w:tmpl w:val="74846172"/>
    <w:lvl w:ilvl="0" w:tplc="2556B3FC">
      <w:numFmt w:val="bullet"/>
      <w:lvlText w:val=""/>
      <w:lvlJc w:val="left"/>
      <w:pPr>
        <w:ind w:left="720" w:hanging="360"/>
      </w:pPr>
      <w:rPr>
        <w:rFonts w:ascii="Symbol" w:eastAsia="Times New Roman" w:hAnsi="Symbo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413C6F29"/>
    <w:multiLevelType w:val="hybridMultilevel"/>
    <w:tmpl w:val="F7448AE0"/>
    <w:lvl w:ilvl="0" w:tplc="2DDE2E20">
      <w:numFmt w:val="bullet"/>
      <w:lvlText w:val=""/>
      <w:lvlJc w:val="left"/>
      <w:pPr>
        <w:ind w:left="720" w:hanging="360"/>
      </w:pPr>
      <w:rPr>
        <w:rFonts w:ascii="Symbol" w:eastAsia="Times New Roman" w:hAnsi="Symbo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4ADC2E45"/>
    <w:multiLevelType w:val="hybridMultilevel"/>
    <w:tmpl w:val="8EF82A28"/>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5" w15:restartNumberingAfterBreak="0">
    <w:nsid w:val="4D9770BE"/>
    <w:multiLevelType w:val="hybridMultilevel"/>
    <w:tmpl w:val="4E68419C"/>
    <w:lvl w:ilvl="0" w:tplc="CC6035AC">
      <w:numFmt w:val="bullet"/>
      <w:lvlText w:val=""/>
      <w:lvlJc w:val="left"/>
      <w:pPr>
        <w:ind w:left="720" w:hanging="360"/>
      </w:pPr>
      <w:rPr>
        <w:rFonts w:ascii="Symbol" w:eastAsia="Times New Roman" w:hAnsi="Symbo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582956B7"/>
    <w:multiLevelType w:val="hybridMultilevel"/>
    <w:tmpl w:val="924CE47E"/>
    <w:lvl w:ilvl="0" w:tplc="3A94B976">
      <w:start w:val="60"/>
      <w:numFmt w:val="bullet"/>
      <w:lvlText w:val=""/>
      <w:lvlJc w:val="left"/>
      <w:pPr>
        <w:ind w:left="720" w:hanging="360"/>
      </w:pPr>
      <w:rPr>
        <w:rFonts w:ascii="Wingdings" w:eastAsia="Times New Roman" w:hAnsi="Wingdings"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58A73DB3"/>
    <w:multiLevelType w:val="multilevel"/>
    <w:tmpl w:val="9F9E1340"/>
    <w:lvl w:ilvl="0">
      <w:start w:val="3"/>
      <w:numFmt w:val="decimal"/>
      <w:lvlText w:val="%1"/>
      <w:lvlJc w:val="left"/>
      <w:pPr>
        <w:tabs>
          <w:tab w:val="num" w:pos="720"/>
        </w:tabs>
        <w:ind w:left="720" w:hanging="720"/>
      </w:pPr>
      <w:rPr>
        <w:rFonts w:hint="default"/>
      </w:rPr>
    </w:lvl>
    <w:lvl w:ilvl="1">
      <w:start w:val="6"/>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8" w15:restartNumberingAfterBreak="0">
    <w:nsid w:val="62D25457"/>
    <w:multiLevelType w:val="hybridMultilevel"/>
    <w:tmpl w:val="B0EE3E8C"/>
    <w:lvl w:ilvl="0" w:tplc="10B8AB42">
      <w:start w:val="55"/>
      <w:numFmt w:val="bullet"/>
      <w:lvlText w:val=""/>
      <w:lvlJc w:val="left"/>
      <w:pPr>
        <w:ind w:left="720" w:hanging="360"/>
      </w:pPr>
      <w:rPr>
        <w:rFonts w:ascii="Wingdings" w:eastAsia="Times New Roman" w:hAnsi="Wingdings"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648FDE12"/>
    <w:multiLevelType w:val="hybridMultilevel"/>
    <w:tmpl w:val="C8E801E0"/>
    <w:lvl w:ilvl="0" w:tplc="2A521964">
      <w:start w:val="1"/>
      <w:numFmt w:val="bullet"/>
      <w:lvlText w:val=""/>
      <w:lvlJc w:val="left"/>
      <w:pPr>
        <w:ind w:left="1440" w:hanging="360"/>
      </w:pPr>
      <w:rPr>
        <w:rFonts w:ascii="Symbol" w:hAnsi="Symbol" w:hint="default"/>
      </w:rPr>
    </w:lvl>
    <w:lvl w:ilvl="1" w:tplc="7F0C4C84">
      <w:start w:val="1"/>
      <w:numFmt w:val="bullet"/>
      <w:lvlText w:val="o"/>
      <w:lvlJc w:val="left"/>
      <w:pPr>
        <w:ind w:left="2160" w:hanging="360"/>
      </w:pPr>
      <w:rPr>
        <w:rFonts w:ascii="Courier New" w:hAnsi="Courier New" w:hint="default"/>
      </w:rPr>
    </w:lvl>
    <w:lvl w:ilvl="2" w:tplc="C518CF90">
      <w:start w:val="1"/>
      <w:numFmt w:val="bullet"/>
      <w:lvlText w:val=""/>
      <w:lvlJc w:val="left"/>
      <w:pPr>
        <w:ind w:left="2880" w:hanging="360"/>
      </w:pPr>
      <w:rPr>
        <w:rFonts w:ascii="Wingdings" w:hAnsi="Wingdings" w:hint="default"/>
      </w:rPr>
    </w:lvl>
    <w:lvl w:ilvl="3" w:tplc="6DDE6DAA">
      <w:start w:val="1"/>
      <w:numFmt w:val="bullet"/>
      <w:lvlText w:val=""/>
      <w:lvlJc w:val="left"/>
      <w:pPr>
        <w:ind w:left="3600" w:hanging="360"/>
      </w:pPr>
      <w:rPr>
        <w:rFonts w:ascii="Symbol" w:hAnsi="Symbol" w:hint="default"/>
      </w:rPr>
    </w:lvl>
    <w:lvl w:ilvl="4" w:tplc="A7E0ABA6">
      <w:start w:val="1"/>
      <w:numFmt w:val="bullet"/>
      <w:lvlText w:val="o"/>
      <w:lvlJc w:val="left"/>
      <w:pPr>
        <w:ind w:left="4320" w:hanging="360"/>
      </w:pPr>
      <w:rPr>
        <w:rFonts w:ascii="Courier New" w:hAnsi="Courier New" w:hint="default"/>
      </w:rPr>
    </w:lvl>
    <w:lvl w:ilvl="5" w:tplc="8D5EE900">
      <w:start w:val="1"/>
      <w:numFmt w:val="bullet"/>
      <w:lvlText w:val=""/>
      <w:lvlJc w:val="left"/>
      <w:pPr>
        <w:ind w:left="5040" w:hanging="360"/>
      </w:pPr>
      <w:rPr>
        <w:rFonts w:ascii="Wingdings" w:hAnsi="Wingdings" w:hint="default"/>
      </w:rPr>
    </w:lvl>
    <w:lvl w:ilvl="6" w:tplc="4F248746">
      <w:start w:val="1"/>
      <w:numFmt w:val="bullet"/>
      <w:lvlText w:val=""/>
      <w:lvlJc w:val="left"/>
      <w:pPr>
        <w:ind w:left="5760" w:hanging="360"/>
      </w:pPr>
      <w:rPr>
        <w:rFonts w:ascii="Symbol" w:hAnsi="Symbol" w:hint="default"/>
      </w:rPr>
    </w:lvl>
    <w:lvl w:ilvl="7" w:tplc="0ADE3570">
      <w:start w:val="1"/>
      <w:numFmt w:val="bullet"/>
      <w:lvlText w:val="o"/>
      <w:lvlJc w:val="left"/>
      <w:pPr>
        <w:ind w:left="6480" w:hanging="360"/>
      </w:pPr>
      <w:rPr>
        <w:rFonts w:ascii="Courier New" w:hAnsi="Courier New" w:hint="default"/>
      </w:rPr>
    </w:lvl>
    <w:lvl w:ilvl="8" w:tplc="8B224244">
      <w:start w:val="1"/>
      <w:numFmt w:val="bullet"/>
      <w:lvlText w:val=""/>
      <w:lvlJc w:val="left"/>
      <w:pPr>
        <w:ind w:left="7200" w:hanging="360"/>
      </w:pPr>
      <w:rPr>
        <w:rFonts w:ascii="Wingdings" w:hAnsi="Wingdings" w:hint="default"/>
      </w:rPr>
    </w:lvl>
  </w:abstractNum>
  <w:abstractNum w:abstractNumId="10" w15:restartNumberingAfterBreak="0">
    <w:nsid w:val="69064D53"/>
    <w:multiLevelType w:val="hybridMultilevel"/>
    <w:tmpl w:val="D2C42E96"/>
    <w:lvl w:ilvl="0" w:tplc="68307E40">
      <w:start w:val="1"/>
      <w:numFmt w:val="bullet"/>
      <w:lvlText w:val="-"/>
      <w:lvlJc w:val="left"/>
      <w:pPr>
        <w:tabs>
          <w:tab w:val="num" w:pos="720"/>
        </w:tabs>
        <w:ind w:left="720" w:hanging="360"/>
      </w:pPr>
      <w:rPr>
        <w:rFonts w:ascii="Times New Roman" w:eastAsia="Times New Roman" w:hAnsi="Times New Roman" w:cs="Times New Roman"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7A432634"/>
    <w:multiLevelType w:val="hybridMultilevel"/>
    <w:tmpl w:val="C70A788E"/>
    <w:lvl w:ilvl="0" w:tplc="7F8C8CDE">
      <w:numFmt w:val="bullet"/>
      <w:lvlText w:val=""/>
      <w:lvlJc w:val="left"/>
      <w:pPr>
        <w:ind w:left="720" w:hanging="360"/>
      </w:pPr>
      <w:rPr>
        <w:rFonts w:ascii="Symbol" w:eastAsia="Times New Roman" w:hAnsi="Symbo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7D2670B5"/>
    <w:multiLevelType w:val="hybridMultilevel"/>
    <w:tmpl w:val="1A466C32"/>
    <w:lvl w:ilvl="0" w:tplc="C610D1E6">
      <w:numFmt w:val="bullet"/>
      <w:lvlText w:val=""/>
      <w:lvlJc w:val="left"/>
      <w:pPr>
        <w:ind w:left="720" w:hanging="360"/>
      </w:pPr>
      <w:rPr>
        <w:rFonts w:ascii="Wingdings" w:eastAsia="Times New Roman" w:hAnsi="Wingdings"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1333144034">
    <w:abstractNumId w:val="10"/>
  </w:num>
  <w:num w:numId="2" w16cid:durableId="440565050">
    <w:abstractNumId w:val="7"/>
  </w:num>
  <w:num w:numId="3" w16cid:durableId="316496900">
    <w:abstractNumId w:val="4"/>
  </w:num>
  <w:num w:numId="4" w16cid:durableId="1787456291">
    <w:abstractNumId w:val="5"/>
  </w:num>
  <w:num w:numId="5" w16cid:durableId="1320306590">
    <w:abstractNumId w:val="11"/>
  </w:num>
  <w:num w:numId="6" w16cid:durableId="127745358">
    <w:abstractNumId w:val="2"/>
  </w:num>
  <w:num w:numId="7" w16cid:durableId="121272695">
    <w:abstractNumId w:val="3"/>
  </w:num>
  <w:num w:numId="8" w16cid:durableId="1909605517">
    <w:abstractNumId w:val="9"/>
  </w:num>
  <w:num w:numId="9" w16cid:durableId="1722512139">
    <w:abstractNumId w:val="1"/>
  </w:num>
  <w:num w:numId="10" w16cid:durableId="777720136">
    <w:abstractNumId w:val="6"/>
  </w:num>
  <w:num w:numId="11" w16cid:durableId="1601648056">
    <w:abstractNumId w:val="8"/>
  </w:num>
  <w:num w:numId="12" w16cid:durableId="572158232">
    <w:abstractNumId w:val="12"/>
  </w:num>
  <w:num w:numId="13" w16cid:durableId="160125552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1" w:cryptProviderType="rsaAES" w:cryptAlgorithmClass="hash" w:cryptAlgorithmType="typeAny" w:cryptAlgorithmSid="14" w:cryptSpinCount="100000" w:hash="cEtZOxCS9iGTAnEV/z2sK5YLgufiAAzVSwmDrwpGWIkcUo3dBmLCYNbqGk6iNwUitVoYgBGbHcjPX/MQ56KJ0A==" w:salt="bgdVUEt9v47QY1aITysc2w=="/>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34AA"/>
    <w:rsid w:val="00000BAA"/>
    <w:rsid w:val="00001100"/>
    <w:rsid w:val="00001111"/>
    <w:rsid w:val="000011B7"/>
    <w:rsid w:val="000025FE"/>
    <w:rsid w:val="00002C8B"/>
    <w:rsid w:val="00003B02"/>
    <w:rsid w:val="00003BAC"/>
    <w:rsid w:val="00005EB6"/>
    <w:rsid w:val="000061F1"/>
    <w:rsid w:val="00006210"/>
    <w:rsid w:val="00010340"/>
    <w:rsid w:val="00010618"/>
    <w:rsid w:val="000108F5"/>
    <w:rsid w:val="00011AEB"/>
    <w:rsid w:val="000149C2"/>
    <w:rsid w:val="00015271"/>
    <w:rsid w:val="000157E5"/>
    <w:rsid w:val="00016E50"/>
    <w:rsid w:val="00017140"/>
    <w:rsid w:val="00017A36"/>
    <w:rsid w:val="0002016E"/>
    <w:rsid w:val="00020222"/>
    <w:rsid w:val="00020EBD"/>
    <w:rsid w:val="00021200"/>
    <w:rsid w:val="00021B8E"/>
    <w:rsid w:val="00022497"/>
    <w:rsid w:val="000229DC"/>
    <w:rsid w:val="00023853"/>
    <w:rsid w:val="0002385F"/>
    <w:rsid w:val="00024C79"/>
    <w:rsid w:val="00026506"/>
    <w:rsid w:val="00027DAF"/>
    <w:rsid w:val="00030246"/>
    <w:rsid w:val="0003070D"/>
    <w:rsid w:val="000314E5"/>
    <w:rsid w:val="00031921"/>
    <w:rsid w:val="00031E15"/>
    <w:rsid w:val="00032005"/>
    <w:rsid w:val="0003297B"/>
    <w:rsid w:val="000332EA"/>
    <w:rsid w:val="0003352F"/>
    <w:rsid w:val="000335E7"/>
    <w:rsid w:val="0003407A"/>
    <w:rsid w:val="0003455F"/>
    <w:rsid w:val="000346C9"/>
    <w:rsid w:val="00035FE1"/>
    <w:rsid w:val="00040139"/>
    <w:rsid w:val="0004063B"/>
    <w:rsid w:val="00040AE6"/>
    <w:rsid w:val="00040BE6"/>
    <w:rsid w:val="00040D2D"/>
    <w:rsid w:val="00041AAC"/>
    <w:rsid w:val="00042F8E"/>
    <w:rsid w:val="000432DC"/>
    <w:rsid w:val="000443A0"/>
    <w:rsid w:val="000444B8"/>
    <w:rsid w:val="00044F09"/>
    <w:rsid w:val="0004513B"/>
    <w:rsid w:val="000458CC"/>
    <w:rsid w:val="000464E7"/>
    <w:rsid w:val="00047669"/>
    <w:rsid w:val="000478B5"/>
    <w:rsid w:val="00047978"/>
    <w:rsid w:val="00047ED8"/>
    <w:rsid w:val="00050931"/>
    <w:rsid w:val="000509A0"/>
    <w:rsid w:val="00050DD5"/>
    <w:rsid w:val="0005117D"/>
    <w:rsid w:val="0005230A"/>
    <w:rsid w:val="000541D8"/>
    <w:rsid w:val="00055065"/>
    <w:rsid w:val="0005545A"/>
    <w:rsid w:val="0005746B"/>
    <w:rsid w:val="000579BF"/>
    <w:rsid w:val="00057AAD"/>
    <w:rsid w:val="00060400"/>
    <w:rsid w:val="00060DE7"/>
    <w:rsid w:val="0006102B"/>
    <w:rsid w:val="0006150D"/>
    <w:rsid w:val="000619E6"/>
    <w:rsid w:val="00061A24"/>
    <w:rsid w:val="00061D83"/>
    <w:rsid w:val="00061DFD"/>
    <w:rsid w:val="0006314F"/>
    <w:rsid w:val="00063BFE"/>
    <w:rsid w:val="00063D59"/>
    <w:rsid w:val="00064051"/>
    <w:rsid w:val="00064DA1"/>
    <w:rsid w:val="00064EAB"/>
    <w:rsid w:val="00070DD7"/>
    <w:rsid w:val="00072A4C"/>
    <w:rsid w:val="00072B37"/>
    <w:rsid w:val="00073A0D"/>
    <w:rsid w:val="00073FE8"/>
    <w:rsid w:val="00074348"/>
    <w:rsid w:val="00074CFF"/>
    <w:rsid w:val="00075641"/>
    <w:rsid w:val="00075D28"/>
    <w:rsid w:val="00075E3A"/>
    <w:rsid w:val="00075E57"/>
    <w:rsid w:val="00077840"/>
    <w:rsid w:val="00077962"/>
    <w:rsid w:val="000800EC"/>
    <w:rsid w:val="0008044F"/>
    <w:rsid w:val="000810B9"/>
    <w:rsid w:val="000815E2"/>
    <w:rsid w:val="00082BE9"/>
    <w:rsid w:val="00083084"/>
    <w:rsid w:val="000830A3"/>
    <w:rsid w:val="000835C2"/>
    <w:rsid w:val="00083968"/>
    <w:rsid w:val="00083A20"/>
    <w:rsid w:val="00085C86"/>
    <w:rsid w:val="00086DEE"/>
    <w:rsid w:val="0008742B"/>
    <w:rsid w:val="00091C53"/>
    <w:rsid w:val="0009302D"/>
    <w:rsid w:val="00093901"/>
    <w:rsid w:val="0009412D"/>
    <w:rsid w:val="0009477A"/>
    <w:rsid w:val="00094CC8"/>
    <w:rsid w:val="000976D1"/>
    <w:rsid w:val="000A1467"/>
    <w:rsid w:val="000A1743"/>
    <w:rsid w:val="000A2A5C"/>
    <w:rsid w:val="000A2C5D"/>
    <w:rsid w:val="000A3559"/>
    <w:rsid w:val="000A493D"/>
    <w:rsid w:val="000A4DAA"/>
    <w:rsid w:val="000A56A5"/>
    <w:rsid w:val="000A6560"/>
    <w:rsid w:val="000A6700"/>
    <w:rsid w:val="000A732A"/>
    <w:rsid w:val="000B1A01"/>
    <w:rsid w:val="000B4440"/>
    <w:rsid w:val="000B4810"/>
    <w:rsid w:val="000B4C0C"/>
    <w:rsid w:val="000B521E"/>
    <w:rsid w:val="000B5D09"/>
    <w:rsid w:val="000B6131"/>
    <w:rsid w:val="000B6627"/>
    <w:rsid w:val="000C0421"/>
    <w:rsid w:val="000C0AED"/>
    <w:rsid w:val="000C1369"/>
    <w:rsid w:val="000C3F49"/>
    <w:rsid w:val="000C5291"/>
    <w:rsid w:val="000C72DD"/>
    <w:rsid w:val="000C7B49"/>
    <w:rsid w:val="000D07DB"/>
    <w:rsid w:val="000D15BB"/>
    <w:rsid w:val="000D16B3"/>
    <w:rsid w:val="000D28E1"/>
    <w:rsid w:val="000D2C2A"/>
    <w:rsid w:val="000D5D5F"/>
    <w:rsid w:val="000D6635"/>
    <w:rsid w:val="000D6721"/>
    <w:rsid w:val="000D77DC"/>
    <w:rsid w:val="000E0065"/>
    <w:rsid w:val="000E008C"/>
    <w:rsid w:val="000E0100"/>
    <w:rsid w:val="000E010E"/>
    <w:rsid w:val="000E0174"/>
    <w:rsid w:val="000E10E0"/>
    <w:rsid w:val="000E1F42"/>
    <w:rsid w:val="000E2EB0"/>
    <w:rsid w:val="000E2F8C"/>
    <w:rsid w:val="000E2FF5"/>
    <w:rsid w:val="000E4826"/>
    <w:rsid w:val="000E508E"/>
    <w:rsid w:val="000E584C"/>
    <w:rsid w:val="000E5F00"/>
    <w:rsid w:val="000E6681"/>
    <w:rsid w:val="000E7255"/>
    <w:rsid w:val="000E75C1"/>
    <w:rsid w:val="000F0201"/>
    <w:rsid w:val="000F2B85"/>
    <w:rsid w:val="000F3001"/>
    <w:rsid w:val="000F3E1F"/>
    <w:rsid w:val="000F40C9"/>
    <w:rsid w:val="000F44F0"/>
    <w:rsid w:val="000F4642"/>
    <w:rsid w:val="000F547F"/>
    <w:rsid w:val="000F6B4C"/>
    <w:rsid w:val="000F6D9D"/>
    <w:rsid w:val="000F6FB0"/>
    <w:rsid w:val="000F7316"/>
    <w:rsid w:val="000F7AEB"/>
    <w:rsid w:val="0010046D"/>
    <w:rsid w:val="00100848"/>
    <w:rsid w:val="00100F87"/>
    <w:rsid w:val="00101074"/>
    <w:rsid w:val="001022C1"/>
    <w:rsid w:val="0010248D"/>
    <w:rsid w:val="00103561"/>
    <w:rsid w:val="001038C1"/>
    <w:rsid w:val="00103E1B"/>
    <w:rsid w:val="00104824"/>
    <w:rsid w:val="00104A9F"/>
    <w:rsid w:val="00107439"/>
    <w:rsid w:val="0011216B"/>
    <w:rsid w:val="00115297"/>
    <w:rsid w:val="001152CA"/>
    <w:rsid w:val="0011712C"/>
    <w:rsid w:val="00117173"/>
    <w:rsid w:val="00117376"/>
    <w:rsid w:val="0011779B"/>
    <w:rsid w:val="00120B6C"/>
    <w:rsid w:val="00120C41"/>
    <w:rsid w:val="00121D2C"/>
    <w:rsid w:val="00122C97"/>
    <w:rsid w:val="001246A7"/>
    <w:rsid w:val="00124942"/>
    <w:rsid w:val="00124B72"/>
    <w:rsid w:val="0012522D"/>
    <w:rsid w:val="001264BF"/>
    <w:rsid w:val="00126631"/>
    <w:rsid w:val="00126E9B"/>
    <w:rsid w:val="001304A7"/>
    <w:rsid w:val="00130601"/>
    <w:rsid w:val="00132385"/>
    <w:rsid w:val="0013324D"/>
    <w:rsid w:val="00133585"/>
    <w:rsid w:val="0013401E"/>
    <w:rsid w:val="00134BFE"/>
    <w:rsid w:val="00135CB3"/>
    <w:rsid w:val="00137673"/>
    <w:rsid w:val="00137973"/>
    <w:rsid w:val="00140A6C"/>
    <w:rsid w:val="00140F0A"/>
    <w:rsid w:val="0014104B"/>
    <w:rsid w:val="00141512"/>
    <w:rsid w:val="00141ADA"/>
    <w:rsid w:val="00143229"/>
    <w:rsid w:val="00143EF3"/>
    <w:rsid w:val="001462F8"/>
    <w:rsid w:val="00150090"/>
    <w:rsid w:val="00150368"/>
    <w:rsid w:val="00150636"/>
    <w:rsid w:val="00151953"/>
    <w:rsid w:val="00152AA9"/>
    <w:rsid w:val="00152FBD"/>
    <w:rsid w:val="00153231"/>
    <w:rsid w:val="001545E2"/>
    <w:rsid w:val="00154ED8"/>
    <w:rsid w:val="001550A1"/>
    <w:rsid w:val="001564D5"/>
    <w:rsid w:val="0015682C"/>
    <w:rsid w:val="001570EC"/>
    <w:rsid w:val="0015728E"/>
    <w:rsid w:val="00161162"/>
    <w:rsid w:val="00161779"/>
    <w:rsid w:val="00162AA8"/>
    <w:rsid w:val="00162D88"/>
    <w:rsid w:val="00163614"/>
    <w:rsid w:val="00163986"/>
    <w:rsid w:val="0016451C"/>
    <w:rsid w:val="00165545"/>
    <w:rsid w:val="00166625"/>
    <w:rsid w:val="001666CD"/>
    <w:rsid w:val="0016684E"/>
    <w:rsid w:val="0017051D"/>
    <w:rsid w:val="0017089C"/>
    <w:rsid w:val="00170D1D"/>
    <w:rsid w:val="00171416"/>
    <w:rsid w:val="00171ADA"/>
    <w:rsid w:val="00172083"/>
    <w:rsid w:val="00173168"/>
    <w:rsid w:val="00173F04"/>
    <w:rsid w:val="00174700"/>
    <w:rsid w:val="00174841"/>
    <w:rsid w:val="001762B1"/>
    <w:rsid w:val="0017658E"/>
    <w:rsid w:val="00181BFD"/>
    <w:rsid w:val="00181F0F"/>
    <w:rsid w:val="0018231C"/>
    <w:rsid w:val="00182B5B"/>
    <w:rsid w:val="00183714"/>
    <w:rsid w:val="00183D24"/>
    <w:rsid w:val="001850AF"/>
    <w:rsid w:val="00185943"/>
    <w:rsid w:val="00186C5D"/>
    <w:rsid w:val="0018775E"/>
    <w:rsid w:val="00187D5C"/>
    <w:rsid w:val="0019274A"/>
    <w:rsid w:val="00192C0F"/>
    <w:rsid w:val="0019446F"/>
    <w:rsid w:val="00194576"/>
    <w:rsid w:val="00195ABD"/>
    <w:rsid w:val="00195D62"/>
    <w:rsid w:val="001963BE"/>
    <w:rsid w:val="00196541"/>
    <w:rsid w:val="00196CA6"/>
    <w:rsid w:val="00196D5B"/>
    <w:rsid w:val="00197B98"/>
    <w:rsid w:val="00197F64"/>
    <w:rsid w:val="001A11F0"/>
    <w:rsid w:val="001A1A51"/>
    <w:rsid w:val="001A2FE2"/>
    <w:rsid w:val="001A3FB8"/>
    <w:rsid w:val="001A47CD"/>
    <w:rsid w:val="001A498E"/>
    <w:rsid w:val="001A6157"/>
    <w:rsid w:val="001A64C8"/>
    <w:rsid w:val="001A665F"/>
    <w:rsid w:val="001A765A"/>
    <w:rsid w:val="001B041F"/>
    <w:rsid w:val="001B12C5"/>
    <w:rsid w:val="001B1722"/>
    <w:rsid w:val="001B1A27"/>
    <w:rsid w:val="001B1DB3"/>
    <w:rsid w:val="001B27F6"/>
    <w:rsid w:val="001B5533"/>
    <w:rsid w:val="001B5DC7"/>
    <w:rsid w:val="001B67B1"/>
    <w:rsid w:val="001B6C30"/>
    <w:rsid w:val="001B71C8"/>
    <w:rsid w:val="001B78D1"/>
    <w:rsid w:val="001B7ED0"/>
    <w:rsid w:val="001C177C"/>
    <w:rsid w:val="001C178B"/>
    <w:rsid w:val="001C1BB9"/>
    <w:rsid w:val="001C1BE2"/>
    <w:rsid w:val="001C249E"/>
    <w:rsid w:val="001C28A2"/>
    <w:rsid w:val="001C36A6"/>
    <w:rsid w:val="001C4033"/>
    <w:rsid w:val="001C5DAC"/>
    <w:rsid w:val="001C7260"/>
    <w:rsid w:val="001C7509"/>
    <w:rsid w:val="001C7B02"/>
    <w:rsid w:val="001D0603"/>
    <w:rsid w:val="001D0D4A"/>
    <w:rsid w:val="001D1BAC"/>
    <w:rsid w:val="001D2823"/>
    <w:rsid w:val="001D42AF"/>
    <w:rsid w:val="001D4A36"/>
    <w:rsid w:val="001D4C3F"/>
    <w:rsid w:val="001D5274"/>
    <w:rsid w:val="001D56AB"/>
    <w:rsid w:val="001D573B"/>
    <w:rsid w:val="001D59C2"/>
    <w:rsid w:val="001D5C63"/>
    <w:rsid w:val="001D6039"/>
    <w:rsid w:val="001D6044"/>
    <w:rsid w:val="001D636A"/>
    <w:rsid w:val="001D6536"/>
    <w:rsid w:val="001D7854"/>
    <w:rsid w:val="001E07CA"/>
    <w:rsid w:val="001E10CD"/>
    <w:rsid w:val="001E1279"/>
    <w:rsid w:val="001E194A"/>
    <w:rsid w:val="001E2221"/>
    <w:rsid w:val="001E2D70"/>
    <w:rsid w:val="001E2D7C"/>
    <w:rsid w:val="001E2E70"/>
    <w:rsid w:val="001E2EE9"/>
    <w:rsid w:val="001E3674"/>
    <w:rsid w:val="001E442E"/>
    <w:rsid w:val="001E4672"/>
    <w:rsid w:val="001E5989"/>
    <w:rsid w:val="001E5D91"/>
    <w:rsid w:val="001E6E1C"/>
    <w:rsid w:val="001F0A32"/>
    <w:rsid w:val="001F1644"/>
    <w:rsid w:val="001F2E46"/>
    <w:rsid w:val="001F3A80"/>
    <w:rsid w:val="001F3B97"/>
    <w:rsid w:val="001F401B"/>
    <w:rsid w:val="001F4628"/>
    <w:rsid w:val="001F4724"/>
    <w:rsid w:val="001F487B"/>
    <w:rsid w:val="001F5068"/>
    <w:rsid w:val="001F642F"/>
    <w:rsid w:val="001F6C8C"/>
    <w:rsid w:val="0020103A"/>
    <w:rsid w:val="00201E88"/>
    <w:rsid w:val="00202108"/>
    <w:rsid w:val="00202217"/>
    <w:rsid w:val="00203D3B"/>
    <w:rsid w:val="00204239"/>
    <w:rsid w:val="00204D7A"/>
    <w:rsid w:val="00205C6D"/>
    <w:rsid w:val="00205C84"/>
    <w:rsid w:val="002077F5"/>
    <w:rsid w:val="00207F8D"/>
    <w:rsid w:val="00210077"/>
    <w:rsid w:val="00212E36"/>
    <w:rsid w:val="00213505"/>
    <w:rsid w:val="00213AF4"/>
    <w:rsid w:val="00213CC6"/>
    <w:rsid w:val="002151FE"/>
    <w:rsid w:val="002156D3"/>
    <w:rsid w:val="00215861"/>
    <w:rsid w:val="00216985"/>
    <w:rsid w:val="002174AC"/>
    <w:rsid w:val="0021762F"/>
    <w:rsid w:val="00217869"/>
    <w:rsid w:val="00220013"/>
    <w:rsid w:val="00220CD5"/>
    <w:rsid w:val="00220D5F"/>
    <w:rsid w:val="00221EA8"/>
    <w:rsid w:val="002232D0"/>
    <w:rsid w:val="002245DB"/>
    <w:rsid w:val="00224807"/>
    <w:rsid w:val="00224FD0"/>
    <w:rsid w:val="00225645"/>
    <w:rsid w:val="00225848"/>
    <w:rsid w:val="0022674D"/>
    <w:rsid w:val="0022692F"/>
    <w:rsid w:val="002269A0"/>
    <w:rsid w:val="00227AB7"/>
    <w:rsid w:val="00230624"/>
    <w:rsid w:val="002306EB"/>
    <w:rsid w:val="00230F3C"/>
    <w:rsid w:val="00231A40"/>
    <w:rsid w:val="00232932"/>
    <w:rsid w:val="0023293A"/>
    <w:rsid w:val="002344C1"/>
    <w:rsid w:val="0023636D"/>
    <w:rsid w:val="002406B9"/>
    <w:rsid w:val="00240F5E"/>
    <w:rsid w:val="00242B75"/>
    <w:rsid w:val="0024484D"/>
    <w:rsid w:val="00244CFB"/>
    <w:rsid w:val="0024525D"/>
    <w:rsid w:val="0024637A"/>
    <w:rsid w:val="00247589"/>
    <w:rsid w:val="00247DAA"/>
    <w:rsid w:val="00250196"/>
    <w:rsid w:val="00250460"/>
    <w:rsid w:val="00250BCD"/>
    <w:rsid w:val="00251442"/>
    <w:rsid w:val="00251610"/>
    <w:rsid w:val="00251B30"/>
    <w:rsid w:val="002525BF"/>
    <w:rsid w:val="00252AFF"/>
    <w:rsid w:val="0025316E"/>
    <w:rsid w:val="0025319E"/>
    <w:rsid w:val="00253DF7"/>
    <w:rsid w:val="0025445D"/>
    <w:rsid w:val="00255C0A"/>
    <w:rsid w:val="00255D30"/>
    <w:rsid w:val="00255EBF"/>
    <w:rsid w:val="0025622D"/>
    <w:rsid w:val="00256B81"/>
    <w:rsid w:val="002573E3"/>
    <w:rsid w:val="00257EC1"/>
    <w:rsid w:val="0025C499"/>
    <w:rsid w:val="002621C8"/>
    <w:rsid w:val="00262620"/>
    <w:rsid w:val="00262C19"/>
    <w:rsid w:val="0026355C"/>
    <w:rsid w:val="00264302"/>
    <w:rsid w:val="002644D1"/>
    <w:rsid w:val="00264995"/>
    <w:rsid w:val="00265C02"/>
    <w:rsid w:val="002664C6"/>
    <w:rsid w:val="00267544"/>
    <w:rsid w:val="00267578"/>
    <w:rsid w:val="002678E8"/>
    <w:rsid w:val="00271BD6"/>
    <w:rsid w:val="00272783"/>
    <w:rsid w:val="00272C36"/>
    <w:rsid w:val="002732E6"/>
    <w:rsid w:val="002734D0"/>
    <w:rsid w:val="00275AA6"/>
    <w:rsid w:val="00276490"/>
    <w:rsid w:val="00280911"/>
    <w:rsid w:val="002818FB"/>
    <w:rsid w:val="002827B7"/>
    <w:rsid w:val="002828A0"/>
    <w:rsid w:val="00282965"/>
    <w:rsid w:val="0028315E"/>
    <w:rsid w:val="002832DE"/>
    <w:rsid w:val="0028461F"/>
    <w:rsid w:val="00284E65"/>
    <w:rsid w:val="002854F6"/>
    <w:rsid w:val="00286D25"/>
    <w:rsid w:val="0028771D"/>
    <w:rsid w:val="00287F1E"/>
    <w:rsid w:val="00291AC6"/>
    <w:rsid w:val="00291C6D"/>
    <w:rsid w:val="00292029"/>
    <w:rsid w:val="0029233A"/>
    <w:rsid w:val="00292497"/>
    <w:rsid w:val="00292505"/>
    <w:rsid w:val="00292981"/>
    <w:rsid w:val="00292B93"/>
    <w:rsid w:val="00293C2F"/>
    <w:rsid w:val="00293D7C"/>
    <w:rsid w:val="00296462"/>
    <w:rsid w:val="00297B49"/>
    <w:rsid w:val="00297D26"/>
    <w:rsid w:val="002A0C0E"/>
    <w:rsid w:val="002A0F1C"/>
    <w:rsid w:val="002A11EA"/>
    <w:rsid w:val="002A13C1"/>
    <w:rsid w:val="002A219E"/>
    <w:rsid w:val="002A25F7"/>
    <w:rsid w:val="002A2626"/>
    <w:rsid w:val="002A2629"/>
    <w:rsid w:val="002A2796"/>
    <w:rsid w:val="002A3FBC"/>
    <w:rsid w:val="002A3FDF"/>
    <w:rsid w:val="002A406F"/>
    <w:rsid w:val="002A4280"/>
    <w:rsid w:val="002A465A"/>
    <w:rsid w:val="002A4C17"/>
    <w:rsid w:val="002A58A0"/>
    <w:rsid w:val="002A7109"/>
    <w:rsid w:val="002B14FA"/>
    <w:rsid w:val="002B1C56"/>
    <w:rsid w:val="002B1F2F"/>
    <w:rsid w:val="002B329A"/>
    <w:rsid w:val="002B35DF"/>
    <w:rsid w:val="002B43C4"/>
    <w:rsid w:val="002B44C9"/>
    <w:rsid w:val="002B5442"/>
    <w:rsid w:val="002B5A3F"/>
    <w:rsid w:val="002B5BF5"/>
    <w:rsid w:val="002B729A"/>
    <w:rsid w:val="002B7CD7"/>
    <w:rsid w:val="002C0809"/>
    <w:rsid w:val="002C0F11"/>
    <w:rsid w:val="002C1E2C"/>
    <w:rsid w:val="002C2879"/>
    <w:rsid w:val="002C2BFF"/>
    <w:rsid w:val="002C2D2D"/>
    <w:rsid w:val="002C33BE"/>
    <w:rsid w:val="002C48D4"/>
    <w:rsid w:val="002C4E9D"/>
    <w:rsid w:val="002C65B6"/>
    <w:rsid w:val="002C7C5B"/>
    <w:rsid w:val="002D095B"/>
    <w:rsid w:val="002D1114"/>
    <w:rsid w:val="002D1EFF"/>
    <w:rsid w:val="002D24A5"/>
    <w:rsid w:val="002D2D3B"/>
    <w:rsid w:val="002D32CE"/>
    <w:rsid w:val="002D3CF8"/>
    <w:rsid w:val="002D40D2"/>
    <w:rsid w:val="002D44B9"/>
    <w:rsid w:val="002D4A0C"/>
    <w:rsid w:val="002D5608"/>
    <w:rsid w:val="002D6145"/>
    <w:rsid w:val="002D67F6"/>
    <w:rsid w:val="002D7711"/>
    <w:rsid w:val="002E1005"/>
    <w:rsid w:val="002E1BA8"/>
    <w:rsid w:val="002E1E4F"/>
    <w:rsid w:val="002E2245"/>
    <w:rsid w:val="002E3E9B"/>
    <w:rsid w:val="002E444C"/>
    <w:rsid w:val="002E5330"/>
    <w:rsid w:val="002E5E47"/>
    <w:rsid w:val="002E7BA0"/>
    <w:rsid w:val="002E7F69"/>
    <w:rsid w:val="002F0A93"/>
    <w:rsid w:val="002F1964"/>
    <w:rsid w:val="002F2470"/>
    <w:rsid w:val="002F24F7"/>
    <w:rsid w:val="002F3683"/>
    <w:rsid w:val="002F38F0"/>
    <w:rsid w:val="002F3EDD"/>
    <w:rsid w:val="002F5789"/>
    <w:rsid w:val="002F65A1"/>
    <w:rsid w:val="002F6B36"/>
    <w:rsid w:val="002F6E01"/>
    <w:rsid w:val="00300C89"/>
    <w:rsid w:val="0030100B"/>
    <w:rsid w:val="00301D3E"/>
    <w:rsid w:val="00301E77"/>
    <w:rsid w:val="00301F51"/>
    <w:rsid w:val="00302AA1"/>
    <w:rsid w:val="00302E07"/>
    <w:rsid w:val="00303175"/>
    <w:rsid w:val="00307B50"/>
    <w:rsid w:val="00310084"/>
    <w:rsid w:val="003101FC"/>
    <w:rsid w:val="0031027B"/>
    <w:rsid w:val="00311218"/>
    <w:rsid w:val="003118BD"/>
    <w:rsid w:val="00311C0B"/>
    <w:rsid w:val="00311C8B"/>
    <w:rsid w:val="0031297E"/>
    <w:rsid w:val="00312A47"/>
    <w:rsid w:val="00313128"/>
    <w:rsid w:val="00313231"/>
    <w:rsid w:val="00313AAE"/>
    <w:rsid w:val="0031487A"/>
    <w:rsid w:val="003151B5"/>
    <w:rsid w:val="00315931"/>
    <w:rsid w:val="00315BCA"/>
    <w:rsid w:val="00316D06"/>
    <w:rsid w:val="0032055C"/>
    <w:rsid w:val="003212D6"/>
    <w:rsid w:val="00321730"/>
    <w:rsid w:val="0032248C"/>
    <w:rsid w:val="003229FE"/>
    <w:rsid w:val="00322C23"/>
    <w:rsid w:val="003236EB"/>
    <w:rsid w:val="003243E1"/>
    <w:rsid w:val="00324B60"/>
    <w:rsid w:val="003251C0"/>
    <w:rsid w:val="00325E35"/>
    <w:rsid w:val="00325FE1"/>
    <w:rsid w:val="003268AD"/>
    <w:rsid w:val="0032695E"/>
    <w:rsid w:val="00326B8E"/>
    <w:rsid w:val="00327119"/>
    <w:rsid w:val="00330B61"/>
    <w:rsid w:val="00331768"/>
    <w:rsid w:val="003320E3"/>
    <w:rsid w:val="003323D1"/>
    <w:rsid w:val="003328E8"/>
    <w:rsid w:val="003346E7"/>
    <w:rsid w:val="0033583F"/>
    <w:rsid w:val="00335A0A"/>
    <w:rsid w:val="00335DBD"/>
    <w:rsid w:val="003364EE"/>
    <w:rsid w:val="00336684"/>
    <w:rsid w:val="00337BEC"/>
    <w:rsid w:val="00341091"/>
    <w:rsid w:val="0034129D"/>
    <w:rsid w:val="00341A6C"/>
    <w:rsid w:val="003425DE"/>
    <w:rsid w:val="003429A8"/>
    <w:rsid w:val="00343243"/>
    <w:rsid w:val="00344062"/>
    <w:rsid w:val="00344AFA"/>
    <w:rsid w:val="00344F9F"/>
    <w:rsid w:val="0034523B"/>
    <w:rsid w:val="0034687F"/>
    <w:rsid w:val="0034769C"/>
    <w:rsid w:val="00350269"/>
    <w:rsid w:val="003502DF"/>
    <w:rsid w:val="0035075F"/>
    <w:rsid w:val="0035154C"/>
    <w:rsid w:val="003516E2"/>
    <w:rsid w:val="00351C31"/>
    <w:rsid w:val="0035326A"/>
    <w:rsid w:val="003536B8"/>
    <w:rsid w:val="0035371D"/>
    <w:rsid w:val="00353815"/>
    <w:rsid w:val="00353D53"/>
    <w:rsid w:val="00353D6C"/>
    <w:rsid w:val="00353E50"/>
    <w:rsid w:val="00353F8D"/>
    <w:rsid w:val="00354D14"/>
    <w:rsid w:val="00354DF2"/>
    <w:rsid w:val="00355D84"/>
    <w:rsid w:val="00356289"/>
    <w:rsid w:val="00356C82"/>
    <w:rsid w:val="00356DFC"/>
    <w:rsid w:val="00357DDE"/>
    <w:rsid w:val="0036179C"/>
    <w:rsid w:val="00362734"/>
    <w:rsid w:val="00362B55"/>
    <w:rsid w:val="00362ED3"/>
    <w:rsid w:val="00363887"/>
    <w:rsid w:val="00363D4C"/>
    <w:rsid w:val="003652E8"/>
    <w:rsid w:val="00365BC3"/>
    <w:rsid w:val="00365BD5"/>
    <w:rsid w:val="0037290A"/>
    <w:rsid w:val="003737AD"/>
    <w:rsid w:val="00374112"/>
    <w:rsid w:val="00374692"/>
    <w:rsid w:val="00374B0A"/>
    <w:rsid w:val="0037503A"/>
    <w:rsid w:val="00375796"/>
    <w:rsid w:val="00376CB7"/>
    <w:rsid w:val="00377E9D"/>
    <w:rsid w:val="00381A64"/>
    <w:rsid w:val="00382610"/>
    <w:rsid w:val="00382C23"/>
    <w:rsid w:val="00382C3E"/>
    <w:rsid w:val="0038397F"/>
    <w:rsid w:val="00383FC7"/>
    <w:rsid w:val="0038668F"/>
    <w:rsid w:val="00387941"/>
    <w:rsid w:val="003879D6"/>
    <w:rsid w:val="00387CD2"/>
    <w:rsid w:val="0039030F"/>
    <w:rsid w:val="0039053B"/>
    <w:rsid w:val="0039114E"/>
    <w:rsid w:val="0039115C"/>
    <w:rsid w:val="00391DD5"/>
    <w:rsid w:val="0039226D"/>
    <w:rsid w:val="00392398"/>
    <w:rsid w:val="003927BB"/>
    <w:rsid w:val="00392CAA"/>
    <w:rsid w:val="0039489B"/>
    <w:rsid w:val="00394B53"/>
    <w:rsid w:val="0039591F"/>
    <w:rsid w:val="003A0A6F"/>
    <w:rsid w:val="003A276D"/>
    <w:rsid w:val="003A37A2"/>
    <w:rsid w:val="003A47E4"/>
    <w:rsid w:val="003A4C57"/>
    <w:rsid w:val="003A5B9A"/>
    <w:rsid w:val="003A5E8A"/>
    <w:rsid w:val="003A7D16"/>
    <w:rsid w:val="003B00C2"/>
    <w:rsid w:val="003B1CC0"/>
    <w:rsid w:val="003B3BBD"/>
    <w:rsid w:val="003B48D4"/>
    <w:rsid w:val="003B54B8"/>
    <w:rsid w:val="003B6BD9"/>
    <w:rsid w:val="003C0374"/>
    <w:rsid w:val="003C2426"/>
    <w:rsid w:val="003C2F69"/>
    <w:rsid w:val="003C3D66"/>
    <w:rsid w:val="003C4361"/>
    <w:rsid w:val="003C4398"/>
    <w:rsid w:val="003C4BF3"/>
    <w:rsid w:val="003C4DF3"/>
    <w:rsid w:val="003C50CF"/>
    <w:rsid w:val="003C570D"/>
    <w:rsid w:val="003C59E7"/>
    <w:rsid w:val="003C5C64"/>
    <w:rsid w:val="003C6052"/>
    <w:rsid w:val="003C7392"/>
    <w:rsid w:val="003D0FFE"/>
    <w:rsid w:val="003D30C7"/>
    <w:rsid w:val="003D3A36"/>
    <w:rsid w:val="003D3CC6"/>
    <w:rsid w:val="003D4877"/>
    <w:rsid w:val="003D4D95"/>
    <w:rsid w:val="003D601D"/>
    <w:rsid w:val="003D7155"/>
    <w:rsid w:val="003E10DB"/>
    <w:rsid w:val="003E1A3E"/>
    <w:rsid w:val="003E2ED8"/>
    <w:rsid w:val="003E3B60"/>
    <w:rsid w:val="003E497D"/>
    <w:rsid w:val="003E6110"/>
    <w:rsid w:val="003F05D9"/>
    <w:rsid w:val="003F12C7"/>
    <w:rsid w:val="003F14AB"/>
    <w:rsid w:val="003F1D20"/>
    <w:rsid w:val="003F1D62"/>
    <w:rsid w:val="003F28A4"/>
    <w:rsid w:val="003F2C16"/>
    <w:rsid w:val="003F32B3"/>
    <w:rsid w:val="003F3929"/>
    <w:rsid w:val="003F538D"/>
    <w:rsid w:val="003F5B1E"/>
    <w:rsid w:val="003F6184"/>
    <w:rsid w:val="003F64BB"/>
    <w:rsid w:val="003F68B8"/>
    <w:rsid w:val="00400029"/>
    <w:rsid w:val="00400E04"/>
    <w:rsid w:val="00402091"/>
    <w:rsid w:val="0040261C"/>
    <w:rsid w:val="00402C4B"/>
    <w:rsid w:val="00403385"/>
    <w:rsid w:val="00403C0D"/>
    <w:rsid w:val="00404B96"/>
    <w:rsid w:val="00405464"/>
    <w:rsid w:val="004055BC"/>
    <w:rsid w:val="00405A95"/>
    <w:rsid w:val="00405D3C"/>
    <w:rsid w:val="0040791D"/>
    <w:rsid w:val="00410667"/>
    <w:rsid w:val="0041145A"/>
    <w:rsid w:val="0041194D"/>
    <w:rsid w:val="00413204"/>
    <w:rsid w:val="0041360B"/>
    <w:rsid w:val="0041398D"/>
    <w:rsid w:val="004142EF"/>
    <w:rsid w:val="004144EF"/>
    <w:rsid w:val="00414627"/>
    <w:rsid w:val="00414704"/>
    <w:rsid w:val="00414B37"/>
    <w:rsid w:val="00414DA6"/>
    <w:rsid w:val="004151AF"/>
    <w:rsid w:val="00415E12"/>
    <w:rsid w:val="00416A1A"/>
    <w:rsid w:val="00416E82"/>
    <w:rsid w:val="004170F5"/>
    <w:rsid w:val="004172E8"/>
    <w:rsid w:val="00417E83"/>
    <w:rsid w:val="004202E7"/>
    <w:rsid w:val="004203C0"/>
    <w:rsid w:val="004209F3"/>
    <w:rsid w:val="004215C7"/>
    <w:rsid w:val="00421FFB"/>
    <w:rsid w:val="004223F3"/>
    <w:rsid w:val="00423752"/>
    <w:rsid w:val="00424108"/>
    <w:rsid w:val="00426A92"/>
    <w:rsid w:val="0042701C"/>
    <w:rsid w:val="00427A40"/>
    <w:rsid w:val="00427C08"/>
    <w:rsid w:val="00430513"/>
    <w:rsid w:val="0043116D"/>
    <w:rsid w:val="004316A9"/>
    <w:rsid w:val="004322CB"/>
    <w:rsid w:val="00432969"/>
    <w:rsid w:val="00432973"/>
    <w:rsid w:val="004343C7"/>
    <w:rsid w:val="00435213"/>
    <w:rsid w:val="00436256"/>
    <w:rsid w:val="00436F02"/>
    <w:rsid w:val="0043730E"/>
    <w:rsid w:val="00437598"/>
    <w:rsid w:val="00437E1F"/>
    <w:rsid w:val="00437E51"/>
    <w:rsid w:val="0044230A"/>
    <w:rsid w:val="00443590"/>
    <w:rsid w:val="004453FF"/>
    <w:rsid w:val="0044694C"/>
    <w:rsid w:val="004470B5"/>
    <w:rsid w:val="00447701"/>
    <w:rsid w:val="0044794A"/>
    <w:rsid w:val="00450F03"/>
    <w:rsid w:val="00451335"/>
    <w:rsid w:val="00454FB3"/>
    <w:rsid w:val="00455652"/>
    <w:rsid w:val="004559CC"/>
    <w:rsid w:val="00456128"/>
    <w:rsid w:val="00456853"/>
    <w:rsid w:val="004603CB"/>
    <w:rsid w:val="0046081D"/>
    <w:rsid w:val="00460EFA"/>
    <w:rsid w:val="00460F17"/>
    <w:rsid w:val="00461E0A"/>
    <w:rsid w:val="004621FD"/>
    <w:rsid w:val="00463361"/>
    <w:rsid w:val="00463A8C"/>
    <w:rsid w:val="00463E61"/>
    <w:rsid w:val="0046455F"/>
    <w:rsid w:val="00466B5F"/>
    <w:rsid w:val="00470106"/>
    <w:rsid w:val="00470CB4"/>
    <w:rsid w:val="00471CA7"/>
    <w:rsid w:val="004730EB"/>
    <w:rsid w:val="004732C4"/>
    <w:rsid w:val="00474F92"/>
    <w:rsid w:val="0047596A"/>
    <w:rsid w:val="00476FC4"/>
    <w:rsid w:val="0047743B"/>
    <w:rsid w:val="0048088D"/>
    <w:rsid w:val="00480D08"/>
    <w:rsid w:val="00480E22"/>
    <w:rsid w:val="00481617"/>
    <w:rsid w:val="00481B10"/>
    <w:rsid w:val="0048229D"/>
    <w:rsid w:val="004831EF"/>
    <w:rsid w:val="00483704"/>
    <w:rsid w:val="00483C48"/>
    <w:rsid w:val="00484400"/>
    <w:rsid w:val="00485B38"/>
    <w:rsid w:val="00485CBE"/>
    <w:rsid w:val="00486052"/>
    <w:rsid w:val="004860AD"/>
    <w:rsid w:val="00487183"/>
    <w:rsid w:val="00490171"/>
    <w:rsid w:val="00490299"/>
    <w:rsid w:val="00490B57"/>
    <w:rsid w:val="00491F92"/>
    <w:rsid w:val="0049242D"/>
    <w:rsid w:val="00492C9E"/>
    <w:rsid w:val="00493EE4"/>
    <w:rsid w:val="0049446A"/>
    <w:rsid w:val="004945C9"/>
    <w:rsid w:val="004954D1"/>
    <w:rsid w:val="004970D3"/>
    <w:rsid w:val="004A565B"/>
    <w:rsid w:val="004A5C10"/>
    <w:rsid w:val="004A5DAA"/>
    <w:rsid w:val="004A6B27"/>
    <w:rsid w:val="004A74C9"/>
    <w:rsid w:val="004A79AE"/>
    <w:rsid w:val="004A7E15"/>
    <w:rsid w:val="004B2126"/>
    <w:rsid w:val="004B2A30"/>
    <w:rsid w:val="004B2B0B"/>
    <w:rsid w:val="004B2F4F"/>
    <w:rsid w:val="004B3A7C"/>
    <w:rsid w:val="004B3B8D"/>
    <w:rsid w:val="004B5648"/>
    <w:rsid w:val="004B594D"/>
    <w:rsid w:val="004B61AB"/>
    <w:rsid w:val="004B7D4A"/>
    <w:rsid w:val="004C0EBE"/>
    <w:rsid w:val="004C3A69"/>
    <w:rsid w:val="004C70D1"/>
    <w:rsid w:val="004C77B3"/>
    <w:rsid w:val="004D0D25"/>
    <w:rsid w:val="004D0FC5"/>
    <w:rsid w:val="004D1285"/>
    <w:rsid w:val="004D1E79"/>
    <w:rsid w:val="004D43DA"/>
    <w:rsid w:val="004D5287"/>
    <w:rsid w:val="004D6CD1"/>
    <w:rsid w:val="004D7D1B"/>
    <w:rsid w:val="004E014C"/>
    <w:rsid w:val="004E1550"/>
    <w:rsid w:val="004E159B"/>
    <w:rsid w:val="004E299F"/>
    <w:rsid w:val="004E474D"/>
    <w:rsid w:val="004E4E4F"/>
    <w:rsid w:val="004E52EE"/>
    <w:rsid w:val="004E6A9E"/>
    <w:rsid w:val="004F01F9"/>
    <w:rsid w:val="004F0E85"/>
    <w:rsid w:val="004F0EE7"/>
    <w:rsid w:val="004F1577"/>
    <w:rsid w:val="004F2235"/>
    <w:rsid w:val="004F31C8"/>
    <w:rsid w:val="004F31ED"/>
    <w:rsid w:val="004F4BBC"/>
    <w:rsid w:val="004F67D3"/>
    <w:rsid w:val="004F6B5B"/>
    <w:rsid w:val="00501885"/>
    <w:rsid w:val="005035A2"/>
    <w:rsid w:val="00506CA2"/>
    <w:rsid w:val="005078CF"/>
    <w:rsid w:val="00507EB5"/>
    <w:rsid w:val="00510DA9"/>
    <w:rsid w:val="00510FDA"/>
    <w:rsid w:val="00511AC8"/>
    <w:rsid w:val="0051320E"/>
    <w:rsid w:val="0051421A"/>
    <w:rsid w:val="00514D33"/>
    <w:rsid w:val="005151E6"/>
    <w:rsid w:val="0051606B"/>
    <w:rsid w:val="005178E0"/>
    <w:rsid w:val="00520575"/>
    <w:rsid w:val="005209DF"/>
    <w:rsid w:val="00520B3A"/>
    <w:rsid w:val="005218F6"/>
    <w:rsid w:val="005224FE"/>
    <w:rsid w:val="0052278B"/>
    <w:rsid w:val="00523E14"/>
    <w:rsid w:val="00525062"/>
    <w:rsid w:val="00525826"/>
    <w:rsid w:val="005258B3"/>
    <w:rsid w:val="00525DD1"/>
    <w:rsid w:val="005264A6"/>
    <w:rsid w:val="005264E9"/>
    <w:rsid w:val="00527502"/>
    <w:rsid w:val="00527964"/>
    <w:rsid w:val="0053003A"/>
    <w:rsid w:val="005314B8"/>
    <w:rsid w:val="00531921"/>
    <w:rsid w:val="0053400A"/>
    <w:rsid w:val="0053451E"/>
    <w:rsid w:val="00534D96"/>
    <w:rsid w:val="005360DB"/>
    <w:rsid w:val="00536960"/>
    <w:rsid w:val="00537601"/>
    <w:rsid w:val="005409EC"/>
    <w:rsid w:val="0054134C"/>
    <w:rsid w:val="00542176"/>
    <w:rsid w:val="00542B60"/>
    <w:rsid w:val="00542DA4"/>
    <w:rsid w:val="00543896"/>
    <w:rsid w:val="00543CD9"/>
    <w:rsid w:val="005440A2"/>
    <w:rsid w:val="00545F52"/>
    <w:rsid w:val="00546314"/>
    <w:rsid w:val="00546648"/>
    <w:rsid w:val="00546E7C"/>
    <w:rsid w:val="00547687"/>
    <w:rsid w:val="0055046F"/>
    <w:rsid w:val="00550C16"/>
    <w:rsid w:val="00551218"/>
    <w:rsid w:val="005524B5"/>
    <w:rsid w:val="00560AD2"/>
    <w:rsid w:val="0056124C"/>
    <w:rsid w:val="00561342"/>
    <w:rsid w:val="00561D16"/>
    <w:rsid w:val="00562796"/>
    <w:rsid w:val="00562EF6"/>
    <w:rsid w:val="005638F4"/>
    <w:rsid w:val="0056423F"/>
    <w:rsid w:val="005665E8"/>
    <w:rsid w:val="0056663D"/>
    <w:rsid w:val="00566751"/>
    <w:rsid w:val="005703CA"/>
    <w:rsid w:val="00571CA6"/>
    <w:rsid w:val="00571D7F"/>
    <w:rsid w:val="00571EAE"/>
    <w:rsid w:val="00572D31"/>
    <w:rsid w:val="00572D92"/>
    <w:rsid w:val="005732D3"/>
    <w:rsid w:val="005732DB"/>
    <w:rsid w:val="00573A80"/>
    <w:rsid w:val="0057486F"/>
    <w:rsid w:val="00575F48"/>
    <w:rsid w:val="00577082"/>
    <w:rsid w:val="0057793C"/>
    <w:rsid w:val="00577DC0"/>
    <w:rsid w:val="0058013B"/>
    <w:rsid w:val="0058207A"/>
    <w:rsid w:val="00582206"/>
    <w:rsid w:val="005828A4"/>
    <w:rsid w:val="00582C80"/>
    <w:rsid w:val="00583EA2"/>
    <w:rsid w:val="005852A7"/>
    <w:rsid w:val="0058533C"/>
    <w:rsid w:val="00585E3A"/>
    <w:rsid w:val="00585F86"/>
    <w:rsid w:val="00586656"/>
    <w:rsid w:val="00586736"/>
    <w:rsid w:val="00587DFB"/>
    <w:rsid w:val="00590612"/>
    <w:rsid w:val="00593927"/>
    <w:rsid w:val="0059445A"/>
    <w:rsid w:val="0059473F"/>
    <w:rsid w:val="00595C3D"/>
    <w:rsid w:val="00596A02"/>
    <w:rsid w:val="00597147"/>
    <w:rsid w:val="00597344"/>
    <w:rsid w:val="005A001C"/>
    <w:rsid w:val="005A0384"/>
    <w:rsid w:val="005A0B54"/>
    <w:rsid w:val="005A13A2"/>
    <w:rsid w:val="005A2B6F"/>
    <w:rsid w:val="005A2FF3"/>
    <w:rsid w:val="005A4B68"/>
    <w:rsid w:val="005A4BE6"/>
    <w:rsid w:val="005A5BEB"/>
    <w:rsid w:val="005A7A89"/>
    <w:rsid w:val="005A7C60"/>
    <w:rsid w:val="005A7E8F"/>
    <w:rsid w:val="005B047B"/>
    <w:rsid w:val="005B0BE0"/>
    <w:rsid w:val="005B25D3"/>
    <w:rsid w:val="005B2DB2"/>
    <w:rsid w:val="005B2F2C"/>
    <w:rsid w:val="005B3DC8"/>
    <w:rsid w:val="005B46B4"/>
    <w:rsid w:val="005B514E"/>
    <w:rsid w:val="005B5770"/>
    <w:rsid w:val="005B5941"/>
    <w:rsid w:val="005B5E67"/>
    <w:rsid w:val="005B7CA8"/>
    <w:rsid w:val="005B7D97"/>
    <w:rsid w:val="005C2E2C"/>
    <w:rsid w:val="005C2F71"/>
    <w:rsid w:val="005C3943"/>
    <w:rsid w:val="005C4A97"/>
    <w:rsid w:val="005C4B33"/>
    <w:rsid w:val="005C4D75"/>
    <w:rsid w:val="005C6A29"/>
    <w:rsid w:val="005C775C"/>
    <w:rsid w:val="005C7908"/>
    <w:rsid w:val="005D015E"/>
    <w:rsid w:val="005D170F"/>
    <w:rsid w:val="005D2744"/>
    <w:rsid w:val="005D3334"/>
    <w:rsid w:val="005D3868"/>
    <w:rsid w:val="005D49B4"/>
    <w:rsid w:val="005D6033"/>
    <w:rsid w:val="005D797C"/>
    <w:rsid w:val="005D7C5A"/>
    <w:rsid w:val="005E14C9"/>
    <w:rsid w:val="005E1A32"/>
    <w:rsid w:val="005E486A"/>
    <w:rsid w:val="005E4CD8"/>
    <w:rsid w:val="005E58E0"/>
    <w:rsid w:val="005E599B"/>
    <w:rsid w:val="005E7814"/>
    <w:rsid w:val="005F0174"/>
    <w:rsid w:val="005F030D"/>
    <w:rsid w:val="005F0BB2"/>
    <w:rsid w:val="005F1337"/>
    <w:rsid w:val="005F1747"/>
    <w:rsid w:val="005F2E1F"/>
    <w:rsid w:val="005F34ED"/>
    <w:rsid w:val="005F375F"/>
    <w:rsid w:val="005F3E9A"/>
    <w:rsid w:val="005F4601"/>
    <w:rsid w:val="005F4EC9"/>
    <w:rsid w:val="005F50F9"/>
    <w:rsid w:val="005F51D8"/>
    <w:rsid w:val="005F7D65"/>
    <w:rsid w:val="00601396"/>
    <w:rsid w:val="0060232F"/>
    <w:rsid w:val="0060285E"/>
    <w:rsid w:val="00604AF1"/>
    <w:rsid w:val="0060537B"/>
    <w:rsid w:val="00605F06"/>
    <w:rsid w:val="00605FDB"/>
    <w:rsid w:val="006066B1"/>
    <w:rsid w:val="00606EBB"/>
    <w:rsid w:val="00607A76"/>
    <w:rsid w:val="00610981"/>
    <w:rsid w:val="00610CEE"/>
    <w:rsid w:val="00611E4F"/>
    <w:rsid w:val="00612431"/>
    <w:rsid w:val="006126EE"/>
    <w:rsid w:val="0061408B"/>
    <w:rsid w:val="006147B8"/>
    <w:rsid w:val="00615B42"/>
    <w:rsid w:val="006172F3"/>
    <w:rsid w:val="00617ED6"/>
    <w:rsid w:val="00620045"/>
    <w:rsid w:val="00620252"/>
    <w:rsid w:val="006251B4"/>
    <w:rsid w:val="006252F8"/>
    <w:rsid w:val="00625459"/>
    <w:rsid w:val="006257C7"/>
    <w:rsid w:val="00625EC6"/>
    <w:rsid w:val="006262DF"/>
    <w:rsid w:val="006267C0"/>
    <w:rsid w:val="006268C4"/>
    <w:rsid w:val="00627174"/>
    <w:rsid w:val="00627320"/>
    <w:rsid w:val="00627501"/>
    <w:rsid w:val="00630066"/>
    <w:rsid w:val="00630505"/>
    <w:rsid w:val="00631ABC"/>
    <w:rsid w:val="0063226C"/>
    <w:rsid w:val="0063268A"/>
    <w:rsid w:val="0063280B"/>
    <w:rsid w:val="00632856"/>
    <w:rsid w:val="00632A30"/>
    <w:rsid w:val="00636BA2"/>
    <w:rsid w:val="00637492"/>
    <w:rsid w:val="00637888"/>
    <w:rsid w:val="006401D8"/>
    <w:rsid w:val="00640481"/>
    <w:rsid w:val="00640EF8"/>
    <w:rsid w:val="00641488"/>
    <w:rsid w:val="006418A9"/>
    <w:rsid w:val="00641F31"/>
    <w:rsid w:val="00642438"/>
    <w:rsid w:val="0064258E"/>
    <w:rsid w:val="00642E5F"/>
    <w:rsid w:val="00642EBC"/>
    <w:rsid w:val="00643821"/>
    <w:rsid w:val="0064535E"/>
    <w:rsid w:val="006456FC"/>
    <w:rsid w:val="00645973"/>
    <w:rsid w:val="00645D54"/>
    <w:rsid w:val="006462A2"/>
    <w:rsid w:val="0064642B"/>
    <w:rsid w:val="00646A72"/>
    <w:rsid w:val="0064709F"/>
    <w:rsid w:val="0064734D"/>
    <w:rsid w:val="00647C58"/>
    <w:rsid w:val="00650E91"/>
    <w:rsid w:val="00651149"/>
    <w:rsid w:val="00651383"/>
    <w:rsid w:val="00653082"/>
    <w:rsid w:val="00653B33"/>
    <w:rsid w:val="00653C54"/>
    <w:rsid w:val="00653D97"/>
    <w:rsid w:val="00654653"/>
    <w:rsid w:val="00655474"/>
    <w:rsid w:val="00657005"/>
    <w:rsid w:val="00657602"/>
    <w:rsid w:val="006606CC"/>
    <w:rsid w:val="00660FBF"/>
    <w:rsid w:val="006611EA"/>
    <w:rsid w:val="0066327E"/>
    <w:rsid w:val="00663D90"/>
    <w:rsid w:val="006657DA"/>
    <w:rsid w:val="00665A0C"/>
    <w:rsid w:val="00666127"/>
    <w:rsid w:val="00667111"/>
    <w:rsid w:val="00667410"/>
    <w:rsid w:val="0066742A"/>
    <w:rsid w:val="0067195D"/>
    <w:rsid w:val="00672E8A"/>
    <w:rsid w:val="00675D3A"/>
    <w:rsid w:val="006768AE"/>
    <w:rsid w:val="00676DF4"/>
    <w:rsid w:val="00677382"/>
    <w:rsid w:val="00677C02"/>
    <w:rsid w:val="00682FE3"/>
    <w:rsid w:val="006833CE"/>
    <w:rsid w:val="00683A05"/>
    <w:rsid w:val="00685225"/>
    <w:rsid w:val="00687675"/>
    <w:rsid w:val="00690EB8"/>
    <w:rsid w:val="00691C1B"/>
    <w:rsid w:val="006922FB"/>
    <w:rsid w:val="00692E14"/>
    <w:rsid w:val="00693D33"/>
    <w:rsid w:val="0069454F"/>
    <w:rsid w:val="00695442"/>
    <w:rsid w:val="00697930"/>
    <w:rsid w:val="00697B18"/>
    <w:rsid w:val="006A0919"/>
    <w:rsid w:val="006A1022"/>
    <w:rsid w:val="006A1325"/>
    <w:rsid w:val="006A1AC7"/>
    <w:rsid w:val="006A44C4"/>
    <w:rsid w:val="006A4B0F"/>
    <w:rsid w:val="006A6E9F"/>
    <w:rsid w:val="006A709D"/>
    <w:rsid w:val="006A739D"/>
    <w:rsid w:val="006A7D30"/>
    <w:rsid w:val="006B0421"/>
    <w:rsid w:val="006B14B3"/>
    <w:rsid w:val="006B1C55"/>
    <w:rsid w:val="006B1F5D"/>
    <w:rsid w:val="006B2265"/>
    <w:rsid w:val="006B5AF2"/>
    <w:rsid w:val="006B6678"/>
    <w:rsid w:val="006B73BC"/>
    <w:rsid w:val="006B7D59"/>
    <w:rsid w:val="006C0EAC"/>
    <w:rsid w:val="006C10D4"/>
    <w:rsid w:val="006C177A"/>
    <w:rsid w:val="006C1A30"/>
    <w:rsid w:val="006C1BF2"/>
    <w:rsid w:val="006C1DBC"/>
    <w:rsid w:val="006C2672"/>
    <w:rsid w:val="006C3D2E"/>
    <w:rsid w:val="006C41A6"/>
    <w:rsid w:val="006C56B9"/>
    <w:rsid w:val="006C58A4"/>
    <w:rsid w:val="006C63F7"/>
    <w:rsid w:val="006C6562"/>
    <w:rsid w:val="006C6A2B"/>
    <w:rsid w:val="006D06C1"/>
    <w:rsid w:val="006D0B8D"/>
    <w:rsid w:val="006D1195"/>
    <w:rsid w:val="006D143F"/>
    <w:rsid w:val="006D165A"/>
    <w:rsid w:val="006D237E"/>
    <w:rsid w:val="006D2665"/>
    <w:rsid w:val="006D30C1"/>
    <w:rsid w:val="006D51F9"/>
    <w:rsid w:val="006D5288"/>
    <w:rsid w:val="006D5AA2"/>
    <w:rsid w:val="006E07C4"/>
    <w:rsid w:val="006E0DC1"/>
    <w:rsid w:val="006E0FA0"/>
    <w:rsid w:val="006E1853"/>
    <w:rsid w:val="006E1ECE"/>
    <w:rsid w:val="006E31F0"/>
    <w:rsid w:val="006E4357"/>
    <w:rsid w:val="006E50DE"/>
    <w:rsid w:val="006E50E5"/>
    <w:rsid w:val="006E6655"/>
    <w:rsid w:val="006E66F8"/>
    <w:rsid w:val="006E6B93"/>
    <w:rsid w:val="006E70AB"/>
    <w:rsid w:val="006E7C01"/>
    <w:rsid w:val="006F0032"/>
    <w:rsid w:val="006F01C9"/>
    <w:rsid w:val="006F1589"/>
    <w:rsid w:val="006F1DFC"/>
    <w:rsid w:val="006F2282"/>
    <w:rsid w:val="006F26BA"/>
    <w:rsid w:val="006F307F"/>
    <w:rsid w:val="006F38A5"/>
    <w:rsid w:val="006F38BE"/>
    <w:rsid w:val="006F3941"/>
    <w:rsid w:val="006F50D2"/>
    <w:rsid w:val="006F5842"/>
    <w:rsid w:val="006F6A1B"/>
    <w:rsid w:val="006F712E"/>
    <w:rsid w:val="006F7C2F"/>
    <w:rsid w:val="007005DA"/>
    <w:rsid w:val="00700711"/>
    <w:rsid w:val="00700866"/>
    <w:rsid w:val="0070087D"/>
    <w:rsid w:val="00700BF0"/>
    <w:rsid w:val="00701FA0"/>
    <w:rsid w:val="007022DE"/>
    <w:rsid w:val="0070399A"/>
    <w:rsid w:val="00703F3A"/>
    <w:rsid w:val="00704DF3"/>
    <w:rsid w:val="007052A5"/>
    <w:rsid w:val="00706424"/>
    <w:rsid w:val="00706A36"/>
    <w:rsid w:val="007071E3"/>
    <w:rsid w:val="007077C4"/>
    <w:rsid w:val="007077C9"/>
    <w:rsid w:val="00707948"/>
    <w:rsid w:val="007079A7"/>
    <w:rsid w:val="00710171"/>
    <w:rsid w:val="007101D6"/>
    <w:rsid w:val="007102E0"/>
    <w:rsid w:val="00710C48"/>
    <w:rsid w:val="007127D0"/>
    <w:rsid w:val="00713126"/>
    <w:rsid w:val="007132E0"/>
    <w:rsid w:val="00713528"/>
    <w:rsid w:val="00713697"/>
    <w:rsid w:val="00713AFF"/>
    <w:rsid w:val="00713E8D"/>
    <w:rsid w:val="00713F29"/>
    <w:rsid w:val="007144FA"/>
    <w:rsid w:val="00714B5C"/>
    <w:rsid w:val="0071586D"/>
    <w:rsid w:val="007159E9"/>
    <w:rsid w:val="00716139"/>
    <w:rsid w:val="00716211"/>
    <w:rsid w:val="00716362"/>
    <w:rsid w:val="007172B2"/>
    <w:rsid w:val="00721438"/>
    <w:rsid w:val="00722EF4"/>
    <w:rsid w:val="007232B1"/>
    <w:rsid w:val="00724953"/>
    <w:rsid w:val="00727AA6"/>
    <w:rsid w:val="0073041D"/>
    <w:rsid w:val="00731863"/>
    <w:rsid w:val="00732A32"/>
    <w:rsid w:val="00734F71"/>
    <w:rsid w:val="00735682"/>
    <w:rsid w:val="00735805"/>
    <w:rsid w:val="00735975"/>
    <w:rsid w:val="00735A91"/>
    <w:rsid w:val="00735D81"/>
    <w:rsid w:val="007361FE"/>
    <w:rsid w:val="0073667B"/>
    <w:rsid w:val="00736F38"/>
    <w:rsid w:val="00737FC9"/>
    <w:rsid w:val="0074042C"/>
    <w:rsid w:val="00740D5A"/>
    <w:rsid w:val="00740F9F"/>
    <w:rsid w:val="0074196B"/>
    <w:rsid w:val="00742269"/>
    <w:rsid w:val="007425DE"/>
    <w:rsid w:val="00744812"/>
    <w:rsid w:val="007450F5"/>
    <w:rsid w:val="00746CD7"/>
    <w:rsid w:val="0074714C"/>
    <w:rsid w:val="0075054B"/>
    <w:rsid w:val="00752106"/>
    <w:rsid w:val="0075227C"/>
    <w:rsid w:val="007526B8"/>
    <w:rsid w:val="007533DA"/>
    <w:rsid w:val="00754470"/>
    <w:rsid w:val="00755D86"/>
    <w:rsid w:val="00755F59"/>
    <w:rsid w:val="00757152"/>
    <w:rsid w:val="00757997"/>
    <w:rsid w:val="007618E8"/>
    <w:rsid w:val="007618FE"/>
    <w:rsid w:val="00762D4A"/>
    <w:rsid w:val="00763B22"/>
    <w:rsid w:val="0076560B"/>
    <w:rsid w:val="00765DD0"/>
    <w:rsid w:val="00767796"/>
    <w:rsid w:val="00770A6E"/>
    <w:rsid w:val="00770B3A"/>
    <w:rsid w:val="0077281E"/>
    <w:rsid w:val="0077282C"/>
    <w:rsid w:val="00772ED0"/>
    <w:rsid w:val="007730A1"/>
    <w:rsid w:val="00773852"/>
    <w:rsid w:val="0077455B"/>
    <w:rsid w:val="0077495F"/>
    <w:rsid w:val="007751FE"/>
    <w:rsid w:val="007773DE"/>
    <w:rsid w:val="00780714"/>
    <w:rsid w:val="00781544"/>
    <w:rsid w:val="0078167B"/>
    <w:rsid w:val="007816AD"/>
    <w:rsid w:val="007820C5"/>
    <w:rsid w:val="007825BB"/>
    <w:rsid w:val="00783109"/>
    <w:rsid w:val="0078424B"/>
    <w:rsid w:val="007848E8"/>
    <w:rsid w:val="0078643E"/>
    <w:rsid w:val="0078689C"/>
    <w:rsid w:val="00786E47"/>
    <w:rsid w:val="007877DF"/>
    <w:rsid w:val="00787E12"/>
    <w:rsid w:val="00787EDC"/>
    <w:rsid w:val="0079060C"/>
    <w:rsid w:val="00790E84"/>
    <w:rsid w:val="00790EFA"/>
    <w:rsid w:val="0079237E"/>
    <w:rsid w:val="007929DF"/>
    <w:rsid w:val="00792A26"/>
    <w:rsid w:val="00792D27"/>
    <w:rsid w:val="00792F54"/>
    <w:rsid w:val="007937D8"/>
    <w:rsid w:val="00794775"/>
    <w:rsid w:val="007953AE"/>
    <w:rsid w:val="00795C94"/>
    <w:rsid w:val="00795E3A"/>
    <w:rsid w:val="00795ED1"/>
    <w:rsid w:val="00796628"/>
    <w:rsid w:val="007A0B54"/>
    <w:rsid w:val="007A126A"/>
    <w:rsid w:val="007A12A3"/>
    <w:rsid w:val="007A1370"/>
    <w:rsid w:val="007A1EB8"/>
    <w:rsid w:val="007A38EC"/>
    <w:rsid w:val="007A3F4B"/>
    <w:rsid w:val="007A428D"/>
    <w:rsid w:val="007A6A3D"/>
    <w:rsid w:val="007B29E4"/>
    <w:rsid w:val="007B3BF8"/>
    <w:rsid w:val="007B4BB7"/>
    <w:rsid w:val="007B4D00"/>
    <w:rsid w:val="007B5346"/>
    <w:rsid w:val="007B5EAF"/>
    <w:rsid w:val="007B5EDC"/>
    <w:rsid w:val="007B5F21"/>
    <w:rsid w:val="007C09F6"/>
    <w:rsid w:val="007C1CAD"/>
    <w:rsid w:val="007C1DB5"/>
    <w:rsid w:val="007C1FD0"/>
    <w:rsid w:val="007C20DF"/>
    <w:rsid w:val="007C3E6A"/>
    <w:rsid w:val="007C615F"/>
    <w:rsid w:val="007C6386"/>
    <w:rsid w:val="007C6917"/>
    <w:rsid w:val="007C74CE"/>
    <w:rsid w:val="007C7D26"/>
    <w:rsid w:val="007D0541"/>
    <w:rsid w:val="007D06FB"/>
    <w:rsid w:val="007D13C3"/>
    <w:rsid w:val="007D16A9"/>
    <w:rsid w:val="007D2030"/>
    <w:rsid w:val="007D25E3"/>
    <w:rsid w:val="007D2E70"/>
    <w:rsid w:val="007D3273"/>
    <w:rsid w:val="007D38D4"/>
    <w:rsid w:val="007D3E6C"/>
    <w:rsid w:val="007D4376"/>
    <w:rsid w:val="007D4419"/>
    <w:rsid w:val="007D5425"/>
    <w:rsid w:val="007D56A5"/>
    <w:rsid w:val="007D7230"/>
    <w:rsid w:val="007D74C9"/>
    <w:rsid w:val="007E0045"/>
    <w:rsid w:val="007E163A"/>
    <w:rsid w:val="007E276B"/>
    <w:rsid w:val="007E2C72"/>
    <w:rsid w:val="007E4A81"/>
    <w:rsid w:val="007E589C"/>
    <w:rsid w:val="007E591B"/>
    <w:rsid w:val="007E7836"/>
    <w:rsid w:val="007E7AB2"/>
    <w:rsid w:val="007E7FD7"/>
    <w:rsid w:val="007F135D"/>
    <w:rsid w:val="007F2418"/>
    <w:rsid w:val="007F2624"/>
    <w:rsid w:val="007F2FD3"/>
    <w:rsid w:val="007F44B0"/>
    <w:rsid w:val="007F55A9"/>
    <w:rsid w:val="007F61E1"/>
    <w:rsid w:val="007F6906"/>
    <w:rsid w:val="007F7164"/>
    <w:rsid w:val="007F7943"/>
    <w:rsid w:val="00800778"/>
    <w:rsid w:val="00801F4E"/>
    <w:rsid w:val="0080222F"/>
    <w:rsid w:val="00802D13"/>
    <w:rsid w:val="008032CD"/>
    <w:rsid w:val="00804001"/>
    <w:rsid w:val="008053B4"/>
    <w:rsid w:val="0080570F"/>
    <w:rsid w:val="008059E4"/>
    <w:rsid w:val="0080625B"/>
    <w:rsid w:val="00807131"/>
    <w:rsid w:val="0080784F"/>
    <w:rsid w:val="008101A9"/>
    <w:rsid w:val="008109D5"/>
    <w:rsid w:val="00810C3B"/>
    <w:rsid w:val="0081191A"/>
    <w:rsid w:val="008122D1"/>
    <w:rsid w:val="008129B9"/>
    <w:rsid w:val="00814272"/>
    <w:rsid w:val="008146F4"/>
    <w:rsid w:val="008151AD"/>
    <w:rsid w:val="008155C2"/>
    <w:rsid w:val="00815A49"/>
    <w:rsid w:val="00815EDC"/>
    <w:rsid w:val="008164C7"/>
    <w:rsid w:val="00817312"/>
    <w:rsid w:val="008204FC"/>
    <w:rsid w:val="00820A8B"/>
    <w:rsid w:val="008216D5"/>
    <w:rsid w:val="00821970"/>
    <w:rsid w:val="00822CB2"/>
    <w:rsid w:val="00823C38"/>
    <w:rsid w:val="008244A2"/>
    <w:rsid w:val="00826093"/>
    <w:rsid w:val="00826951"/>
    <w:rsid w:val="00827799"/>
    <w:rsid w:val="008322B4"/>
    <w:rsid w:val="00832ABB"/>
    <w:rsid w:val="00833ADC"/>
    <w:rsid w:val="00833E2C"/>
    <w:rsid w:val="00833EFA"/>
    <w:rsid w:val="00834880"/>
    <w:rsid w:val="00834DFA"/>
    <w:rsid w:val="008376AC"/>
    <w:rsid w:val="00840757"/>
    <w:rsid w:val="008416A7"/>
    <w:rsid w:val="0084370B"/>
    <w:rsid w:val="008437CA"/>
    <w:rsid w:val="0084477C"/>
    <w:rsid w:val="00844C80"/>
    <w:rsid w:val="00846C21"/>
    <w:rsid w:val="00846C47"/>
    <w:rsid w:val="00846EEE"/>
    <w:rsid w:val="008507E4"/>
    <w:rsid w:val="008509F0"/>
    <w:rsid w:val="00851449"/>
    <w:rsid w:val="00852209"/>
    <w:rsid w:val="00853B77"/>
    <w:rsid w:val="00853DDA"/>
    <w:rsid w:val="008550F6"/>
    <w:rsid w:val="00857771"/>
    <w:rsid w:val="00857EC0"/>
    <w:rsid w:val="0086196E"/>
    <w:rsid w:val="0086199D"/>
    <w:rsid w:val="00861F4B"/>
    <w:rsid w:val="00862EA4"/>
    <w:rsid w:val="00863F4F"/>
    <w:rsid w:val="00864871"/>
    <w:rsid w:val="00864D82"/>
    <w:rsid w:val="008651D1"/>
    <w:rsid w:val="00865422"/>
    <w:rsid w:val="00865AD7"/>
    <w:rsid w:val="00865BE7"/>
    <w:rsid w:val="00866204"/>
    <w:rsid w:val="00866312"/>
    <w:rsid w:val="00866338"/>
    <w:rsid w:val="00867077"/>
    <w:rsid w:val="008674DD"/>
    <w:rsid w:val="008705C5"/>
    <w:rsid w:val="00870993"/>
    <w:rsid w:val="00870B70"/>
    <w:rsid w:val="00870C99"/>
    <w:rsid w:val="00871C3D"/>
    <w:rsid w:val="00871D90"/>
    <w:rsid w:val="00873CCC"/>
    <w:rsid w:val="00874143"/>
    <w:rsid w:val="008745F6"/>
    <w:rsid w:val="0087530D"/>
    <w:rsid w:val="0087557A"/>
    <w:rsid w:val="0087749E"/>
    <w:rsid w:val="0087770F"/>
    <w:rsid w:val="0088058B"/>
    <w:rsid w:val="008806FF"/>
    <w:rsid w:val="00880D0C"/>
    <w:rsid w:val="008819D0"/>
    <w:rsid w:val="00881E1E"/>
    <w:rsid w:val="00882664"/>
    <w:rsid w:val="00882DA3"/>
    <w:rsid w:val="0088351D"/>
    <w:rsid w:val="00884B6A"/>
    <w:rsid w:val="00885E7C"/>
    <w:rsid w:val="00886749"/>
    <w:rsid w:val="00887CEC"/>
    <w:rsid w:val="00887DC9"/>
    <w:rsid w:val="00890630"/>
    <w:rsid w:val="00890F20"/>
    <w:rsid w:val="0089283F"/>
    <w:rsid w:val="00892EA8"/>
    <w:rsid w:val="0089304B"/>
    <w:rsid w:val="00895558"/>
    <w:rsid w:val="008959E9"/>
    <w:rsid w:val="00896C11"/>
    <w:rsid w:val="00896F5B"/>
    <w:rsid w:val="0089751A"/>
    <w:rsid w:val="00897B14"/>
    <w:rsid w:val="00897EB4"/>
    <w:rsid w:val="008A11C4"/>
    <w:rsid w:val="008A1789"/>
    <w:rsid w:val="008A1B0B"/>
    <w:rsid w:val="008A21A0"/>
    <w:rsid w:val="008A4692"/>
    <w:rsid w:val="008A46FD"/>
    <w:rsid w:val="008A521C"/>
    <w:rsid w:val="008A60C5"/>
    <w:rsid w:val="008A7752"/>
    <w:rsid w:val="008B0722"/>
    <w:rsid w:val="008B0C1A"/>
    <w:rsid w:val="008B11BE"/>
    <w:rsid w:val="008B4B3F"/>
    <w:rsid w:val="008B4F5D"/>
    <w:rsid w:val="008B5C5F"/>
    <w:rsid w:val="008B5EE3"/>
    <w:rsid w:val="008C015F"/>
    <w:rsid w:val="008C188E"/>
    <w:rsid w:val="008C335F"/>
    <w:rsid w:val="008C4898"/>
    <w:rsid w:val="008C4A88"/>
    <w:rsid w:val="008C4EA5"/>
    <w:rsid w:val="008C5B19"/>
    <w:rsid w:val="008C5B72"/>
    <w:rsid w:val="008C5CC1"/>
    <w:rsid w:val="008C62AC"/>
    <w:rsid w:val="008C6B32"/>
    <w:rsid w:val="008C6BD9"/>
    <w:rsid w:val="008C6BE4"/>
    <w:rsid w:val="008C6DBE"/>
    <w:rsid w:val="008C76B1"/>
    <w:rsid w:val="008D1122"/>
    <w:rsid w:val="008D217E"/>
    <w:rsid w:val="008D3CBA"/>
    <w:rsid w:val="008D4A91"/>
    <w:rsid w:val="008D68C2"/>
    <w:rsid w:val="008D6A03"/>
    <w:rsid w:val="008D74A5"/>
    <w:rsid w:val="008D751B"/>
    <w:rsid w:val="008D7F38"/>
    <w:rsid w:val="008E0768"/>
    <w:rsid w:val="008E2169"/>
    <w:rsid w:val="008E2EA1"/>
    <w:rsid w:val="008E39E6"/>
    <w:rsid w:val="008E536B"/>
    <w:rsid w:val="008E5F1D"/>
    <w:rsid w:val="008E5FF0"/>
    <w:rsid w:val="008E60CD"/>
    <w:rsid w:val="008E6A45"/>
    <w:rsid w:val="008E6C77"/>
    <w:rsid w:val="008E700C"/>
    <w:rsid w:val="008F0215"/>
    <w:rsid w:val="008F1528"/>
    <w:rsid w:val="008F5572"/>
    <w:rsid w:val="008F5969"/>
    <w:rsid w:val="008F63A6"/>
    <w:rsid w:val="00900A39"/>
    <w:rsid w:val="00900FB4"/>
    <w:rsid w:val="00901E5E"/>
    <w:rsid w:val="009030F9"/>
    <w:rsid w:val="00904619"/>
    <w:rsid w:val="00904BB9"/>
    <w:rsid w:val="00904D4F"/>
    <w:rsid w:val="00905D08"/>
    <w:rsid w:val="00905F5F"/>
    <w:rsid w:val="00906536"/>
    <w:rsid w:val="009067E0"/>
    <w:rsid w:val="00906B15"/>
    <w:rsid w:val="0090740F"/>
    <w:rsid w:val="00910710"/>
    <w:rsid w:val="00911929"/>
    <w:rsid w:val="00912ADB"/>
    <w:rsid w:val="009142D3"/>
    <w:rsid w:val="00915545"/>
    <w:rsid w:val="0091581F"/>
    <w:rsid w:val="00915DCB"/>
    <w:rsid w:val="0091602F"/>
    <w:rsid w:val="009168AB"/>
    <w:rsid w:val="00917805"/>
    <w:rsid w:val="0091781E"/>
    <w:rsid w:val="0092038C"/>
    <w:rsid w:val="00920F74"/>
    <w:rsid w:val="009210B6"/>
    <w:rsid w:val="00923A47"/>
    <w:rsid w:val="00925362"/>
    <w:rsid w:val="00925521"/>
    <w:rsid w:val="00925D59"/>
    <w:rsid w:val="009261B1"/>
    <w:rsid w:val="00926EF7"/>
    <w:rsid w:val="009274F5"/>
    <w:rsid w:val="0092B1D1"/>
    <w:rsid w:val="0093050D"/>
    <w:rsid w:val="00931570"/>
    <w:rsid w:val="0093181C"/>
    <w:rsid w:val="00931CE4"/>
    <w:rsid w:val="00932054"/>
    <w:rsid w:val="00932747"/>
    <w:rsid w:val="00933A75"/>
    <w:rsid w:val="00933B9D"/>
    <w:rsid w:val="009345F7"/>
    <w:rsid w:val="009347E6"/>
    <w:rsid w:val="009347F2"/>
    <w:rsid w:val="00934E1A"/>
    <w:rsid w:val="00935A72"/>
    <w:rsid w:val="00936B6C"/>
    <w:rsid w:val="00937603"/>
    <w:rsid w:val="009379DC"/>
    <w:rsid w:val="00937DD5"/>
    <w:rsid w:val="009411F2"/>
    <w:rsid w:val="00941D4B"/>
    <w:rsid w:val="00941D6B"/>
    <w:rsid w:val="00941E5F"/>
    <w:rsid w:val="00942762"/>
    <w:rsid w:val="00942BCA"/>
    <w:rsid w:val="00942EA8"/>
    <w:rsid w:val="00944A0E"/>
    <w:rsid w:val="00944DF3"/>
    <w:rsid w:val="00945084"/>
    <w:rsid w:val="0094553E"/>
    <w:rsid w:val="00945E15"/>
    <w:rsid w:val="00946498"/>
    <w:rsid w:val="00947E9D"/>
    <w:rsid w:val="00951006"/>
    <w:rsid w:val="00952983"/>
    <w:rsid w:val="00952B67"/>
    <w:rsid w:val="009541FB"/>
    <w:rsid w:val="00954E37"/>
    <w:rsid w:val="009556B1"/>
    <w:rsid w:val="0095594B"/>
    <w:rsid w:val="00956C03"/>
    <w:rsid w:val="00961582"/>
    <w:rsid w:val="009620E4"/>
    <w:rsid w:val="009628D3"/>
    <w:rsid w:val="00962D93"/>
    <w:rsid w:val="009632C3"/>
    <w:rsid w:val="00964562"/>
    <w:rsid w:val="0096575E"/>
    <w:rsid w:val="00965F9E"/>
    <w:rsid w:val="00966055"/>
    <w:rsid w:val="00966D6D"/>
    <w:rsid w:val="00967005"/>
    <w:rsid w:val="009677A9"/>
    <w:rsid w:val="0097027B"/>
    <w:rsid w:val="00971387"/>
    <w:rsid w:val="009713E0"/>
    <w:rsid w:val="00971426"/>
    <w:rsid w:val="009715AA"/>
    <w:rsid w:val="00972068"/>
    <w:rsid w:val="00974956"/>
    <w:rsid w:val="00974FEC"/>
    <w:rsid w:val="00975D0E"/>
    <w:rsid w:val="00976479"/>
    <w:rsid w:val="00980113"/>
    <w:rsid w:val="009804A5"/>
    <w:rsid w:val="0098074F"/>
    <w:rsid w:val="00980EA3"/>
    <w:rsid w:val="00982045"/>
    <w:rsid w:val="00984FCF"/>
    <w:rsid w:val="00985101"/>
    <w:rsid w:val="0098585C"/>
    <w:rsid w:val="0098613E"/>
    <w:rsid w:val="00986FC2"/>
    <w:rsid w:val="0098752A"/>
    <w:rsid w:val="0098783D"/>
    <w:rsid w:val="00987EAF"/>
    <w:rsid w:val="00990580"/>
    <w:rsid w:val="00993065"/>
    <w:rsid w:val="009967B1"/>
    <w:rsid w:val="00997E00"/>
    <w:rsid w:val="009A04AF"/>
    <w:rsid w:val="009A081E"/>
    <w:rsid w:val="009A0B40"/>
    <w:rsid w:val="009A0EC3"/>
    <w:rsid w:val="009A1B93"/>
    <w:rsid w:val="009A2754"/>
    <w:rsid w:val="009A2CB0"/>
    <w:rsid w:val="009A2F42"/>
    <w:rsid w:val="009A3AE1"/>
    <w:rsid w:val="009A3B03"/>
    <w:rsid w:val="009A472B"/>
    <w:rsid w:val="009A4C39"/>
    <w:rsid w:val="009A5F87"/>
    <w:rsid w:val="009A5F98"/>
    <w:rsid w:val="009A6009"/>
    <w:rsid w:val="009A646D"/>
    <w:rsid w:val="009A6485"/>
    <w:rsid w:val="009A7171"/>
    <w:rsid w:val="009A7246"/>
    <w:rsid w:val="009A76DF"/>
    <w:rsid w:val="009A7AEA"/>
    <w:rsid w:val="009B06C6"/>
    <w:rsid w:val="009B0BE9"/>
    <w:rsid w:val="009B1189"/>
    <w:rsid w:val="009B1974"/>
    <w:rsid w:val="009B23B1"/>
    <w:rsid w:val="009B2BF0"/>
    <w:rsid w:val="009B5087"/>
    <w:rsid w:val="009B6028"/>
    <w:rsid w:val="009B654E"/>
    <w:rsid w:val="009B7224"/>
    <w:rsid w:val="009B7B3B"/>
    <w:rsid w:val="009C0183"/>
    <w:rsid w:val="009C15DA"/>
    <w:rsid w:val="009C23A3"/>
    <w:rsid w:val="009C4201"/>
    <w:rsid w:val="009C4497"/>
    <w:rsid w:val="009C4640"/>
    <w:rsid w:val="009C59C9"/>
    <w:rsid w:val="009C63F2"/>
    <w:rsid w:val="009D00D8"/>
    <w:rsid w:val="009D10E3"/>
    <w:rsid w:val="009D276F"/>
    <w:rsid w:val="009D4D6D"/>
    <w:rsid w:val="009D7430"/>
    <w:rsid w:val="009D747F"/>
    <w:rsid w:val="009E06D0"/>
    <w:rsid w:val="009E0AB5"/>
    <w:rsid w:val="009E0FCC"/>
    <w:rsid w:val="009E12D0"/>
    <w:rsid w:val="009E15BF"/>
    <w:rsid w:val="009E2756"/>
    <w:rsid w:val="009E29C2"/>
    <w:rsid w:val="009E30FA"/>
    <w:rsid w:val="009E3691"/>
    <w:rsid w:val="009E3FBD"/>
    <w:rsid w:val="009E4767"/>
    <w:rsid w:val="009E4CE8"/>
    <w:rsid w:val="009E4FE6"/>
    <w:rsid w:val="009E51B4"/>
    <w:rsid w:val="009E566E"/>
    <w:rsid w:val="009E604B"/>
    <w:rsid w:val="009E6484"/>
    <w:rsid w:val="009E74CD"/>
    <w:rsid w:val="009E756E"/>
    <w:rsid w:val="009F0A79"/>
    <w:rsid w:val="009F0F7D"/>
    <w:rsid w:val="009F1D4A"/>
    <w:rsid w:val="009F2802"/>
    <w:rsid w:val="009F280B"/>
    <w:rsid w:val="009F2C88"/>
    <w:rsid w:val="009F2F44"/>
    <w:rsid w:val="009F4BB3"/>
    <w:rsid w:val="009F4F18"/>
    <w:rsid w:val="009F6728"/>
    <w:rsid w:val="009F7EDA"/>
    <w:rsid w:val="00A002C5"/>
    <w:rsid w:val="00A007FD"/>
    <w:rsid w:val="00A029ED"/>
    <w:rsid w:val="00A02CFA"/>
    <w:rsid w:val="00A03752"/>
    <w:rsid w:val="00A03B0C"/>
    <w:rsid w:val="00A04D68"/>
    <w:rsid w:val="00A04E93"/>
    <w:rsid w:val="00A056CA"/>
    <w:rsid w:val="00A05DD2"/>
    <w:rsid w:val="00A065E9"/>
    <w:rsid w:val="00A07D58"/>
    <w:rsid w:val="00A11700"/>
    <w:rsid w:val="00A117EE"/>
    <w:rsid w:val="00A118B6"/>
    <w:rsid w:val="00A12731"/>
    <w:rsid w:val="00A12F34"/>
    <w:rsid w:val="00A13E9E"/>
    <w:rsid w:val="00A1401A"/>
    <w:rsid w:val="00A142F0"/>
    <w:rsid w:val="00A14A64"/>
    <w:rsid w:val="00A157A1"/>
    <w:rsid w:val="00A15FAE"/>
    <w:rsid w:val="00A16881"/>
    <w:rsid w:val="00A211E3"/>
    <w:rsid w:val="00A21333"/>
    <w:rsid w:val="00A22246"/>
    <w:rsid w:val="00A22A51"/>
    <w:rsid w:val="00A236BF"/>
    <w:rsid w:val="00A24F5B"/>
    <w:rsid w:val="00A25008"/>
    <w:rsid w:val="00A25A7A"/>
    <w:rsid w:val="00A26A4F"/>
    <w:rsid w:val="00A2710E"/>
    <w:rsid w:val="00A31206"/>
    <w:rsid w:val="00A31513"/>
    <w:rsid w:val="00A3152F"/>
    <w:rsid w:val="00A33078"/>
    <w:rsid w:val="00A33946"/>
    <w:rsid w:val="00A33C7B"/>
    <w:rsid w:val="00A370FD"/>
    <w:rsid w:val="00A400D0"/>
    <w:rsid w:val="00A402E6"/>
    <w:rsid w:val="00A40603"/>
    <w:rsid w:val="00A41913"/>
    <w:rsid w:val="00A4297C"/>
    <w:rsid w:val="00A43175"/>
    <w:rsid w:val="00A439FF"/>
    <w:rsid w:val="00A45478"/>
    <w:rsid w:val="00A46124"/>
    <w:rsid w:val="00A505B9"/>
    <w:rsid w:val="00A50D9D"/>
    <w:rsid w:val="00A5226D"/>
    <w:rsid w:val="00A54BED"/>
    <w:rsid w:val="00A54DD9"/>
    <w:rsid w:val="00A55234"/>
    <w:rsid w:val="00A55411"/>
    <w:rsid w:val="00A5605C"/>
    <w:rsid w:val="00A57B7F"/>
    <w:rsid w:val="00A60333"/>
    <w:rsid w:val="00A60AC0"/>
    <w:rsid w:val="00A60BA7"/>
    <w:rsid w:val="00A619EA"/>
    <w:rsid w:val="00A62FBD"/>
    <w:rsid w:val="00A630D2"/>
    <w:rsid w:val="00A63AA2"/>
    <w:rsid w:val="00A63F76"/>
    <w:rsid w:val="00A64496"/>
    <w:rsid w:val="00A64C16"/>
    <w:rsid w:val="00A6637A"/>
    <w:rsid w:val="00A6653A"/>
    <w:rsid w:val="00A66581"/>
    <w:rsid w:val="00A67370"/>
    <w:rsid w:val="00A70231"/>
    <w:rsid w:val="00A704A2"/>
    <w:rsid w:val="00A71709"/>
    <w:rsid w:val="00A71BE7"/>
    <w:rsid w:val="00A7206B"/>
    <w:rsid w:val="00A72D0F"/>
    <w:rsid w:val="00A73887"/>
    <w:rsid w:val="00A73EFF"/>
    <w:rsid w:val="00A74FE6"/>
    <w:rsid w:val="00A76085"/>
    <w:rsid w:val="00A76520"/>
    <w:rsid w:val="00A7698F"/>
    <w:rsid w:val="00A77BEA"/>
    <w:rsid w:val="00A77EFE"/>
    <w:rsid w:val="00A80BF5"/>
    <w:rsid w:val="00A8132A"/>
    <w:rsid w:val="00A82772"/>
    <w:rsid w:val="00A82A9B"/>
    <w:rsid w:val="00A82C60"/>
    <w:rsid w:val="00A83701"/>
    <w:rsid w:val="00A83847"/>
    <w:rsid w:val="00A85DFD"/>
    <w:rsid w:val="00A87EAA"/>
    <w:rsid w:val="00A900E8"/>
    <w:rsid w:val="00A9111E"/>
    <w:rsid w:val="00A92B1D"/>
    <w:rsid w:val="00A92CD7"/>
    <w:rsid w:val="00A96526"/>
    <w:rsid w:val="00A96741"/>
    <w:rsid w:val="00A96785"/>
    <w:rsid w:val="00A96B57"/>
    <w:rsid w:val="00AA1B4E"/>
    <w:rsid w:val="00AA259C"/>
    <w:rsid w:val="00AA2DDB"/>
    <w:rsid w:val="00AA35C7"/>
    <w:rsid w:val="00AA4F50"/>
    <w:rsid w:val="00AA60F7"/>
    <w:rsid w:val="00AA6595"/>
    <w:rsid w:val="00AA7540"/>
    <w:rsid w:val="00AA7C15"/>
    <w:rsid w:val="00AA7E24"/>
    <w:rsid w:val="00AB0D2C"/>
    <w:rsid w:val="00AB1173"/>
    <w:rsid w:val="00AB122A"/>
    <w:rsid w:val="00AB1B71"/>
    <w:rsid w:val="00AB1C82"/>
    <w:rsid w:val="00AB1F93"/>
    <w:rsid w:val="00AB258B"/>
    <w:rsid w:val="00AB30DE"/>
    <w:rsid w:val="00AB31E3"/>
    <w:rsid w:val="00AB3B12"/>
    <w:rsid w:val="00AB5862"/>
    <w:rsid w:val="00AB7430"/>
    <w:rsid w:val="00AB747E"/>
    <w:rsid w:val="00AB7B3C"/>
    <w:rsid w:val="00AC0398"/>
    <w:rsid w:val="00AC05F9"/>
    <w:rsid w:val="00AC069E"/>
    <w:rsid w:val="00AC09AB"/>
    <w:rsid w:val="00AC20BA"/>
    <w:rsid w:val="00AC230F"/>
    <w:rsid w:val="00AC25F0"/>
    <w:rsid w:val="00AC2729"/>
    <w:rsid w:val="00AC3011"/>
    <w:rsid w:val="00AC3736"/>
    <w:rsid w:val="00AC5A71"/>
    <w:rsid w:val="00AC6550"/>
    <w:rsid w:val="00AC72D2"/>
    <w:rsid w:val="00AC7600"/>
    <w:rsid w:val="00AC7AC1"/>
    <w:rsid w:val="00AD0149"/>
    <w:rsid w:val="00AD05EA"/>
    <w:rsid w:val="00AD15BB"/>
    <w:rsid w:val="00AD15E9"/>
    <w:rsid w:val="00AD19AF"/>
    <w:rsid w:val="00AD1DD7"/>
    <w:rsid w:val="00AD27A9"/>
    <w:rsid w:val="00AD356E"/>
    <w:rsid w:val="00AD42AD"/>
    <w:rsid w:val="00AD4EE5"/>
    <w:rsid w:val="00AD59E0"/>
    <w:rsid w:val="00AD65F2"/>
    <w:rsid w:val="00AD7172"/>
    <w:rsid w:val="00AD7BD2"/>
    <w:rsid w:val="00AD7CB2"/>
    <w:rsid w:val="00AE0FA9"/>
    <w:rsid w:val="00AE13E9"/>
    <w:rsid w:val="00AE2065"/>
    <w:rsid w:val="00AE568B"/>
    <w:rsid w:val="00AE6A2B"/>
    <w:rsid w:val="00AE7740"/>
    <w:rsid w:val="00AF058C"/>
    <w:rsid w:val="00AF068A"/>
    <w:rsid w:val="00AF0B0C"/>
    <w:rsid w:val="00AF0E9A"/>
    <w:rsid w:val="00AF3829"/>
    <w:rsid w:val="00AF420A"/>
    <w:rsid w:val="00AF4CF6"/>
    <w:rsid w:val="00AF5551"/>
    <w:rsid w:val="00AF595D"/>
    <w:rsid w:val="00AF6F21"/>
    <w:rsid w:val="00AF72B2"/>
    <w:rsid w:val="00AF748B"/>
    <w:rsid w:val="00B003AE"/>
    <w:rsid w:val="00B00B0F"/>
    <w:rsid w:val="00B010A8"/>
    <w:rsid w:val="00B0432E"/>
    <w:rsid w:val="00B0523A"/>
    <w:rsid w:val="00B0684E"/>
    <w:rsid w:val="00B07AEC"/>
    <w:rsid w:val="00B106E6"/>
    <w:rsid w:val="00B1074E"/>
    <w:rsid w:val="00B1119C"/>
    <w:rsid w:val="00B11587"/>
    <w:rsid w:val="00B119EA"/>
    <w:rsid w:val="00B12E9C"/>
    <w:rsid w:val="00B12F5A"/>
    <w:rsid w:val="00B15974"/>
    <w:rsid w:val="00B15AFF"/>
    <w:rsid w:val="00B1608E"/>
    <w:rsid w:val="00B17846"/>
    <w:rsid w:val="00B17D09"/>
    <w:rsid w:val="00B20085"/>
    <w:rsid w:val="00B204C3"/>
    <w:rsid w:val="00B211FB"/>
    <w:rsid w:val="00B21F13"/>
    <w:rsid w:val="00B22C4F"/>
    <w:rsid w:val="00B22E2A"/>
    <w:rsid w:val="00B23058"/>
    <w:rsid w:val="00B234A1"/>
    <w:rsid w:val="00B23B46"/>
    <w:rsid w:val="00B27B96"/>
    <w:rsid w:val="00B27EB9"/>
    <w:rsid w:val="00B28503"/>
    <w:rsid w:val="00B300CC"/>
    <w:rsid w:val="00B30D30"/>
    <w:rsid w:val="00B31271"/>
    <w:rsid w:val="00B327C3"/>
    <w:rsid w:val="00B3286A"/>
    <w:rsid w:val="00B32D7F"/>
    <w:rsid w:val="00B3331A"/>
    <w:rsid w:val="00B33656"/>
    <w:rsid w:val="00B33E5F"/>
    <w:rsid w:val="00B34DAC"/>
    <w:rsid w:val="00B34DE1"/>
    <w:rsid w:val="00B34DF3"/>
    <w:rsid w:val="00B37820"/>
    <w:rsid w:val="00B378B4"/>
    <w:rsid w:val="00B400CB"/>
    <w:rsid w:val="00B417B1"/>
    <w:rsid w:val="00B42CFC"/>
    <w:rsid w:val="00B43630"/>
    <w:rsid w:val="00B436C6"/>
    <w:rsid w:val="00B4397F"/>
    <w:rsid w:val="00B44651"/>
    <w:rsid w:val="00B45784"/>
    <w:rsid w:val="00B459D0"/>
    <w:rsid w:val="00B47287"/>
    <w:rsid w:val="00B50692"/>
    <w:rsid w:val="00B52D11"/>
    <w:rsid w:val="00B536A8"/>
    <w:rsid w:val="00B5376A"/>
    <w:rsid w:val="00B53A31"/>
    <w:rsid w:val="00B53E82"/>
    <w:rsid w:val="00B55259"/>
    <w:rsid w:val="00B5722B"/>
    <w:rsid w:val="00B579CF"/>
    <w:rsid w:val="00B60E37"/>
    <w:rsid w:val="00B61430"/>
    <w:rsid w:val="00B625D3"/>
    <w:rsid w:val="00B62F24"/>
    <w:rsid w:val="00B63EF3"/>
    <w:rsid w:val="00B6430D"/>
    <w:rsid w:val="00B654DB"/>
    <w:rsid w:val="00B65CC8"/>
    <w:rsid w:val="00B65D27"/>
    <w:rsid w:val="00B66080"/>
    <w:rsid w:val="00B66DC2"/>
    <w:rsid w:val="00B711AA"/>
    <w:rsid w:val="00B7152B"/>
    <w:rsid w:val="00B716F4"/>
    <w:rsid w:val="00B71B59"/>
    <w:rsid w:val="00B71C26"/>
    <w:rsid w:val="00B726E8"/>
    <w:rsid w:val="00B72DCE"/>
    <w:rsid w:val="00B74201"/>
    <w:rsid w:val="00B7537D"/>
    <w:rsid w:val="00B76837"/>
    <w:rsid w:val="00B807CC"/>
    <w:rsid w:val="00B8245D"/>
    <w:rsid w:val="00B834AA"/>
    <w:rsid w:val="00B83AE1"/>
    <w:rsid w:val="00B87E90"/>
    <w:rsid w:val="00B9093C"/>
    <w:rsid w:val="00B91044"/>
    <w:rsid w:val="00B9188E"/>
    <w:rsid w:val="00B92FCD"/>
    <w:rsid w:val="00B9337F"/>
    <w:rsid w:val="00B948F1"/>
    <w:rsid w:val="00B95FA3"/>
    <w:rsid w:val="00B96175"/>
    <w:rsid w:val="00B96FB0"/>
    <w:rsid w:val="00B976F1"/>
    <w:rsid w:val="00BA15B2"/>
    <w:rsid w:val="00BA16DA"/>
    <w:rsid w:val="00BA1A95"/>
    <w:rsid w:val="00BA2254"/>
    <w:rsid w:val="00BA46DD"/>
    <w:rsid w:val="00BA68F0"/>
    <w:rsid w:val="00BA72FB"/>
    <w:rsid w:val="00BB14C6"/>
    <w:rsid w:val="00BB187E"/>
    <w:rsid w:val="00BB1943"/>
    <w:rsid w:val="00BB26A8"/>
    <w:rsid w:val="00BB2E07"/>
    <w:rsid w:val="00BB312E"/>
    <w:rsid w:val="00BB321C"/>
    <w:rsid w:val="00BB4077"/>
    <w:rsid w:val="00BB4EDF"/>
    <w:rsid w:val="00BB4F84"/>
    <w:rsid w:val="00BB54D5"/>
    <w:rsid w:val="00BB68F9"/>
    <w:rsid w:val="00BC0D2A"/>
    <w:rsid w:val="00BC1145"/>
    <w:rsid w:val="00BC2C48"/>
    <w:rsid w:val="00BC2F9A"/>
    <w:rsid w:val="00BC39A7"/>
    <w:rsid w:val="00BC3A93"/>
    <w:rsid w:val="00BC3DB5"/>
    <w:rsid w:val="00BC54CC"/>
    <w:rsid w:val="00BC61C1"/>
    <w:rsid w:val="00BC62B0"/>
    <w:rsid w:val="00BC7AA1"/>
    <w:rsid w:val="00BD0ABC"/>
    <w:rsid w:val="00BD1236"/>
    <w:rsid w:val="00BD26FF"/>
    <w:rsid w:val="00BD2758"/>
    <w:rsid w:val="00BD29F4"/>
    <w:rsid w:val="00BD34C8"/>
    <w:rsid w:val="00BD4065"/>
    <w:rsid w:val="00BD42A7"/>
    <w:rsid w:val="00BD55D9"/>
    <w:rsid w:val="00BD581E"/>
    <w:rsid w:val="00BD5F02"/>
    <w:rsid w:val="00BD6C85"/>
    <w:rsid w:val="00BD707F"/>
    <w:rsid w:val="00BE00B2"/>
    <w:rsid w:val="00BE2BDF"/>
    <w:rsid w:val="00BE2F1B"/>
    <w:rsid w:val="00BE4D18"/>
    <w:rsid w:val="00BE4FF9"/>
    <w:rsid w:val="00BE6F63"/>
    <w:rsid w:val="00BE6FBF"/>
    <w:rsid w:val="00BF2A3C"/>
    <w:rsid w:val="00BF2ADD"/>
    <w:rsid w:val="00BF683A"/>
    <w:rsid w:val="00C00869"/>
    <w:rsid w:val="00C01CB6"/>
    <w:rsid w:val="00C02692"/>
    <w:rsid w:val="00C027A5"/>
    <w:rsid w:val="00C0292B"/>
    <w:rsid w:val="00C03ABF"/>
    <w:rsid w:val="00C03D86"/>
    <w:rsid w:val="00C056A3"/>
    <w:rsid w:val="00C059BD"/>
    <w:rsid w:val="00C05A02"/>
    <w:rsid w:val="00C06350"/>
    <w:rsid w:val="00C06470"/>
    <w:rsid w:val="00C073D3"/>
    <w:rsid w:val="00C110B1"/>
    <w:rsid w:val="00C12AB7"/>
    <w:rsid w:val="00C153A1"/>
    <w:rsid w:val="00C1550D"/>
    <w:rsid w:val="00C15DFF"/>
    <w:rsid w:val="00C17B31"/>
    <w:rsid w:val="00C20F25"/>
    <w:rsid w:val="00C2206C"/>
    <w:rsid w:val="00C224C5"/>
    <w:rsid w:val="00C22610"/>
    <w:rsid w:val="00C22706"/>
    <w:rsid w:val="00C22BC7"/>
    <w:rsid w:val="00C22F87"/>
    <w:rsid w:val="00C23105"/>
    <w:rsid w:val="00C231E4"/>
    <w:rsid w:val="00C25FC9"/>
    <w:rsid w:val="00C261B7"/>
    <w:rsid w:val="00C26AED"/>
    <w:rsid w:val="00C2728C"/>
    <w:rsid w:val="00C27329"/>
    <w:rsid w:val="00C34268"/>
    <w:rsid w:val="00C344F6"/>
    <w:rsid w:val="00C35F61"/>
    <w:rsid w:val="00C36150"/>
    <w:rsid w:val="00C40D89"/>
    <w:rsid w:val="00C40F10"/>
    <w:rsid w:val="00C413C7"/>
    <w:rsid w:val="00C4147F"/>
    <w:rsid w:val="00C42A6F"/>
    <w:rsid w:val="00C433C1"/>
    <w:rsid w:val="00C453CF"/>
    <w:rsid w:val="00C45AE5"/>
    <w:rsid w:val="00C45AF2"/>
    <w:rsid w:val="00C45B7D"/>
    <w:rsid w:val="00C45D9F"/>
    <w:rsid w:val="00C461CD"/>
    <w:rsid w:val="00C46283"/>
    <w:rsid w:val="00C47F71"/>
    <w:rsid w:val="00C50177"/>
    <w:rsid w:val="00C50388"/>
    <w:rsid w:val="00C50415"/>
    <w:rsid w:val="00C518CD"/>
    <w:rsid w:val="00C518EE"/>
    <w:rsid w:val="00C523E2"/>
    <w:rsid w:val="00C5406A"/>
    <w:rsid w:val="00C5521E"/>
    <w:rsid w:val="00C5617A"/>
    <w:rsid w:val="00C56960"/>
    <w:rsid w:val="00C60275"/>
    <w:rsid w:val="00C61677"/>
    <w:rsid w:val="00C62ED7"/>
    <w:rsid w:val="00C6391B"/>
    <w:rsid w:val="00C63ED0"/>
    <w:rsid w:val="00C63F21"/>
    <w:rsid w:val="00C656E1"/>
    <w:rsid w:val="00C66F22"/>
    <w:rsid w:val="00C66F3B"/>
    <w:rsid w:val="00C67580"/>
    <w:rsid w:val="00C67596"/>
    <w:rsid w:val="00C67B5C"/>
    <w:rsid w:val="00C7051D"/>
    <w:rsid w:val="00C705CD"/>
    <w:rsid w:val="00C713A5"/>
    <w:rsid w:val="00C71AB8"/>
    <w:rsid w:val="00C7203F"/>
    <w:rsid w:val="00C7339A"/>
    <w:rsid w:val="00C73BBB"/>
    <w:rsid w:val="00C74486"/>
    <w:rsid w:val="00C747A2"/>
    <w:rsid w:val="00C74A6D"/>
    <w:rsid w:val="00C75B23"/>
    <w:rsid w:val="00C761A5"/>
    <w:rsid w:val="00C7686C"/>
    <w:rsid w:val="00C76B27"/>
    <w:rsid w:val="00C772D0"/>
    <w:rsid w:val="00C77E6E"/>
    <w:rsid w:val="00C804D1"/>
    <w:rsid w:val="00C8119B"/>
    <w:rsid w:val="00C827A8"/>
    <w:rsid w:val="00C83C89"/>
    <w:rsid w:val="00C844BF"/>
    <w:rsid w:val="00C861D1"/>
    <w:rsid w:val="00C8630E"/>
    <w:rsid w:val="00C86C5C"/>
    <w:rsid w:val="00C9028C"/>
    <w:rsid w:val="00C90947"/>
    <w:rsid w:val="00C923AC"/>
    <w:rsid w:val="00C93258"/>
    <w:rsid w:val="00C93D6D"/>
    <w:rsid w:val="00C947E0"/>
    <w:rsid w:val="00C94AC3"/>
    <w:rsid w:val="00C94DF9"/>
    <w:rsid w:val="00C95177"/>
    <w:rsid w:val="00C955F7"/>
    <w:rsid w:val="00CA094C"/>
    <w:rsid w:val="00CA0B1C"/>
    <w:rsid w:val="00CA188B"/>
    <w:rsid w:val="00CA29B5"/>
    <w:rsid w:val="00CA308B"/>
    <w:rsid w:val="00CA4D7B"/>
    <w:rsid w:val="00CA54A1"/>
    <w:rsid w:val="00CA55D0"/>
    <w:rsid w:val="00CA58C4"/>
    <w:rsid w:val="00CA5A31"/>
    <w:rsid w:val="00CA5C7B"/>
    <w:rsid w:val="00CA5CB3"/>
    <w:rsid w:val="00CA5CF2"/>
    <w:rsid w:val="00CA5E16"/>
    <w:rsid w:val="00CA5EC8"/>
    <w:rsid w:val="00CA688C"/>
    <w:rsid w:val="00CA68D5"/>
    <w:rsid w:val="00CA6C8F"/>
    <w:rsid w:val="00CA6E0F"/>
    <w:rsid w:val="00CA72B9"/>
    <w:rsid w:val="00CA74F6"/>
    <w:rsid w:val="00CA769C"/>
    <w:rsid w:val="00CB0524"/>
    <w:rsid w:val="00CB1501"/>
    <w:rsid w:val="00CB231C"/>
    <w:rsid w:val="00CB33BB"/>
    <w:rsid w:val="00CB3A73"/>
    <w:rsid w:val="00CB5C67"/>
    <w:rsid w:val="00CB64C8"/>
    <w:rsid w:val="00CB6A51"/>
    <w:rsid w:val="00CB7E4F"/>
    <w:rsid w:val="00CC08BE"/>
    <w:rsid w:val="00CC0933"/>
    <w:rsid w:val="00CC0CEB"/>
    <w:rsid w:val="00CC1C53"/>
    <w:rsid w:val="00CC1D52"/>
    <w:rsid w:val="00CC2271"/>
    <w:rsid w:val="00CC39D6"/>
    <w:rsid w:val="00CC3BFC"/>
    <w:rsid w:val="00CC4870"/>
    <w:rsid w:val="00CC5254"/>
    <w:rsid w:val="00CC5A9A"/>
    <w:rsid w:val="00CC5FCC"/>
    <w:rsid w:val="00CC6BC8"/>
    <w:rsid w:val="00CC6BF6"/>
    <w:rsid w:val="00CC6CCF"/>
    <w:rsid w:val="00CC7726"/>
    <w:rsid w:val="00CD042D"/>
    <w:rsid w:val="00CD0A14"/>
    <w:rsid w:val="00CD0AF9"/>
    <w:rsid w:val="00CD0B5B"/>
    <w:rsid w:val="00CD1B1C"/>
    <w:rsid w:val="00CD2992"/>
    <w:rsid w:val="00CD3D98"/>
    <w:rsid w:val="00CD4CC0"/>
    <w:rsid w:val="00CD60B0"/>
    <w:rsid w:val="00CD6FC5"/>
    <w:rsid w:val="00CD71DF"/>
    <w:rsid w:val="00CD7D26"/>
    <w:rsid w:val="00CE01BF"/>
    <w:rsid w:val="00CE01CB"/>
    <w:rsid w:val="00CE044F"/>
    <w:rsid w:val="00CE1BD0"/>
    <w:rsid w:val="00CE2FD6"/>
    <w:rsid w:val="00CE4769"/>
    <w:rsid w:val="00CE4971"/>
    <w:rsid w:val="00CE5222"/>
    <w:rsid w:val="00CE6899"/>
    <w:rsid w:val="00CF154F"/>
    <w:rsid w:val="00CF213E"/>
    <w:rsid w:val="00CF2D2A"/>
    <w:rsid w:val="00CF3ECA"/>
    <w:rsid w:val="00CF420E"/>
    <w:rsid w:val="00CF4A42"/>
    <w:rsid w:val="00CF4AA5"/>
    <w:rsid w:val="00CF5498"/>
    <w:rsid w:val="00CF65A7"/>
    <w:rsid w:val="00CF6923"/>
    <w:rsid w:val="00CF6A5A"/>
    <w:rsid w:val="00CF7480"/>
    <w:rsid w:val="00CF7AE3"/>
    <w:rsid w:val="00CF7B3D"/>
    <w:rsid w:val="00CF7C44"/>
    <w:rsid w:val="00D00870"/>
    <w:rsid w:val="00D01A3C"/>
    <w:rsid w:val="00D01D59"/>
    <w:rsid w:val="00D0256D"/>
    <w:rsid w:val="00D037D6"/>
    <w:rsid w:val="00D04001"/>
    <w:rsid w:val="00D052E5"/>
    <w:rsid w:val="00D0624D"/>
    <w:rsid w:val="00D06269"/>
    <w:rsid w:val="00D0650C"/>
    <w:rsid w:val="00D066AC"/>
    <w:rsid w:val="00D0725C"/>
    <w:rsid w:val="00D103E5"/>
    <w:rsid w:val="00D1055F"/>
    <w:rsid w:val="00D1103A"/>
    <w:rsid w:val="00D117AA"/>
    <w:rsid w:val="00D121C1"/>
    <w:rsid w:val="00D12E9C"/>
    <w:rsid w:val="00D14483"/>
    <w:rsid w:val="00D14A47"/>
    <w:rsid w:val="00D14B33"/>
    <w:rsid w:val="00D1577C"/>
    <w:rsid w:val="00D15D23"/>
    <w:rsid w:val="00D1625C"/>
    <w:rsid w:val="00D16421"/>
    <w:rsid w:val="00D166D7"/>
    <w:rsid w:val="00D17CD1"/>
    <w:rsid w:val="00D17EC9"/>
    <w:rsid w:val="00D20429"/>
    <w:rsid w:val="00D20515"/>
    <w:rsid w:val="00D205C9"/>
    <w:rsid w:val="00D229F9"/>
    <w:rsid w:val="00D22B77"/>
    <w:rsid w:val="00D22C69"/>
    <w:rsid w:val="00D22CC4"/>
    <w:rsid w:val="00D22E3B"/>
    <w:rsid w:val="00D247CB"/>
    <w:rsid w:val="00D25279"/>
    <w:rsid w:val="00D260AD"/>
    <w:rsid w:val="00D261F7"/>
    <w:rsid w:val="00D26628"/>
    <w:rsid w:val="00D278A7"/>
    <w:rsid w:val="00D27E8A"/>
    <w:rsid w:val="00D31057"/>
    <w:rsid w:val="00D341C2"/>
    <w:rsid w:val="00D342F9"/>
    <w:rsid w:val="00D34951"/>
    <w:rsid w:val="00D3563B"/>
    <w:rsid w:val="00D35D39"/>
    <w:rsid w:val="00D35EAF"/>
    <w:rsid w:val="00D3608F"/>
    <w:rsid w:val="00D3633E"/>
    <w:rsid w:val="00D37311"/>
    <w:rsid w:val="00D37385"/>
    <w:rsid w:val="00D378C8"/>
    <w:rsid w:val="00D418EA"/>
    <w:rsid w:val="00D41EC1"/>
    <w:rsid w:val="00D451B1"/>
    <w:rsid w:val="00D4592E"/>
    <w:rsid w:val="00D466C5"/>
    <w:rsid w:val="00D47488"/>
    <w:rsid w:val="00D500FE"/>
    <w:rsid w:val="00D5067A"/>
    <w:rsid w:val="00D5096B"/>
    <w:rsid w:val="00D51D19"/>
    <w:rsid w:val="00D52C1D"/>
    <w:rsid w:val="00D5385B"/>
    <w:rsid w:val="00D54444"/>
    <w:rsid w:val="00D564CB"/>
    <w:rsid w:val="00D56647"/>
    <w:rsid w:val="00D56FA4"/>
    <w:rsid w:val="00D6025A"/>
    <w:rsid w:val="00D622A9"/>
    <w:rsid w:val="00D63473"/>
    <w:rsid w:val="00D63952"/>
    <w:rsid w:val="00D63DF6"/>
    <w:rsid w:val="00D63EE7"/>
    <w:rsid w:val="00D648BA"/>
    <w:rsid w:val="00D65A5F"/>
    <w:rsid w:val="00D66314"/>
    <w:rsid w:val="00D66CEF"/>
    <w:rsid w:val="00D67889"/>
    <w:rsid w:val="00D70024"/>
    <w:rsid w:val="00D709CB"/>
    <w:rsid w:val="00D70B9A"/>
    <w:rsid w:val="00D70DA3"/>
    <w:rsid w:val="00D72954"/>
    <w:rsid w:val="00D73AEF"/>
    <w:rsid w:val="00D74A15"/>
    <w:rsid w:val="00D7576C"/>
    <w:rsid w:val="00D7671B"/>
    <w:rsid w:val="00D76EE1"/>
    <w:rsid w:val="00D77B6F"/>
    <w:rsid w:val="00D77E26"/>
    <w:rsid w:val="00D80EC4"/>
    <w:rsid w:val="00D80FAA"/>
    <w:rsid w:val="00D81BFD"/>
    <w:rsid w:val="00D82FD2"/>
    <w:rsid w:val="00D84167"/>
    <w:rsid w:val="00D85674"/>
    <w:rsid w:val="00D85FA3"/>
    <w:rsid w:val="00D86494"/>
    <w:rsid w:val="00D86FA9"/>
    <w:rsid w:val="00D87005"/>
    <w:rsid w:val="00D903A4"/>
    <w:rsid w:val="00D92186"/>
    <w:rsid w:val="00D938E7"/>
    <w:rsid w:val="00D93C2A"/>
    <w:rsid w:val="00D947E2"/>
    <w:rsid w:val="00D94CD0"/>
    <w:rsid w:val="00D960E5"/>
    <w:rsid w:val="00D96B15"/>
    <w:rsid w:val="00D97DEB"/>
    <w:rsid w:val="00DA03AC"/>
    <w:rsid w:val="00DA06D6"/>
    <w:rsid w:val="00DA0CF8"/>
    <w:rsid w:val="00DA1400"/>
    <w:rsid w:val="00DA4A93"/>
    <w:rsid w:val="00DA51A1"/>
    <w:rsid w:val="00DA5598"/>
    <w:rsid w:val="00DA56DF"/>
    <w:rsid w:val="00DA5A61"/>
    <w:rsid w:val="00DB01C7"/>
    <w:rsid w:val="00DB0A28"/>
    <w:rsid w:val="00DB280A"/>
    <w:rsid w:val="00DB282B"/>
    <w:rsid w:val="00DB6081"/>
    <w:rsid w:val="00DB6491"/>
    <w:rsid w:val="00DB6821"/>
    <w:rsid w:val="00DB9732"/>
    <w:rsid w:val="00DC39AC"/>
    <w:rsid w:val="00DC427C"/>
    <w:rsid w:val="00DC47D3"/>
    <w:rsid w:val="00DC4D97"/>
    <w:rsid w:val="00DC4E09"/>
    <w:rsid w:val="00DC5E61"/>
    <w:rsid w:val="00DC6921"/>
    <w:rsid w:val="00DC69C4"/>
    <w:rsid w:val="00DC7B69"/>
    <w:rsid w:val="00DD02B4"/>
    <w:rsid w:val="00DD0953"/>
    <w:rsid w:val="00DD13E0"/>
    <w:rsid w:val="00DD1649"/>
    <w:rsid w:val="00DD2F12"/>
    <w:rsid w:val="00DD3170"/>
    <w:rsid w:val="00DD3B1B"/>
    <w:rsid w:val="00DD62D6"/>
    <w:rsid w:val="00DD74EB"/>
    <w:rsid w:val="00DD7521"/>
    <w:rsid w:val="00DE0643"/>
    <w:rsid w:val="00DE0D0A"/>
    <w:rsid w:val="00DE1496"/>
    <w:rsid w:val="00DE1AB1"/>
    <w:rsid w:val="00DE3158"/>
    <w:rsid w:val="00DE33BA"/>
    <w:rsid w:val="00DE38E4"/>
    <w:rsid w:val="00DE48C2"/>
    <w:rsid w:val="00DE4F20"/>
    <w:rsid w:val="00DE5C73"/>
    <w:rsid w:val="00DE65D5"/>
    <w:rsid w:val="00DE74C3"/>
    <w:rsid w:val="00DF058C"/>
    <w:rsid w:val="00DF1796"/>
    <w:rsid w:val="00DF1AD2"/>
    <w:rsid w:val="00DF1AFF"/>
    <w:rsid w:val="00DF2130"/>
    <w:rsid w:val="00DF293B"/>
    <w:rsid w:val="00DF4712"/>
    <w:rsid w:val="00DF4BE6"/>
    <w:rsid w:val="00DF4D78"/>
    <w:rsid w:val="00DF4E92"/>
    <w:rsid w:val="00DF6099"/>
    <w:rsid w:val="00DF62D4"/>
    <w:rsid w:val="00DF62DD"/>
    <w:rsid w:val="00DF6B28"/>
    <w:rsid w:val="00E00651"/>
    <w:rsid w:val="00E01DC2"/>
    <w:rsid w:val="00E041A5"/>
    <w:rsid w:val="00E04DA3"/>
    <w:rsid w:val="00E05D89"/>
    <w:rsid w:val="00E06082"/>
    <w:rsid w:val="00E06C44"/>
    <w:rsid w:val="00E10597"/>
    <w:rsid w:val="00E110F0"/>
    <w:rsid w:val="00E121C8"/>
    <w:rsid w:val="00E12B6A"/>
    <w:rsid w:val="00E13B6A"/>
    <w:rsid w:val="00E140A7"/>
    <w:rsid w:val="00E14509"/>
    <w:rsid w:val="00E14D46"/>
    <w:rsid w:val="00E14FC0"/>
    <w:rsid w:val="00E1557E"/>
    <w:rsid w:val="00E16C41"/>
    <w:rsid w:val="00E205F6"/>
    <w:rsid w:val="00E2075C"/>
    <w:rsid w:val="00E20833"/>
    <w:rsid w:val="00E20B1F"/>
    <w:rsid w:val="00E266F1"/>
    <w:rsid w:val="00E277C7"/>
    <w:rsid w:val="00E27CC3"/>
    <w:rsid w:val="00E31CCA"/>
    <w:rsid w:val="00E3355B"/>
    <w:rsid w:val="00E34477"/>
    <w:rsid w:val="00E345BB"/>
    <w:rsid w:val="00E351DD"/>
    <w:rsid w:val="00E356D0"/>
    <w:rsid w:val="00E3586C"/>
    <w:rsid w:val="00E36FFE"/>
    <w:rsid w:val="00E37537"/>
    <w:rsid w:val="00E377DF"/>
    <w:rsid w:val="00E3788F"/>
    <w:rsid w:val="00E37D7B"/>
    <w:rsid w:val="00E403DE"/>
    <w:rsid w:val="00E40B59"/>
    <w:rsid w:val="00E43D7A"/>
    <w:rsid w:val="00E43E25"/>
    <w:rsid w:val="00E43F94"/>
    <w:rsid w:val="00E44A1E"/>
    <w:rsid w:val="00E44BB3"/>
    <w:rsid w:val="00E44EA7"/>
    <w:rsid w:val="00E46320"/>
    <w:rsid w:val="00E46AB0"/>
    <w:rsid w:val="00E472C7"/>
    <w:rsid w:val="00E5137C"/>
    <w:rsid w:val="00E515CF"/>
    <w:rsid w:val="00E52471"/>
    <w:rsid w:val="00E524FD"/>
    <w:rsid w:val="00E52F35"/>
    <w:rsid w:val="00E53409"/>
    <w:rsid w:val="00E5411B"/>
    <w:rsid w:val="00E57016"/>
    <w:rsid w:val="00E57999"/>
    <w:rsid w:val="00E617B3"/>
    <w:rsid w:val="00E61E24"/>
    <w:rsid w:val="00E62093"/>
    <w:rsid w:val="00E625CE"/>
    <w:rsid w:val="00E62943"/>
    <w:rsid w:val="00E62B75"/>
    <w:rsid w:val="00E63163"/>
    <w:rsid w:val="00E63734"/>
    <w:rsid w:val="00E638F5"/>
    <w:rsid w:val="00E64259"/>
    <w:rsid w:val="00E67501"/>
    <w:rsid w:val="00E71A77"/>
    <w:rsid w:val="00E71C41"/>
    <w:rsid w:val="00E74291"/>
    <w:rsid w:val="00E74D03"/>
    <w:rsid w:val="00E75108"/>
    <w:rsid w:val="00E7ECE3"/>
    <w:rsid w:val="00E8070D"/>
    <w:rsid w:val="00E832E5"/>
    <w:rsid w:val="00E83B4C"/>
    <w:rsid w:val="00E840CB"/>
    <w:rsid w:val="00E84474"/>
    <w:rsid w:val="00E861D1"/>
    <w:rsid w:val="00E869DD"/>
    <w:rsid w:val="00E875DF"/>
    <w:rsid w:val="00E8789D"/>
    <w:rsid w:val="00E90276"/>
    <w:rsid w:val="00E9071D"/>
    <w:rsid w:val="00E90BFA"/>
    <w:rsid w:val="00E916C6"/>
    <w:rsid w:val="00E9268C"/>
    <w:rsid w:val="00E9286A"/>
    <w:rsid w:val="00E928F0"/>
    <w:rsid w:val="00E94A17"/>
    <w:rsid w:val="00E94C93"/>
    <w:rsid w:val="00E94DAA"/>
    <w:rsid w:val="00E9583A"/>
    <w:rsid w:val="00E96C3F"/>
    <w:rsid w:val="00E974E3"/>
    <w:rsid w:val="00E976AF"/>
    <w:rsid w:val="00EA1577"/>
    <w:rsid w:val="00EA1605"/>
    <w:rsid w:val="00EA4A7D"/>
    <w:rsid w:val="00EA519C"/>
    <w:rsid w:val="00EA5D5F"/>
    <w:rsid w:val="00EA5F1E"/>
    <w:rsid w:val="00EA7C65"/>
    <w:rsid w:val="00EB0F7D"/>
    <w:rsid w:val="00EB2450"/>
    <w:rsid w:val="00EB289A"/>
    <w:rsid w:val="00EB2903"/>
    <w:rsid w:val="00EB3785"/>
    <w:rsid w:val="00EB4475"/>
    <w:rsid w:val="00EB4D20"/>
    <w:rsid w:val="00EB4E8D"/>
    <w:rsid w:val="00EB635F"/>
    <w:rsid w:val="00EC0520"/>
    <w:rsid w:val="00EC13DC"/>
    <w:rsid w:val="00EC2D62"/>
    <w:rsid w:val="00EC3305"/>
    <w:rsid w:val="00EC3534"/>
    <w:rsid w:val="00EC38A1"/>
    <w:rsid w:val="00EC3D2D"/>
    <w:rsid w:val="00EC4F57"/>
    <w:rsid w:val="00EC51A3"/>
    <w:rsid w:val="00EC5459"/>
    <w:rsid w:val="00EC6C1F"/>
    <w:rsid w:val="00ED08C5"/>
    <w:rsid w:val="00ED0F7E"/>
    <w:rsid w:val="00ED179F"/>
    <w:rsid w:val="00ED1A2A"/>
    <w:rsid w:val="00ED1CFC"/>
    <w:rsid w:val="00ED2055"/>
    <w:rsid w:val="00ED2AD3"/>
    <w:rsid w:val="00ED3143"/>
    <w:rsid w:val="00ED3310"/>
    <w:rsid w:val="00ED340D"/>
    <w:rsid w:val="00ED3CD4"/>
    <w:rsid w:val="00ED4223"/>
    <w:rsid w:val="00ED4641"/>
    <w:rsid w:val="00ED4CA6"/>
    <w:rsid w:val="00ED638B"/>
    <w:rsid w:val="00ED7253"/>
    <w:rsid w:val="00ED7420"/>
    <w:rsid w:val="00ED77CF"/>
    <w:rsid w:val="00ED7FCB"/>
    <w:rsid w:val="00EE029D"/>
    <w:rsid w:val="00EE195F"/>
    <w:rsid w:val="00EE1FCE"/>
    <w:rsid w:val="00EE239C"/>
    <w:rsid w:val="00EE404C"/>
    <w:rsid w:val="00EE4A5B"/>
    <w:rsid w:val="00EE4BFB"/>
    <w:rsid w:val="00EE5ACE"/>
    <w:rsid w:val="00EE5B45"/>
    <w:rsid w:val="00EE68D5"/>
    <w:rsid w:val="00EE7926"/>
    <w:rsid w:val="00EE7B28"/>
    <w:rsid w:val="00EF05AB"/>
    <w:rsid w:val="00EF080C"/>
    <w:rsid w:val="00EF0E1B"/>
    <w:rsid w:val="00EF0E71"/>
    <w:rsid w:val="00EF1A65"/>
    <w:rsid w:val="00EF1F52"/>
    <w:rsid w:val="00EF1F64"/>
    <w:rsid w:val="00EF20C5"/>
    <w:rsid w:val="00EF23B4"/>
    <w:rsid w:val="00EF248E"/>
    <w:rsid w:val="00EF373F"/>
    <w:rsid w:val="00EF403B"/>
    <w:rsid w:val="00EF479B"/>
    <w:rsid w:val="00EF56A0"/>
    <w:rsid w:val="00EF5A1D"/>
    <w:rsid w:val="00EF6087"/>
    <w:rsid w:val="00EF68E5"/>
    <w:rsid w:val="00EF69EC"/>
    <w:rsid w:val="00EF6FD3"/>
    <w:rsid w:val="00EF8FB7"/>
    <w:rsid w:val="00F00DAC"/>
    <w:rsid w:val="00F00E74"/>
    <w:rsid w:val="00F0359C"/>
    <w:rsid w:val="00F03C44"/>
    <w:rsid w:val="00F04331"/>
    <w:rsid w:val="00F05257"/>
    <w:rsid w:val="00F059E2"/>
    <w:rsid w:val="00F06490"/>
    <w:rsid w:val="00F067FA"/>
    <w:rsid w:val="00F0758C"/>
    <w:rsid w:val="00F10E6F"/>
    <w:rsid w:val="00F111F0"/>
    <w:rsid w:val="00F11F6C"/>
    <w:rsid w:val="00F12455"/>
    <w:rsid w:val="00F12F1E"/>
    <w:rsid w:val="00F1321C"/>
    <w:rsid w:val="00F1444E"/>
    <w:rsid w:val="00F146A5"/>
    <w:rsid w:val="00F14C11"/>
    <w:rsid w:val="00F16245"/>
    <w:rsid w:val="00F17502"/>
    <w:rsid w:val="00F17662"/>
    <w:rsid w:val="00F22B6D"/>
    <w:rsid w:val="00F238D6"/>
    <w:rsid w:val="00F238FA"/>
    <w:rsid w:val="00F23BD2"/>
    <w:rsid w:val="00F23FF3"/>
    <w:rsid w:val="00F247DE"/>
    <w:rsid w:val="00F24EA8"/>
    <w:rsid w:val="00F24FFA"/>
    <w:rsid w:val="00F25785"/>
    <w:rsid w:val="00F26175"/>
    <w:rsid w:val="00F265FE"/>
    <w:rsid w:val="00F269C4"/>
    <w:rsid w:val="00F26D8A"/>
    <w:rsid w:val="00F27C14"/>
    <w:rsid w:val="00F320E2"/>
    <w:rsid w:val="00F326DC"/>
    <w:rsid w:val="00F32FCB"/>
    <w:rsid w:val="00F33A62"/>
    <w:rsid w:val="00F36097"/>
    <w:rsid w:val="00F36BE0"/>
    <w:rsid w:val="00F37C3B"/>
    <w:rsid w:val="00F425C0"/>
    <w:rsid w:val="00F42FCF"/>
    <w:rsid w:val="00F433C9"/>
    <w:rsid w:val="00F44BAB"/>
    <w:rsid w:val="00F460C2"/>
    <w:rsid w:val="00F4688E"/>
    <w:rsid w:val="00F468F6"/>
    <w:rsid w:val="00F46AC9"/>
    <w:rsid w:val="00F46BA7"/>
    <w:rsid w:val="00F46BB0"/>
    <w:rsid w:val="00F47170"/>
    <w:rsid w:val="00F508B9"/>
    <w:rsid w:val="00F524EB"/>
    <w:rsid w:val="00F536CA"/>
    <w:rsid w:val="00F54591"/>
    <w:rsid w:val="00F55419"/>
    <w:rsid w:val="00F557AB"/>
    <w:rsid w:val="00F5640E"/>
    <w:rsid w:val="00F57822"/>
    <w:rsid w:val="00F6014D"/>
    <w:rsid w:val="00F60236"/>
    <w:rsid w:val="00F618EF"/>
    <w:rsid w:val="00F619D6"/>
    <w:rsid w:val="00F6222A"/>
    <w:rsid w:val="00F6254A"/>
    <w:rsid w:val="00F6317C"/>
    <w:rsid w:val="00F65D12"/>
    <w:rsid w:val="00F65EA8"/>
    <w:rsid w:val="00F66F15"/>
    <w:rsid w:val="00F70B28"/>
    <w:rsid w:val="00F7191A"/>
    <w:rsid w:val="00F72669"/>
    <w:rsid w:val="00F7269B"/>
    <w:rsid w:val="00F734A5"/>
    <w:rsid w:val="00F73CC9"/>
    <w:rsid w:val="00F74DEE"/>
    <w:rsid w:val="00F74E83"/>
    <w:rsid w:val="00F764A6"/>
    <w:rsid w:val="00F8034F"/>
    <w:rsid w:val="00F80706"/>
    <w:rsid w:val="00F838E5"/>
    <w:rsid w:val="00F839F2"/>
    <w:rsid w:val="00F84CA5"/>
    <w:rsid w:val="00F85C72"/>
    <w:rsid w:val="00F867D4"/>
    <w:rsid w:val="00F86903"/>
    <w:rsid w:val="00F87D60"/>
    <w:rsid w:val="00F90E90"/>
    <w:rsid w:val="00F911D2"/>
    <w:rsid w:val="00F91285"/>
    <w:rsid w:val="00F92EE5"/>
    <w:rsid w:val="00F93CD9"/>
    <w:rsid w:val="00F94D40"/>
    <w:rsid w:val="00F952C6"/>
    <w:rsid w:val="00F96863"/>
    <w:rsid w:val="00F96D30"/>
    <w:rsid w:val="00F97A8E"/>
    <w:rsid w:val="00FA1FA4"/>
    <w:rsid w:val="00FA2E0D"/>
    <w:rsid w:val="00FA465F"/>
    <w:rsid w:val="00FA513E"/>
    <w:rsid w:val="00FA54DE"/>
    <w:rsid w:val="00FA5542"/>
    <w:rsid w:val="00FA5858"/>
    <w:rsid w:val="00FA5D6D"/>
    <w:rsid w:val="00FA7593"/>
    <w:rsid w:val="00FA7855"/>
    <w:rsid w:val="00FB0657"/>
    <w:rsid w:val="00FB0BA1"/>
    <w:rsid w:val="00FB0E90"/>
    <w:rsid w:val="00FB194A"/>
    <w:rsid w:val="00FB3EEE"/>
    <w:rsid w:val="00FB3FD4"/>
    <w:rsid w:val="00FB4106"/>
    <w:rsid w:val="00FB43A1"/>
    <w:rsid w:val="00FB453B"/>
    <w:rsid w:val="00FB5113"/>
    <w:rsid w:val="00FB588E"/>
    <w:rsid w:val="00FB5B59"/>
    <w:rsid w:val="00FB62CE"/>
    <w:rsid w:val="00FB644E"/>
    <w:rsid w:val="00FB68D1"/>
    <w:rsid w:val="00FB79F6"/>
    <w:rsid w:val="00FB7CAC"/>
    <w:rsid w:val="00FC04C7"/>
    <w:rsid w:val="00FC052A"/>
    <w:rsid w:val="00FC101E"/>
    <w:rsid w:val="00FC1459"/>
    <w:rsid w:val="00FC19B4"/>
    <w:rsid w:val="00FC1F31"/>
    <w:rsid w:val="00FC28C1"/>
    <w:rsid w:val="00FC2A66"/>
    <w:rsid w:val="00FC2E5F"/>
    <w:rsid w:val="00FC3908"/>
    <w:rsid w:val="00FC44AA"/>
    <w:rsid w:val="00FC4CCC"/>
    <w:rsid w:val="00FC5258"/>
    <w:rsid w:val="00FC5418"/>
    <w:rsid w:val="00FC61DC"/>
    <w:rsid w:val="00FC7E08"/>
    <w:rsid w:val="00FD03DA"/>
    <w:rsid w:val="00FD17A5"/>
    <w:rsid w:val="00FD1D2C"/>
    <w:rsid w:val="00FD1F9D"/>
    <w:rsid w:val="00FD333E"/>
    <w:rsid w:val="00FD3956"/>
    <w:rsid w:val="00FD42FF"/>
    <w:rsid w:val="00FD4BFA"/>
    <w:rsid w:val="00FD50B6"/>
    <w:rsid w:val="00FD5EE7"/>
    <w:rsid w:val="00FD782A"/>
    <w:rsid w:val="00FE0A86"/>
    <w:rsid w:val="00FE1D07"/>
    <w:rsid w:val="00FE2CE9"/>
    <w:rsid w:val="00FE384D"/>
    <w:rsid w:val="00FE5815"/>
    <w:rsid w:val="00FE5B95"/>
    <w:rsid w:val="00FE5E34"/>
    <w:rsid w:val="00FE61A2"/>
    <w:rsid w:val="00FE6455"/>
    <w:rsid w:val="00FE674E"/>
    <w:rsid w:val="00FE7592"/>
    <w:rsid w:val="00FE7D5A"/>
    <w:rsid w:val="00FF0CAA"/>
    <w:rsid w:val="00FF1025"/>
    <w:rsid w:val="00FF2B88"/>
    <w:rsid w:val="00FF2CD6"/>
    <w:rsid w:val="00FF2DEA"/>
    <w:rsid w:val="00FF514E"/>
    <w:rsid w:val="00FF571E"/>
    <w:rsid w:val="00FF57DD"/>
    <w:rsid w:val="01091B67"/>
    <w:rsid w:val="01432CA9"/>
    <w:rsid w:val="01605ED4"/>
    <w:rsid w:val="01833981"/>
    <w:rsid w:val="01A6E087"/>
    <w:rsid w:val="01B3308A"/>
    <w:rsid w:val="01B7721C"/>
    <w:rsid w:val="01BAC790"/>
    <w:rsid w:val="01FEF014"/>
    <w:rsid w:val="0202CA6E"/>
    <w:rsid w:val="020FAAE8"/>
    <w:rsid w:val="023D58EF"/>
    <w:rsid w:val="0265316B"/>
    <w:rsid w:val="027C8730"/>
    <w:rsid w:val="02EF2697"/>
    <w:rsid w:val="02F96ACA"/>
    <w:rsid w:val="03032B74"/>
    <w:rsid w:val="0323DB71"/>
    <w:rsid w:val="0327ECA2"/>
    <w:rsid w:val="033CDDDD"/>
    <w:rsid w:val="035D046F"/>
    <w:rsid w:val="038C367F"/>
    <w:rsid w:val="03E7FD86"/>
    <w:rsid w:val="0418DE34"/>
    <w:rsid w:val="042E3FBB"/>
    <w:rsid w:val="043E02B0"/>
    <w:rsid w:val="049D4D27"/>
    <w:rsid w:val="04F5C878"/>
    <w:rsid w:val="050BFA4C"/>
    <w:rsid w:val="0556208B"/>
    <w:rsid w:val="0564881B"/>
    <w:rsid w:val="059A6B4A"/>
    <w:rsid w:val="05F5592D"/>
    <w:rsid w:val="0642CEE3"/>
    <w:rsid w:val="0679B5C8"/>
    <w:rsid w:val="067A62EE"/>
    <w:rsid w:val="06FA7330"/>
    <w:rsid w:val="0703B095"/>
    <w:rsid w:val="0718B3E6"/>
    <w:rsid w:val="0722A7F8"/>
    <w:rsid w:val="07457FD2"/>
    <w:rsid w:val="07B58047"/>
    <w:rsid w:val="0831B839"/>
    <w:rsid w:val="08689124"/>
    <w:rsid w:val="088849E4"/>
    <w:rsid w:val="08A6F078"/>
    <w:rsid w:val="08D030DE"/>
    <w:rsid w:val="09444A70"/>
    <w:rsid w:val="095CFF07"/>
    <w:rsid w:val="095FA81F"/>
    <w:rsid w:val="09636D3D"/>
    <w:rsid w:val="097A73A0"/>
    <w:rsid w:val="09B13E2C"/>
    <w:rsid w:val="09DE466E"/>
    <w:rsid w:val="09E9F086"/>
    <w:rsid w:val="0A7415FC"/>
    <w:rsid w:val="0A844616"/>
    <w:rsid w:val="0AE64C31"/>
    <w:rsid w:val="0AF78E6E"/>
    <w:rsid w:val="0AFEE611"/>
    <w:rsid w:val="0B28CD91"/>
    <w:rsid w:val="0B94EDA4"/>
    <w:rsid w:val="0BFDBDDA"/>
    <w:rsid w:val="0C1269FB"/>
    <w:rsid w:val="0C20101E"/>
    <w:rsid w:val="0C34BF01"/>
    <w:rsid w:val="0C35904D"/>
    <w:rsid w:val="0CE01473"/>
    <w:rsid w:val="0D2530B8"/>
    <w:rsid w:val="0D3B2420"/>
    <w:rsid w:val="0D4573C3"/>
    <w:rsid w:val="0D4768FF"/>
    <w:rsid w:val="0D6490FB"/>
    <w:rsid w:val="0DC0EB20"/>
    <w:rsid w:val="0DDB2A91"/>
    <w:rsid w:val="0DFD41BB"/>
    <w:rsid w:val="0E055477"/>
    <w:rsid w:val="0E098FA7"/>
    <w:rsid w:val="0E50BD1A"/>
    <w:rsid w:val="0E618A06"/>
    <w:rsid w:val="0E671F31"/>
    <w:rsid w:val="0E93A344"/>
    <w:rsid w:val="0E95F7F8"/>
    <w:rsid w:val="0EDCFC86"/>
    <w:rsid w:val="0EE1EF05"/>
    <w:rsid w:val="0F3D8F06"/>
    <w:rsid w:val="0F5D21C0"/>
    <w:rsid w:val="0F7F2581"/>
    <w:rsid w:val="0FE8AE10"/>
    <w:rsid w:val="0FED0887"/>
    <w:rsid w:val="0FEEB875"/>
    <w:rsid w:val="10069C17"/>
    <w:rsid w:val="101C5D5D"/>
    <w:rsid w:val="104EE518"/>
    <w:rsid w:val="107F0A8C"/>
    <w:rsid w:val="10899EBB"/>
    <w:rsid w:val="10B5AC9A"/>
    <w:rsid w:val="10BC9617"/>
    <w:rsid w:val="10D776D2"/>
    <w:rsid w:val="1105BAA6"/>
    <w:rsid w:val="11A03F6C"/>
    <w:rsid w:val="122F4B0E"/>
    <w:rsid w:val="1288C173"/>
    <w:rsid w:val="12D510E9"/>
    <w:rsid w:val="12E4D157"/>
    <w:rsid w:val="1306EA93"/>
    <w:rsid w:val="131194E1"/>
    <w:rsid w:val="133D21D4"/>
    <w:rsid w:val="1340F104"/>
    <w:rsid w:val="134DF51F"/>
    <w:rsid w:val="1363E310"/>
    <w:rsid w:val="13E0A002"/>
    <w:rsid w:val="141C488B"/>
    <w:rsid w:val="145BABA1"/>
    <w:rsid w:val="149F9BB7"/>
    <w:rsid w:val="14EB181F"/>
    <w:rsid w:val="14F5A221"/>
    <w:rsid w:val="15267F68"/>
    <w:rsid w:val="1548444C"/>
    <w:rsid w:val="154C9821"/>
    <w:rsid w:val="155AA4AA"/>
    <w:rsid w:val="15780F7B"/>
    <w:rsid w:val="15A5A875"/>
    <w:rsid w:val="15BC2A05"/>
    <w:rsid w:val="1620FD7E"/>
    <w:rsid w:val="1633E670"/>
    <w:rsid w:val="1680A213"/>
    <w:rsid w:val="16AABC98"/>
    <w:rsid w:val="16C8D485"/>
    <w:rsid w:val="16F5A773"/>
    <w:rsid w:val="1716F90B"/>
    <w:rsid w:val="172FB3DA"/>
    <w:rsid w:val="17799BAC"/>
    <w:rsid w:val="178EA346"/>
    <w:rsid w:val="1793049D"/>
    <w:rsid w:val="17A9A236"/>
    <w:rsid w:val="17B1431A"/>
    <w:rsid w:val="17F940F5"/>
    <w:rsid w:val="17FEDBD7"/>
    <w:rsid w:val="182937A2"/>
    <w:rsid w:val="1842933B"/>
    <w:rsid w:val="186B8999"/>
    <w:rsid w:val="18784C7B"/>
    <w:rsid w:val="1879BDA1"/>
    <w:rsid w:val="18CBF7A6"/>
    <w:rsid w:val="18E733E1"/>
    <w:rsid w:val="190F4367"/>
    <w:rsid w:val="1914A401"/>
    <w:rsid w:val="19151FF7"/>
    <w:rsid w:val="1938C48E"/>
    <w:rsid w:val="196D020E"/>
    <w:rsid w:val="19BB0089"/>
    <w:rsid w:val="19C13D76"/>
    <w:rsid w:val="1A0F9F18"/>
    <w:rsid w:val="1A3CE87A"/>
    <w:rsid w:val="1AA96DA8"/>
    <w:rsid w:val="1AFA559B"/>
    <w:rsid w:val="1B131F00"/>
    <w:rsid w:val="1B134033"/>
    <w:rsid w:val="1B262A0A"/>
    <w:rsid w:val="1B6B390E"/>
    <w:rsid w:val="1B978E1F"/>
    <w:rsid w:val="1BD9E8EB"/>
    <w:rsid w:val="1BFA35E0"/>
    <w:rsid w:val="1C01953E"/>
    <w:rsid w:val="1C06D5D7"/>
    <w:rsid w:val="1C09A70C"/>
    <w:rsid w:val="1C0C5459"/>
    <w:rsid w:val="1C1825DE"/>
    <w:rsid w:val="1C90DC3A"/>
    <w:rsid w:val="1CC88E39"/>
    <w:rsid w:val="1CEBBDA6"/>
    <w:rsid w:val="1D3976B6"/>
    <w:rsid w:val="1D3D9C5E"/>
    <w:rsid w:val="1DA2A2CA"/>
    <w:rsid w:val="1DBE4B20"/>
    <w:rsid w:val="1E014071"/>
    <w:rsid w:val="1E0A1912"/>
    <w:rsid w:val="1E0F2516"/>
    <w:rsid w:val="1E3534B9"/>
    <w:rsid w:val="1E40D01A"/>
    <w:rsid w:val="1E591561"/>
    <w:rsid w:val="1E9717ED"/>
    <w:rsid w:val="1E9D8923"/>
    <w:rsid w:val="1EE2F7A5"/>
    <w:rsid w:val="1EE4A197"/>
    <w:rsid w:val="1EF5249F"/>
    <w:rsid w:val="1F0358CA"/>
    <w:rsid w:val="1F5EE6DB"/>
    <w:rsid w:val="1FA7D22C"/>
    <w:rsid w:val="1FF5F8BB"/>
    <w:rsid w:val="1FFAE6C7"/>
    <w:rsid w:val="204D14EC"/>
    <w:rsid w:val="205A719C"/>
    <w:rsid w:val="205CA1DF"/>
    <w:rsid w:val="20979E3D"/>
    <w:rsid w:val="21015EC3"/>
    <w:rsid w:val="2106F612"/>
    <w:rsid w:val="211370B8"/>
    <w:rsid w:val="2126A56E"/>
    <w:rsid w:val="214020A5"/>
    <w:rsid w:val="2142B604"/>
    <w:rsid w:val="214D8091"/>
    <w:rsid w:val="21733632"/>
    <w:rsid w:val="21AD75F5"/>
    <w:rsid w:val="21ECD0A0"/>
    <w:rsid w:val="21F1BC95"/>
    <w:rsid w:val="220F3DBE"/>
    <w:rsid w:val="22787D7A"/>
    <w:rsid w:val="227A5C45"/>
    <w:rsid w:val="2289D096"/>
    <w:rsid w:val="2294BAF3"/>
    <w:rsid w:val="22AB6649"/>
    <w:rsid w:val="22C2E324"/>
    <w:rsid w:val="22DEB26D"/>
    <w:rsid w:val="238A23A1"/>
    <w:rsid w:val="23996045"/>
    <w:rsid w:val="239B98AB"/>
    <w:rsid w:val="23BBF05B"/>
    <w:rsid w:val="23F491B5"/>
    <w:rsid w:val="2458369B"/>
    <w:rsid w:val="248468ED"/>
    <w:rsid w:val="255853EB"/>
    <w:rsid w:val="256FAB52"/>
    <w:rsid w:val="25E1B6B8"/>
    <w:rsid w:val="25F159D5"/>
    <w:rsid w:val="26166910"/>
    <w:rsid w:val="2627342A"/>
    <w:rsid w:val="2652A5B4"/>
    <w:rsid w:val="26591E1C"/>
    <w:rsid w:val="26B18EAC"/>
    <w:rsid w:val="26CF0664"/>
    <w:rsid w:val="2746CEBA"/>
    <w:rsid w:val="27652FF7"/>
    <w:rsid w:val="2775325F"/>
    <w:rsid w:val="27B84F89"/>
    <w:rsid w:val="28510F8B"/>
    <w:rsid w:val="285FDD0B"/>
    <w:rsid w:val="2876C171"/>
    <w:rsid w:val="28B46904"/>
    <w:rsid w:val="28BE48BD"/>
    <w:rsid w:val="292E2276"/>
    <w:rsid w:val="2950CBC6"/>
    <w:rsid w:val="29B18FB4"/>
    <w:rsid w:val="29DCE8EE"/>
    <w:rsid w:val="2A1396AC"/>
    <w:rsid w:val="2A162EEA"/>
    <w:rsid w:val="2A1E8FF3"/>
    <w:rsid w:val="2A429DDE"/>
    <w:rsid w:val="2A758571"/>
    <w:rsid w:val="2A833D0E"/>
    <w:rsid w:val="2AAE6C7F"/>
    <w:rsid w:val="2ADF1004"/>
    <w:rsid w:val="2AFEC4D2"/>
    <w:rsid w:val="2B0641C3"/>
    <w:rsid w:val="2B3C7B6F"/>
    <w:rsid w:val="2B690C5A"/>
    <w:rsid w:val="2B8588DC"/>
    <w:rsid w:val="2B8C712A"/>
    <w:rsid w:val="2BF0AC02"/>
    <w:rsid w:val="2C69DF71"/>
    <w:rsid w:val="2C8147CD"/>
    <w:rsid w:val="2C990176"/>
    <w:rsid w:val="2CAED934"/>
    <w:rsid w:val="2CB4E7C7"/>
    <w:rsid w:val="2CB6AA70"/>
    <w:rsid w:val="2CC2C778"/>
    <w:rsid w:val="2CC45140"/>
    <w:rsid w:val="2CD80F95"/>
    <w:rsid w:val="2D2E3AF7"/>
    <w:rsid w:val="2D972BBD"/>
    <w:rsid w:val="2DCC16FE"/>
    <w:rsid w:val="2E39E376"/>
    <w:rsid w:val="2E4358BA"/>
    <w:rsid w:val="2E5C9C58"/>
    <w:rsid w:val="2E734F1F"/>
    <w:rsid w:val="2E8F8203"/>
    <w:rsid w:val="2EC2E8FE"/>
    <w:rsid w:val="2EC4BBFA"/>
    <w:rsid w:val="2EC550F1"/>
    <w:rsid w:val="2ED9C278"/>
    <w:rsid w:val="2F057FC9"/>
    <w:rsid w:val="2F70C510"/>
    <w:rsid w:val="3009C801"/>
    <w:rsid w:val="302D24AB"/>
    <w:rsid w:val="303352BE"/>
    <w:rsid w:val="3071147D"/>
    <w:rsid w:val="309AF60E"/>
    <w:rsid w:val="30E74B0E"/>
    <w:rsid w:val="31015138"/>
    <w:rsid w:val="3177F7A3"/>
    <w:rsid w:val="31AA7BFC"/>
    <w:rsid w:val="31CF610E"/>
    <w:rsid w:val="31D2C8D2"/>
    <w:rsid w:val="31D5A2B2"/>
    <w:rsid w:val="3244A4A3"/>
    <w:rsid w:val="32A7C7DF"/>
    <w:rsid w:val="32DA2EBD"/>
    <w:rsid w:val="33863D7F"/>
    <w:rsid w:val="33C82F71"/>
    <w:rsid w:val="33CE9E7B"/>
    <w:rsid w:val="346CD731"/>
    <w:rsid w:val="34732E15"/>
    <w:rsid w:val="34C04107"/>
    <w:rsid w:val="34F268E5"/>
    <w:rsid w:val="3566E6D0"/>
    <w:rsid w:val="3579555B"/>
    <w:rsid w:val="35F69A17"/>
    <w:rsid w:val="3601D018"/>
    <w:rsid w:val="360D412A"/>
    <w:rsid w:val="362236BE"/>
    <w:rsid w:val="36246783"/>
    <w:rsid w:val="363CE2C1"/>
    <w:rsid w:val="365098AD"/>
    <w:rsid w:val="36D06D99"/>
    <w:rsid w:val="37141A11"/>
    <w:rsid w:val="3717E84E"/>
    <w:rsid w:val="371CB0B1"/>
    <w:rsid w:val="3770EFAC"/>
    <w:rsid w:val="378454CC"/>
    <w:rsid w:val="37881D6B"/>
    <w:rsid w:val="37D67C6C"/>
    <w:rsid w:val="381A4A58"/>
    <w:rsid w:val="386B6DAD"/>
    <w:rsid w:val="3871005C"/>
    <w:rsid w:val="38823B61"/>
    <w:rsid w:val="38C2F8F1"/>
    <w:rsid w:val="38F88031"/>
    <w:rsid w:val="3907DF91"/>
    <w:rsid w:val="3942D7B1"/>
    <w:rsid w:val="3963AE38"/>
    <w:rsid w:val="398830B2"/>
    <w:rsid w:val="39960F94"/>
    <w:rsid w:val="39B373B7"/>
    <w:rsid w:val="3AE863E3"/>
    <w:rsid w:val="3B1CAD78"/>
    <w:rsid w:val="3B418AE4"/>
    <w:rsid w:val="3B63A005"/>
    <w:rsid w:val="3B853737"/>
    <w:rsid w:val="3B87EF6E"/>
    <w:rsid w:val="3BE0B378"/>
    <w:rsid w:val="3C3647EE"/>
    <w:rsid w:val="3C90E2E8"/>
    <w:rsid w:val="3C9CDEE8"/>
    <w:rsid w:val="3CCF7E23"/>
    <w:rsid w:val="3D0E4FEC"/>
    <w:rsid w:val="3D177726"/>
    <w:rsid w:val="3D4C0D01"/>
    <w:rsid w:val="3D564289"/>
    <w:rsid w:val="3D60978E"/>
    <w:rsid w:val="3D67F690"/>
    <w:rsid w:val="3D7CC28C"/>
    <w:rsid w:val="3D80DC71"/>
    <w:rsid w:val="3DA9ED5F"/>
    <w:rsid w:val="3DAF0AA3"/>
    <w:rsid w:val="3DEA9553"/>
    <w:rsid w:val="3DF8C7A2"/>
    <w:rsid w:val="3E5560EC"/>
    <w:rsid w:val="3E7EA6E5"/>
    <w:rsid w:val="3EDD468A"/>
    <w:rsid w:val="3F026323"/>
    <w:rsid w:val="3F273F87"/>
    <w:rsid w:val="3F548DF4"/>
    <w:rsid w:val="3F72D30A"/>
    <w:rsid w:val="3F9ACD5C"/>
    <w:rsid w:val="3FAA8B20"/>
    <w:rsid w:val="403F4545"/>
    <w:rsid w:val="4049D969"/>
    <w:rsid w:val="40775DC7"/>
    <w:rsid w:val="408A69DB"/>
    <w:rsid w:val="40C3E1D4"/>
    <w:rsid w:val="40F8150E"/>
    <w:rsid w:val="41848092"/>
    <w:rsid w:val="418F580D"/>
    <w:rsid w:val="420D3F0B"/>
    <w:rsid w:val="4219050D"/>
    <w:rsid w:val="424571B1"/>
    <w:rsid w:val="42AE6D40"/>
    <w:rsid w:val="42DC0DAC"/>
    <w:rsid w:val="4303CF46"/>
    <w:rsid w:val="430C3D52"/>
    <w:rsid w:val="4326CEA1"/>
    <w:rsid w:val="43455C50"/>
    <w:rsid w:val="43695FF5"/>
    <w:rsid w:val="43BFE160"/>
    <w:rsid w:val="43D6E63F"/>
    <w:rsid w:val="43EB8285"/>
    <w:rsid w:val="4405FBEF"/>
    <w:rsid w:val="441B6044"/>
    <w:rsid w:val="4451995F"/>
    <w:rsid w:val="449F0780"/>
    <w:rsid w:val="44CE6E97"/>
    <w:rsid w:val="451046E7"/>
    <w:rsid w:val="45568913"/>
    <w:rsid w:val="45649F2F"/>
    <w:rsid w:val="45A02185"/>
    <w:rsid w:val="45DD162E"/>
    <w:rsid w:val="45F5F94E"/>
    <w:rsid w:val="46488520"/>
    <w:rsid w:val="4716E19D"/>
    <w:rsid w:val="4723D809"/>
    <w:rsid w:val="47500FC3"/>
    <w:rsid w:val="4783BF7F"/>
    <w:rsid w:val="47EBDCE9"/>
    <w:rsid w:val="48012065"/>
    <w:rsid w:val="4838E8CB"/>
    <w:rsid w:val="483F73A5"/>
    <w:rsid w:val="489B1CAD"/>
    <w:rsid w:val="48D50258"/>
    <w:rsid w:val="48D9AD5C"/>
    <w:rsid w:val="48E56ECF"/>
    <w:rsid w:val="4988F408"/>
    <w:rsid w:val="49B342BE"/>
    <w:rsid w:val="49BF8DD7"/>
    <w:rsid w:val="49F585D4"/>
    <w:rsid w:val="4A3F8F91"/>
    <w:rsid w:val="4A671CB2"/>
    <w:rsid w:val="4A67CD0D"/>
    <w:rsid w:val="4AB4304D"/>
    <w:rsid w:val="4AB7CC9E"/>
    <w:rsid w:val="4AC9A664"/>
    <w:rsid w:val="4B2BFA54"/>
    <w:rsid w:val="4B3BDDB6"/>
    <w:rsid w:val="4B80A30E"/>
    <w:rsid w:val="4BCF8D8C"/>
    <w:rsid w:val="4BF9A436"/>
    <w:rsid w:val="4C69B8A1"/>
    <w:rsid w:val="4C9A4E96"/>
    <w:rsid w:val="4CC98C13"/>
    <w:rsid w:val="4CCD8199"/>
    <w:rsid w:val="4CD9DC00"/>
    <w:rsid w:val="4CEE6BCD"/>
    <w:rsid w:val="4CFCC3EB"/>
    <w:rsid w:val="4D147BC9"/>
    <w:rsid w:val="4D360FF0"/>
    <w:rsid w:val="4D38C72D"/>
    <w:rsid w:val="4D674F06"/>
    <w:rsid w:val="4D827AB2"/>
    <w:rsid w:val="4DAFB0AA"/>
    <w:rsid w:val="4DCE2C2A"/>
    <w:rsid w:val="4E09BCDD"/>
    <w:rsid w:val="4E12CEED"/>
    <w:rsid w:val="4E364395"/>
    <w:rsid w:val="4E9CE868"/>
    <w:rsid w:val="4EFCF628"/>
    <w:rsid w:val="4F0F64B1"/>
    <w:rsid w:val="4F16FA04"/>
    <w:rsid w:val="4F569547"/>
    <w:rsid w:val="4F673D14"/>
    <w:rsid w:val="4F7AEF63"/>
    <w:rsid w:val="501956F0"/>
    <w:rsid w:val="507379BF"/>
    <w:rsid w:val="5093DA2F"/>
    <w:rsid w:val="5096C612"/>
    <w:rsid w:val="50AC8DAD"/>
    <w:rsid w:val="50BED2F0"/>
    <w:rsid w:val="50C36638"/>
    <w:rsid w:val="50F8452E"/>
    <w:rsid w:val="5106E172"/>
    <w:rsid w:val="513505DD"/>
    <w:rsid w:val="517E89A5"/>
    <w:rsid w:val="51AF658D"/>
    <w:rsid w:val="51CCBA3C"/>
    <w:rsid w:val="51EDA020"/>
    <w:rsid w:val="521FD30B"/>
    <w:rsid w:val="52283859"/>
    <w:rsid w:val="5239BC42"/>
    <w:rsid w:val="52477C44"/>
    <w:rsid w:val="525A1C88"/>
    <w:rsid w:val="5285100A"/>
    <w:rsid w:val="528F089A"/>
    <w:rsid w:val="52BE3816"/>
    <w:rsid w:val="52C2962E"/>
    <w:rsid w:val="52C2D15F"/>
    <w:rsid w:val="538F3572"/>
    <w:rsid w:val="53D6A973"/>
    <w:rsid w:val="541EF776"/>
    <w:rsid w:val="5423ED2B"/>
    <w:rsid w:val="54470141"/>
    <w:rsid w:val="5448E98A"/>
    <w:rsid w:val="544D38C5"/>
    <w:rsid w:val="54BA2C49"/>
    <w:rsid w:val="54C109AD"/>
    <w:rsid w:val="54D9150C"/>
    <w:rsid w:val="54FC3E83"/>
    <w:rsid w:val="55087957"/>
    <w:rsid w:val="55212BE6"/>
    <w:rsid w:val="55AFB1F5"/>
    <w:rsid w:val="56ABA87D"/>
    <w:rsid w:val="56BCE4D8"/>
    <w:rsid w:val="56D218BE"/>
    <w:rsid w:val="56D870E8"/>
    <w:rsid w:val="571684A3"/>
    <w:rsid w:val="57205B0F"/>
    <w:rsid w:val="57582B8A"/>
    <w:rsid w:val="57667326"/>
    <w:rsid w:val="577000E9"/>
    <w:rsid w:val="577DDB82"/>
    <w:rsid w:val="57C27E38"/>
    <w:rsid w:val="57DDE503"/>
    <w:rsid w:val="57E17BD4"/>
    <w:rsid w:val="57E839AD"/>
    <w:rsid w:val="57EBBECA"/>
    <w:rsid w:val="582BEE34"/>
    <w:rsid w:val="58667C18"/>
    <w:rsid w:val="587456F9"/>
    <w:rsid w:val="5898E956"/>
    <w:rsid w:val="58C181C1"/>
    <w:rsid w:val="590B5775"/>
    <w:rsid w:val="592D109B"/>
    <w:rsid w:val="59B7EEB1"/>
    <w:rsid w:val="59EC4B9D"/>
    <w:rsid w:val="59F0F243"/>
    <w:rsid w:val="5A34681E"/>
    <w:rsid w:val="5A4D90D3"/>
    <w:rsid w:val="5A4FCD78"/>
    <w:rsid w:val="5A780939"/>
    <w:rsid w:val="5A836B48"/>
    <w:rsid w:val="5AA93271"/>
    <w:rsid w:val="5AD915E8"/>
    <w:rsid w:val="5AE0DF3B"/>
    <w:rsid w:val="5B09287E"/>
    <w:rsid w:val="5B4BA3BB"/>
    <w:rsid w:val="5B7CB91D"/>
    <w:rsid w:val="5B9399E5"/>
    <w:rsid w:val="5BB3FBF8"/>
    <w:rsid w:val="5BBC71E2"/>
    <w:rsid w:val="5BCC84B5"/>
    <w:rsid w:val="5C06E875"/>
    <w:rsid w:val="5C177A4D"/>
    <w:rsid w:val="5C1A86F9"/>
    <w:rsid w:val="5C63CA9E"/>
    <w:rsid w:val="5D0E9C8E"/>
    <w:rsid w:val="5D145C32"/>
    <w:rsid w:val="5D212DE0"/>
    <w:rsid w:val="5D3D5E7D"/>
    <w:rsid w:val="5D54B474"/>
    <w:rsid w:val="5D658998"/>
    <w:rsid w:val="5D660661"/>
    <w:rsid w:val="5D69D141"/>
    <w:rsid w:val="5D8EE4DA"/>
    <w:rsid w:val="5D9E2531"/>
    <w:rsid w:val="5DB575A6"/>
    <w:rsid w:val="5DD489C6"/>
    <w:rsid w:val="5E9931C4"/>
    <w:rsid w:val="5F007B5D"/>
    <w:rsid w:val="5F213606"/>
    <w:rsid w:val="5F962363"/>
    <w:rsid w:val="5FB81BBD"/>
    <w:rsid w:val="5FE7DB89"/>
    <w:rsid w:val="5FF8C716"/>
    <w:rsid w:val="60121A76"/>
    <w:rsid w:val="60128320"/>
    <w:rsid w:val="6086C88A"/>
    <w:rsid w:val="608E00DC"/>
    <w:rsid w:val="608EC154"/>
    <w:rsid w:val="60F55E8B"/>
    <w:rsid w:val="615D24E8"/>
    <w:rsid w:val="6182CDB6"/>
    <w:rsid w:val="618B184B"/>
    <w:rsid w:val="619AF9E1"/>
    <w:rsid w:val="6234BE44"/>
    <w:rsid w:val="62A433A2"/>
    <w:rsid w:val="62ABC1D7"/>
    <w:rsid w:val="6300E89D"/>
    <w:rsid w:val="63AD7295"/>
    <w:rsid w:val="63EF3713"/>
    <w:rsid w:val="63FC106E"/>
    <w:rsid w:val="640B6843"/>
    <w:rsid w:val="645BED9E"/>
    <w:rsid w:val="6466EB87"/>
    <w:rsid w:val="647C5729"/>
    <w:rsid w:val="647C911A"/>
    <w:rsid w:val="64A1DFB2"/>
    <w:rsid w:val="64AF9CB3"/>
    <w:rsid w:val="64B47A5A"/>
    <w:rsid w:val="64B54D05"/>
    <w:rsid w:val="64C038FF"/>
    <w:rsid w:val="64ED14CF"/>
    <w:rsid w:val="650CB293"/>
    <w:rsid w:val="6541AAAF"/>
    <w:rsid w:val="6541FD54"/>
    <w:rsid w:val="6555686B"/>
    <w:rsid w:val="65677B47"/>
    <w:rsid w:val="6581E5CD"/>
    <w:rsid w:val="65874F84"/>
    <w:rsid w:val="6595A71F"/>
    <w:rsid w:val="65E514E2"/>
    <w:rsid w:val="66474F17"/>
    <w:rsid w:val="664952C4"/>
    <w:rsid w:val="668098A2"/>
    <w:rsid w:val="668D99CB"/>
    <w:rsid w:val="6690E521"/>
    <w:rsid w:val="66B8C499"/>
    <w:rsid w:val="66BC9264"/>
    <w:rsid w:val="675560BC"/>
    <w:rsid w:val="677EE7AD"/>
    <w:rsid w:val="678EC08B"/>
    <w:rsid w:val="67AD510B"/>
    <w:rsid w:val="67E4D4A3"/>
    <w:rsid w:val="67F30F09"/>
    <w:rsid w:val="67FE9F64"/>
    <w:rsid w:val="6814345F"/>
    <w:rsid w:val="6828C8FF"/>
    <w:rsid w:val="683913F3"/>
    <w:rsid w:val="683C19AD"/>
    <w:rsid w:val="6861DB9B"/>
    <w:rsid w:val="6899347F"/>
    <w:rsid w:val="6938C1D4"/>
    <w:rsid w:val="696FF263"/>
    <w:rsid w:val="6976C2F8"/>
    <w:rsid w:val="6982F574"/>
    <w:rsid w:val="69ADF815"/>
    <w:rsid w:val="6A0E9F25"/>
    <w:rsid w:val="6A29A656"/>
    <w:rsid w:val="6A4FD619"/>
    <w:rsid w:val="6A951B26"/>
    <w:rsid w:val="6A9E4631"/>
    <w:rsid w:val="6ACC09AB"/>
    <w:rsid w:val="6ACE78C4"/>
    <w:rsid w:val="6AF0836D"/>
    <w:rsid w:val="6B848C6F"/>
    <w:rsid w:val="6B9FBA2D"/>
    <w:rsid w:val="6BBAB80A"/>
    <w:rsid w:val="6BDECDC0"/>
    <w:rsid w:val="6C0A1A1D"/>
    <w:rsid w:val="6C144DB9"/>
    <w:rsid w:val="6C2567A5"/>
    <w:rsid w:val="6C591359"/>
    <w:rsid w:val="6C65C45B"/>
    <w:rsid w:val="6C90857A"/>
    <w:rsid w:val="6CAAC10E"/>
    <w:rsid w:val="6CDFFEF0"/>
    <w:rsid w:val="6CE352D6"/>
    <w:rsid w:val="6D04684D"/>
    <w:rsid w:val="6D059318"/>
    <w:rsid w:val="6DB0AF18"/>
    <w:rsid w:val="6DD793F2"/>
    <w:rsid w:val="6E0B0068"/>
    <w:rsid w:val="6E144F7F"/>
    <w:rsid w:val="6E1B87CB"/>
    <w:rsid w:val="6E56BE22"/>
    <w:rsid w:val="6E5A16DF"/>
    <w:rsid w:val="6E9BFE92"/>
    <w:rsid w:val="6EF4161C"/>
    <w:rsid w:val="6F0EAEC1"/>
    <w:rsid w:val="6F205E4C"/>
    <w:rsid w:val="6F208C60"/>
    <w:rsid w:val="6F29D5B4"/>
    <w:rsid w:val="6F61C3DE"/>
    <w:rsid w:val="6F723A0E"/>
    <w:rsid w:val="6FA88EEA"/>
    <w:rsid w:val="6FB7E547"/>
    <w:rsid w:val="6FF87FDC"/>
    <w:rsid w:val="7007085F"/>
    <w:rsid w:val="7016FA6D"/>
    <w:rsid w:val="70697A8A"/>
    <w:rsid w:val="7076C2CA"/>
    <w:rsid w:val="70B801EE"/>
    <w:rsid w:val="70C5CF99"/>
    <w:rsid w:val="70F1EC20"/>
    <w:rsid w:val="70F222BB"/>
    <w:rsid w:val="71D82960"/>
    <w:rsid w:val="71DC1DAC"/>
    <w:rsid w:val="71F2BD08"/>
    <w:rsid w:val="7233B36E"/>
    <w:rsid w:val="7268F966"/>
    <w:rsid w:val="72924CD2"/>
    <w:rsid w:val="72D4783B"/>
    <w:rsid w:val="72F20919"/>
    <w:rsid w:val="735A7C5A"/>
    <w:rsid w:val="737DD3F5"/>
    <w:rsid w:val="7398C4A7"/>
    <w:rsid w:val="73AF3213"/>
    <w:rsid w:val="73DCC8DD"/>
    <w:rsid w:val="74004547"/>
    <w:rsid w:val="7402AF50"/>
    <w:rsid w:val="7425B845"/>
    <w:rsid w:val="74273E64"/>
    <w:rsid w:val="743640E9"/>
    <w:rsid w:val="74612496"/>
    <w:rsid w:val="7491F6DB"/>
    <w:rsid w:val="74C08E2F"/>
    <w:rsid w:val="75212D37"/>
    <w:rsid w:val="75E2D34E"/>
    <w:rsid w:val="75F6AC50"/>
    <w:rsid w:val="75F72F55"/>
    <w:rsid w:val="762945B5"/>
    <w:rsid w:val="763F21D8"/>
    <w:rsid w:val="76A633F7"/>
    <w:rsid w:val="76DA1439"/>
    <w:rsid w:val="76F1FE79"/>
    <w:rsid w:val="76FCD6E9"/>
    <w:rsid w:val="77435D2F"/>
    <w:rsid w:val="77683ACD"/>
    <w:rsid w:val="778A7F4F"/>
    <w:rsid w:val="781C0010"/>
    <w:rsid w:val="782D8C5B"/>
    <w:rsid w:val="787FA48C"/>
    <w:rsid w:val="78873A8F"/>
    <w:rsid w:val="7937F541"/>
    <w:rsid w:val="79FA104A"/>
    <w:rsid w:val="7A211AAE"/>
    <w:rsid w:val="7A21CBEC"/>
    <w:rsid w:val="7A3D851E"/>
    <w:rsid w:val="7A58796B"/>
    <w:rsid w:val="7A6A4B10"/>
    <w:rsid w:val="7A87F4DC"/>
    <w:rsid w:val="7A958576"/>
    <w:rsid w:val="7A9BC9AE"/>
    <w:rsid w:val="7ACA805F"/>
    <w:rsid w:val="7AE4E95C"/>
    <w:rsid w:val="7B2A5859"/>
    <w:rsid w:val="7B56E802"/>
    <w:rsid w:val="7B95641A"/>
    <w:rsid w:val="7BCDBC88"/>
    <w:rsid w:val="7BDB0AA2"/>
    <w:rsid w:val="7BF42471"/>
    <w:rsid w:val="7C27CE51"/>
    <w:rsid w:val="7C35F8F3"/>
    <w:rsid w:val="7C55F581"/>
    <w:rsid w:val="7C74FEE5"/>
    <w:rsid w:val="7CB2BABF"/>
    <w:rsid w:val="7D35AEDC"/>
    <w:rsid w:val="7D49DA84"/>
    <w:rsid w:val="7D522BA6"/>
    <w:rsid w:val="7D994212"/>
    <w:rsid w:val="7DB1284C"/>
    <w:rsid w:val="7E385864"/>
    <w:rsid w:val="7E8C2228"/>
    <w:rsid w:val="7E9463FE"/>
    <w:rsid w:val="7EA4DB81"/>
    <w:rsid w:val="7EA74031"/>
    <w:rsid w:val="7ECE7902"/>
    <w:rsid w:val="7EE26AD7"/>
    <w:rsid w:val="7F0FAFD2"/>
    <w:rsid w:val="7F11A220"/>
    <w:rsid w:val="7F4264F8"/>
    <w:rsid w:val="7F8A0FEF"/>
    <w:rsid w:val="7FA9DC62"/>
    <w:rsid w:val="7FE19E6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98C2854"/>
  <w15:docId w15:val="{716D85DC-952C-42AA-BD08-6F613D358E0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C1CAD"/>
    <w:pPr>
      <w:spacing w:after="120"/>
    </w:pPr>
    <w:rPr>
      <w:rFonts w:ascii="Arial" w:hAnsi="Arial"/>
      <w:sz w:val="22"/>
      <w:szCs w:val="24"/>
    </w:rPr>
  </w:style>
  <w:style w:type="paragraph" w:styleId="Heading1">
    <w:name w:val="heading 1"/>
    <w:basedOn w:val="Normal"/>
    <w:next w:val="Normal"/>
    <w:qFormat/>
    <w:rsid w:val="007C1CAD"/>
    <w:pPr>
      <w:keepNext/>
      <w:keepLines/>
      <w:spacing w:before="360" w:after="240"/>
      <w:outlineLvl w:val="0"/>
    </w:pPr>
    <w:rPr>
      <w:rFonts w:cs="Arial"/>
      <w:b/>
      <w:bCs/>
      <w:kern w:val="32"/>
      <w:sz w:val="32"/>
      <w:szCs w:val="32"/>
    </w:rPr>
  </w:style>
  <w:style w:type="paragraph" w:styleId="Heading2">
    <w:name w:val="heading 2"/>
    <w:basedOn w:val="Normal"/>
    <w:next w:val="Normal"/>
    <w:link w:val="Heading2Char"/>
    <w:qFormat/>
    <w:rsid w:val="007C1CAD"/>
    <w:pPr>
      <w:keepNext/>
      <w:keepLines/>
      <w:spacing w:before="240"/>
      <w:outlineLvl w:val="1"/>
    </w:pPr>
    <w:rPr>
      <w:rFonts w:cs="Arial"/>
      <w:b/>
      <w:bCs/>
      <w:iCs/>
      <w:sz w:val="26"/>
      <w:szCs w:val="28"/>
    </w:rPr>
  </w:style>
  <w:style w:type="paragraph" w:styleId="Heading3">
    <w:name w:val="heading 3"/>
    <w:basedOn w:val="Normal"/>
    <w:next w:val="Normal"/>
    <w:qFormat/>
    <w:rsid w:val="00653082"/>
    <w:pPr>
      <w:keepNext/>
      <w:keepLines/>
      <w:outlineLvl w:val="2"/>
    </w:pPr>
    <w:rPr>
      <w:rFonts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2A262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rsid w:val="002A2626"/>
  </w:style>
  <w:style w:type="paragraph" w:styleId="TOC2">
    <w:name w:val="toc 2"/>
    <w:basedOn w:val="Normal"/>
    <w:next w:val="Normal"/>
    <w:autoRedefine/>
    <w:uiPriority w:val="39"/>
    <w:rsid w:val="002A2626"/>
    <w:pPr>
      <w:ind w:left="240"/>
    </w:pPr>
  </w:style>
  <w:style w:type="paragraph" w:styleId="TOC3">
    <w:name w:val="toc 3"/>
    <w:basedOn w:val="Normal"/>
    <w:next w:val="Normal"/>
    <w:autoRedefine/>
    <w:uiPriority w:val="39"/>
    <w:rsid w:val="002A2626"/>
    <w:pPr>
      <w:ind w:left="480"/>
    </w:pPr>
  </w:style>
  <w:style w:type="character" w:styleId="Hyperlink">
    <w:name w:val="Hyperlink"/>
    <w:basedOn w:val="DefaultParagraphFont"/>
    <w:uiPriority w:val="99"/>
    <w:rsid w:val="002A2626"/>
    <w:rPr>
      <w:color w:val="0000FF"/>
      <w:u w:val="single"/>
    </w:rPr>
  </w:style>
  <w:style w:type="paragraph" w:styleId="Footer">
    <w:name w:val="footer"/>
    <w:basedOn w:val="Normal"/>
    <w:link w:val="FooterChar"/>
    <w:uiPriority w:val="99"/>
    <w:rsid w:val="00653082"/>
    <w:pPr>
      <w:pBdr>
        <w:top w:val="single" w:sz="4" w:space="1" w:color="auto"/>
      </w:pBdr>
      <w:spacing w:after="0"/>
    </w:pPr>
    <w:rPr>
      <w:sz w:val="20"/>
    </w:rPr>
  </w:style>
  <w:style w:type="character" w:styleId="PageNumber">
    <w:name w:val="page number"/>
    <w:basedOn w:val="DefaultParagraphFont"/>
    <w:rsid w:val="002A2626"/>
  </w:style>
  <w:style w:type="character" w:styleId="CommentReference">
    <w:name w:val="annotation reference"/>
    <w:basedOn w:val="DefaultParagraphFont"/>
    <w:semiHidden/>
    <w:rsid w:val="002A2626"/>
    <w:rPr>
      <w:sz w:val="16"/>
      <w:szCs w:val="16"/>
    </w:rPr>
  </w:style>
  <w:style w:type="paragraph" w:styleId="CommentText">
    <w:name w:val="annotation text"/>
    <w:basedOn w:val="Normal"/>
    <w:link w:val="CommentTextChar"/>
    <w:semiHidden/>
    <w:rsid w:val="002A2626"/>
    <w:rPr>
      <w:sz w:val="20"/>
      <w:szCs w:val="20"/>
    </w:rPr>
  </w:style>
  <w:style w:type="paragraph" w:styleId="CommentSubject">
    <w:name w:val="annotation subject"/>
    <w:basedOn w:val="CommentText"/>
    <w:next w:val="CommentText"/>
    <w:semiHidden/>
    <w:rsid w:val="002A2626"/>
    <w:rPr>
      <w:b/>
      <w:bCs/>
    </w:rPr>
  </w:style>
  <w:style w:type="paragraph" w:styleId="BalloonText">
    <w:name w:val="Balloon Text"/>
    <w:basedOn w:val="Normal"/>
    <w:semiHidden/>
    <w:rsid w:val="002A2626"/>
    <w:rPr>
      <w:rFonts w:ascii="Tahoma" w:hAnsi="Tahoma" w:cs="Tahoma"/>
      <w:sz w:val="16"/>
      <w:szCs w:val="16"/>
    </w:rPr>
  </w:style>
  <w:style w:type="paragraph" w:styleId="Header">
    <w:name w:val="header"/>
    <w:basedOn w:val="Normal"/>
    <w:rsid w:val="007E591B"/>
    <w:pPr>
      <w:tabs>
        <w:tab w:val="center" w:pos="4153"/>
        <w:tab w:val="right" w:pos="8306"/>
      </w:tabs>
    </w:pPr>
  </w:style>
  <w:style w:type="character" w:customStyle="1" w:styleId="FooterChar">
    <w:name w:val="Footer Char"/>
    <w:basedOn w:val="DefaultParagraphFont"/>
    <w:link w:val="Footer"/>
    <w:uiPriority w:val="99"/>
    <w:rsid w:val="00653082"/>
    <w:rPr>
      <w:rFonts w:ascii="Arial" w:hAnsi="Arial"/>
      <w:szCs w:val="24"/>
    </w:rPr>
  </w:style>
  <w:style w:type="character" w:styleId="FollowedHyperlink">
    <w:name w:val="FollowedHyperlink"/>
    <w:basedOn w:val="DefaultParagraphFont"/>
    <w:uiPriority w:val="99"/>
    <w:rsid w:val="0091781E"/>
    <w:rPr>
      <w:color w:val="800080" w:themeColor="followedHyperlink"/>
      <w:u w:val="single"/>
    </w:rPr>
  </w:style>
  <w:style w:type="character" w:customStyle="1" w:styleId="Heading2Char">
    <w:name w:val="Heading 2 Char"/>
    <w:basedOn w:val="DefaultParagraphFont"/>
    <w:link w:val="Heading2"/>
    <w:rsid w:val="007C1CAD"/>
    <w:rPr>
      <w:rFonts w:ascii="Arial" w:hAnsi="Arial" w:cs="Arial"/>
      <w:b/>
      <w:bCs/>
      <w:iCs/>
      <w:sz w:val="26"/>
      <w:szCs w:val="28"/>
    </w:rPr>
  </w:style>
  <w:style w:type="paragraph" w:styleId="Revision">
    <w:name w:val="Revision"/>
    <w:hidden/>
    <w:uiPriority w:val="99"/>
    <w:semiHidden/>
    <w:rsid w:val="00A92B1D"/>
    <w:rPr>
      <w:rFonts w:ascii="Arial" w:hAnsi="Arial"/>
      <w:sz w:val="22"/>
      <w:szCs w:val="24"/>
    </w:rPr>
  </w:style>
  <w:style w:type="character" w:customStyle="1" w:styleId="CommentTextChar">
    <w:name w:val="Comment Text Char"/>
    <w:basedOn w:val="DefaultParagraphFont"/>
    <w:link w:val="CommentText"/>
    <w:semiHidden/>
    <w:rsid w:val="00A92B1D"/>
    <w:rPr>
      <w:rFonts w:ascii="Arial" w:hAnsi="Arial"/>
    </w:rPr>
  </w:style>
  <w:style w:type="character" w:styleId="UnresolvedMention">
    <w:name w:val="Unresolved Mention"/>
    <w:basedOn w:val="DefaultParagraphFont"/>
    <w:uiPriority w:val="99"/>
    <w:semiHidden/>
    <w:unhideWhenUsed/>
    <w:rsid w:val="009E06D0"/>
    <w:rPr>
      <w:color w:val="605E5C"/>
      <w:shd w:val="clear" w:color="auto" w:fill="E1DFDD"/>
    </w:rPr>
  </w:style>
  <w:style w:type="character" w:customStyle="1" w:styleId="normaltextrun">
    <w:name w:val="normaltextrun"/>
    <w:basedOn w:val="DefaultParagraphFont"/>
    <w:rsid w:val="00ED7FCB"/>
  </w:style>
  <w:style w:type="paragraph" w:styleId="ListParagraph">
    <w:name w:val="List Paragraph"/>
    <w:basedOn w:val="Normal"/>
    <w:uiPriority w:val="34"/>
    <w:qFormat/>
    <w:rsid w:val="002828A0"/>
    <w:pPr>
      <w:ind w:left="720"/>
      <w:contextualSpacing/>
    </w:pPr>
  </w:style>
  <w:style w:type="paragraph" w:customStyle="1" w:styleId="Default">
    <w:name w:val="Default"/>
    <w:rsid w:val="00327119"/>
    <w:pPr>
      <w:autoSpaceDE w:val="0"/>
      <w:autoSpaceDN w:val="0"/>
      <w:adjustRightInd w:val="0"/>
    </w:pPr>
    <w:rPr>
      <w:rFonts w:ascii="Arial" w:hAnsi="Arial" w:cs="Arial"/>
      <w:color w:val="000000"/>
      <w:sz w:val="24"/>
      <w:szCs w:val="24"/>
    </w:rPr>
  </w:style>
  <w:style w:type="character" w:styleId="Mention">
    <w:name w:val="Mention"/>
    <w:basedOn w:val="DefaultParagraphFont"/>
    <w:uiPriority w:val="99"/>
    <w:unhideWhenUsed/>
    <w:rsid w:val="00C861D1"/>
    <w:rPr>
      <w:color w:val="2B579A"/>
      <w:shd w:val="clear" w:color="auto" w:fill="E1DFDD"/>
    </w:rPr>
  </w:style>
  <w:style w:type="paragraph" w:styleId="NormalWeb">
    <w:name w:val="Normal (Web)"/>
    <w:basedOn w:val="Normal"/>
    <w:semiHidden/>
    <w:unhideWhenUsed/>
    <w:rsid w:val="00CC3BFC"/>
    <w:rPr>
      <w:rFonts w:ascii="Times New Roman" w:hAnsi="Times New Roman"/>
      <w:sz w:val="24"/>
    </w:rPr>
  </w:style>
  <w:style w:type="paragraph" w:customStyle="1" w:styleId="msonormal0">
    <w:name w:val="msonormal"/>
    <w:basedOn w:val="Normal"/>
    <w:rsid w:val="00651149"/>
    <w:pPr>
      <w:spacing w:before="100" w:beforeAutospacing="1" w:after="100" w:afterAutospacing="1"/>
    </w:pPr>
    <w:rPr>
      <w:rFonts w:ascii="Times New Roman" w:hAnsi="Times New Roman"/>
      <w:sz w:val="24"/>
    </w:rPr>
  </w:style>
  <w:style w:type="paragraph" w:customStyle="1" w:styleId="font5">
    <w:name w:val="font5"/>
    <w:basedOn w:val="Normal"/>
    <w:rsid w:val="00651149"/>
    <w:pPr>
      <w:spacing w:before="100" w:beforeAutospacing="1" w:after="100" w:afterAutospacing="1"/>
    </w:pPr>
    <w:rPr>
      <w:rFonts w:ascii="Aptos Narrow" w:hAnsi="Aptos Narrow"/>
      <w:color w:val="000000"/>
      <w:szCs w:val="22"/>
    </w:rPr>
  </w:style>
  <w:style w:type="paragraph" w:customStyle="1" w:styleId="font6">
    <w:name w:val="font6"/>
    <w:basedOn w:val="Normal"/>
    <w:rsid w:val="00651149"/>
    <w:pPr>
      <w:spacing w:before="100" w:beforeAutospacing="1" w:after="100" w:afterAutospacing="1"/>
    </w:pPr>
    <w:rPr>
      <w:rFonts w:ascii="Aptos Narrow" w:hAnsi="Aptos Narrow"/>
      <w:i/>
      <w:iCs/>
      <w:color w:val="000000"/>
      <w:szCs w:val="22"/>
    </w:rPr>
  </w:style>
  <w:style w:type="paragraph" w:customStyle="1" w:styleId="xl66">
    <w:name w:val="xl66"/>
    <w:basedOn w:val="Normal"/>
    <w:rsid w:val="00651149"/>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sz w:val="24"/>
    </w:rPr>
  </w:style>
  <w:style w:type="paragraph" w:customStyle="1" w:styleId="xl67">
    <w:name w:val="xl67"/>
    <w:basedOn w:val="Normal"/>
    <w:rsid w:val="00651149"/>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ascii="Times New Roman" w:hAnsi="Times New Roman"/>
      <w:b/>
      <w:bCs/>
      <w:sz w:val="24"/>
    </w:rPr>
  </w:style>
  <w:style w:type="paragraph" w:customStyle="1" w:styleId="xl68">
    <w:name w:val="xl68"/>
    <w:basedOn w:val="Normal"/>
    <w:rsid w:val="00651149"/>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ascii="Times New Roman" w:hAnsi="Times New Roman"/>
      <w:b/>
      <w:bCs/>
      <w:sz w:val="24"/>
    </w:rPr>
  </w:style>
  <w:style w:type="paragraph" w:customStyle="1" w:styleId="xl69">
    <w:name w:val="xl69"/>
    <w:basedOn w:val="Normal"/>
    <w:rsid w:val="00651149"/>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ascii="Times New Roman" w:hAnsi="Times New Roman"/>
      <w:b/>
      <w:bCs/>
      <w:sz w:val="24"/>
    </w:rPr>
  </w:style>
  <w:style w:type="paragraph" w:customStyle="1" w:styleId="xl70">
    <w:name w:val="xl70"/>
    <w:basedOn w:val="Normal"/>
    <w:rsid w:val="00651149"/>
    <w:pPr>
      <w:spacing w:before="100" w:beforeAutospacing="1" w:after="100" w:afterAutospacing="1"/>
    </w:pPr>
    <w:rPr>
      <w:rFonts w:ascii="Times New Roman" w:hAnsi="Times New Roman"/>
      <w:b/>
      <w:bCs/>
      <w:sz w:val="24"/>
    </w:rPr>
  </w:style>
  <w:style w:type="paragraph" w:customStyle="1" w:styleId="xl71">
    <w:name w:val="xl71"/>
    <w:basedOn w:val="Normal"/>
    <w:rsid w:val="00651149"/>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color w:val="000000"/>
      <w:sz w:val="24"/>
    </w:rPr>
  </w:style>
  <w:style w:type="paragraph" w:customStyle="1" w:styleId="xl72">
    <w:name w:val="xl72"/>
    <w:basedOn w:val="Normal"/>
    <w:rsid w:val="00651149"/>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color w:val="000000"/>
      <w:sz w:val="24"/>
    </w:rPr>
  </w:style>
  <w:style w:type="paragraph" w:customStyle="1" w:styleId="xl73">
    <w:name w:val="xl73"/>
    <w:basedOn w:val="Normal"/>
    <w:rsid w:val="00651149"/>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i/>
      <w:iCs/>
      <w:color w:val="000000"/>
      <w:sz w:val="24"/>
    </w:rPr>
  </w:style>
  <w:style w:type="paragraph" w:customStyle="1" w:styleId="xl74">
    <w:name w:val="xl74"/>
    <w:basedOn w:val="Normal"/>
    <w:rsid w:val="00651149"/>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b/>
      <w:bCs/>
      <w:color w:val="000000"/>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44074987">
      <w:bodyDiv w:val="1"/>
      <w:marLeft w:val="0"/>
      <w:marRight w:val="0"/>
      <w:marTop w:val="0"/>
      <w:marBottom w:val="0"/>
      <w:divBdr>
        <w:top w:val="none" w:sz="0" w:space="0" w:color="auto"/>
        <w:left w:val="none" w:sz="0" w:space="0" w:color="auto"/>
        <w:bottom w:val="none" w:sz="0" w:space="0" w:color="auto"/>
        <w:right w:val="none" w:sz="0" w:space="0" w:color="auto"/>
      </w:divBdr>
    </w:div>
    <w:div w:id="528645380">
      <w:bodyDiv w:val="1"/>
      <w:marLeft w:val="0"/>
      <w:marRight w:val="0"/>
      <w:marTop w:val="0"/>
      <w:marBottom w:val="0"/>
      <w:divBdr>
        <w:top w:val="none" w:sz="0" w:space="0" w:color="auto"/>
        <w:left w:val="none" w:sz="0" w:space="0" w:color="auto"/>
        <w:bottom w:val="none" w:sz="0" w:space="0" w:color="auto"/>
        <w:right w:val="none" w:sz="0" w:space="0" w:color="auto"/>
      </w:divBdr>
    </w:div>
    <w:div w:id="646127021">
      <w:bodyDiv w:val="1"/>
      <w:marLeft w:val="0"/>
      <w:marRight w:val="0"/>
      <w:marTop w:val="0"/>
      <w:marBottom w:val="0"/>
      <w:divBdr>
        <w:top w:val="none" w:sz="0" w:space="0" w:color="auto"/>
        <w:left w:val="none" w:sz="0" w:space="0" w:color="auto"/>
        <w:bottom w:val="none" w:sz="0" w:space="0" w:color="auto"/>
        <w:right w:val="none" w:sz="0" w:space="0" w:color="auto"/>
      </w:divBdr>
    </w:div>
    <w:div w:id="860901843">
      <w:bodyDiv w:val="1"/>
      <w:marLeft w:val="0"/>
      <w:marRight w:val="0"/>
      <w:marTop w:val="0"/>
      <w:marBottom w:val="0"/>
      <w:divBdr>
        <w:top w:val="none" w:sz="0" w:space="0" w:color="auto"/>
        <w:left w:val="none" w:sz="0" w:space="0" w:color="auto"/>
        <w:bottom w:val="none" w:sz="0" w:space="0" w:color="auto"/>
        <w:right w:val="none" w:sz="0" w:space="0" w:color="auto"/>
      </w:divBdr>
    </w:div>
    <w:div w:id="932323366">
      <w:bodyDiv w:val="1"/>
      <w:marLeft w:val="0"/>
      <w:marRight w:val="0"/>
      <w:marTop w:val="0"/>
      <w:marBottom w:val="0"/>
      <w:divBdr>
        <w:top w:val="none" w:sz="0" w:space="0" w:color="auto"/>
        <w:left w:val="none" w:sz="0" w:space="0" w:color="auto"/>
        <w:bottom w:val="none" w:sz="0" w:space="0" w:color="auto"/>
        <w:right w:val="none" w:sz="0" w:space="0" w:color="auto"/>
      </w:divBdr>
    </w:div>
    <w:div w:id="942300378">
      <w:bodyDiv w:val="1"/>
      <w:marLeft w:val="0"/>
      <w:marRight w:val="0"/>
      <w:marTop w:val="0"/>
      <w:marBottom w:val="0"/>
      <w:divBdr>
        <w:top w:val="none" w:sz="0" w:space="0" w:color="auto"/>
        <w:left w:val="none" w:sz="0" w:space="0" w:color="auto"/>
        <w:bottom w:val="none" w:sz="0" w:space="0" w:color="auto"/>
        <w:right w:val="none" w:sz="0" w:space="0" w:color="auto"/>
      </w:divBdr>
    </w:div>
    <w:div w:id="958494318">
      <w:bodyDiv w:val="1"/>
      <w:marLeft w:val="0"/>
      <w:marRight w:val="0"/>
      <w:marTop w:val="0"/>
      <w:marBottom w:val="0"/>
      <w:divBdr>
        <w:top w:val="none" w:sz="0" w:space="0" w:color="auto"/>
        <w:left w:val="none" w:sz="0" w:space="0" w:color="auto"/>
        <w:bottom w:val="none" w:sz="0" w:space="0" w:color="auto"/>
        <w:right w:val="none" w:sz="0" w:space="0" w:color="auto"/>
      </w:divBdr>
    </w:div>
    <w:div w:id="1064063517">
      <w:bodyDiv w:val="1"/>
      <w:marLeft w:val="0"/>
      <w:marRight w:val="0"/>
      <w:marTop w:val="0"/>
      <w:marBottom w:val="0"/>
      <w:divBdr>
        <w:top w:val="none" w:sz="0" w:space="0" w:color="auto"/>
        <w:left w:val="none" w:sz="0" w:space="0" w:color="auto"/>
        <w:bottom w:val="none" w:sz="0" w:space="0" w:color="auto"/>
        <w:right w:val="none" w:sz="0" w:space="0" w:color="auto"/>
      </w:divBdr>
    </w:div>
    <w:div w:id="1089548764">
      <w:bodyDiv w:val="1"/>
      <w:marLeft w:val="0"/>
      <w:marRight w:val="0"/>
      <w:marTop w:val="0"/>
      <w:marBottom w:val="0"/>
      <w:divBdr>
        <w:top w:val="none" w:sz="0" w:space="0" w:color="auto"/>
        <w:left w:val="none" w:sz="0" w:space="0" w:color="auto"/>
        <w:bottom w:val="none" w:sz="0" w:space="0" w:color="auto"/>
        <w:right w:val="none" w:sz="0" w:space="0" w:color="auto"/>
      </w:divBdr>
    </w:div>
    <w:div w:id="1241060675">
      <w:bodyDiv w:val="1"/>
      <w:marLeft w:val="0"/>
      <w:marRight w:val="0"/>
      <w:marTop w:val="0"/>
      <w:marBottom w:val="0"/>
      <w:divBdr>
        <w:top w:val="none" w:sz="0" w:space="0" w:color="auto"/>
        <w:left w:val="none" w:sz="0" w:space="0" w:color="auto"/>
        <w:bottom w:val="none" w:sz="0" w:space="0" w:color="auto"/>
        <w:right w:val="none" w:sz="0" w:space="0" w:color="auto"/>
      </w:divBdr>
    </w:div>
    <w:div w:id="1377729791">
      <w:bodyDiv w:val="1"/>
      <w:marLeft w:val="0"/>
      <w:marRight w:val="0"/>
      <w:marTop w:val="0"/>
      <w:marBottom w:val="0"/>
      <w:divBdr>
        <w:top w:val="none" w:sz="0" w:space="0" w:color="auto"/>
        <w:left w:val="none" w:sz="0" w:space="0" w:color="auto"/>
        <w:bottom w:val="none" w:sz="0" w:space="0" w:color="auto"/>
        <w:right w:val="none" w:sz="0" w:space="0" w:color="auto"/>
      </w:divBdr>
    </w:div>
    <w:div w:id="1442409063">
      <w:bodyDiv w:val="1"/>
      <w:marLeft w:val="0"/>
      <w:marRight w:val="0"/>
      <w:marTop w:val="0"/>
      <w:marBottom w:val="0"/>
      <w:divBdr>
        <w:top w:val="none" w:sz="0" w:space="0" w:color="auto"/>
        <w:left w:val="none" w:sz="0" w:space="0" w:color="auto"/>
        <w:bottom w:val="none" w:sz="0" w:space="0" w:color="auto"/>
        <w:right w:val="none" w:sz="0" w:space="0" w:color="auto"/>
      </w:divBdr>
    </w:div>
    <w:div w:id="1795706506">
      <w:bodyDiv w:val="1"/>
      <w:marLeft w:val="0"/>
      <w:marRight w:val="0"/>
      <w:marTop w:val="0"/>
      <w:marBottom w:val="0"/>
      <w:divBdr>
        <w:top w:val="none" w:sz="0" w:space="0" w:color="auto"/>
        <w:left w:val="none" w:sz="0" w:space="0" w:color="auto"/>
        <w:bottom w:val="none" w:sz="0" w:space="0" w:color="auto"/>
        <w:right w:val="none" w:sz="0" w:space="0" w:color="auto"/>
      </w:divBdr>
    </w:div>
    <w:div w:id="1916351423">
      <w:bodyDiv w:val="1"/>
      <w:marLeft w:val="0"/>
      <w:marRight w:val="0"/>
      <w:marTop w:val="0"/>
      <w:marBottom w:val="0"/>
      <w:divBdr>
        <w:top w:val="none" w:sz="0" w:space="0" w:color="auto"/>
        <w:left w:val="none" w:sz="0" w:space="0" w:color="auto"/>
        <w:bottom w:val="none" w:sz="0" w:space="0" w:color="auto"/>
        <w:right w:val="none" w:sz="0" w:space="0" w:color="auto"/>
      </w:divBdr>
    </w:div>
    <w:div w:id="1973099898">
      <w:bodyDiv w:val="1"/>
      <w:marLeft w:val="0"/>
      <w:marRight w:val="0"/>
      <w:marTop w:val="0"/>
      <w:marBottom w:val="0"/>
      <w:divBdr>
        <w:top w:val="none" w:sz="0" w:space="0" w:color="auto"/>
        <w:left w:val="none" w:sz="0" w:space="0" w:color="auto"/>
        <w:bottom w:val="none" w:sz="0" w:space="0" w:color="auto"/>
        <w:right w:val="none" w:sz="0" w:space="0" w:color="auto"/>
      </w:divBdr>
    </w:div>
    <w:div w:id="2087071627">
      <w:bodyDiv w:val="1"/>
      <w:marLeft w:val="0"/>
      <w:marRight w:val="0"/>
      <w:marTop w:val="0"/>
      <w:marBottom w:val="0"/>
      <w:divBdr>
        <w:top w:val="none" w:sz="0" w:space="0" w:color="auto"/>
        <w:left w:val="none" w:sz="0" w:space="0" w:color="auto"/>
        <w:bottom w:val="none" w:sz="0" w:space="0" w:color="auto"/>
        <w:right w:val="none" w:sz="0" w:space="0" w:color="auto"/>
      </w:divBdr>
    </w:div>
    <w:div w:id="21424586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17" Type="http://schemas.openxmlformats.org/officeDocument/2006/relationships/image" Target="media/image4.jpeg"/><Relationship Id="rId21" Type="http://schemas.openxmlformats.org/officeDocument/2006/relationships/hyperlink" Target="https://inaturalist.ala.org.au/" TargetMode="External"/><Relationship Id="rId42" Type="http://schemas.openxmlformats.org/officeDocument/2006/relationships/hyperlink" Target="https://www.dcceew.gov.au/science-research/abrs/publications/flora-of-australia/vol46" TargetMode="External"/><Relationship Id="rId47" Type="http://schemas.openxmlformats.org/officeDocument/2006/relationships/hyperlink" Target="https://www.dcceew.gov.au/science-research/abrs/publications/flora-of-australia/vol16" TargetMode="External"/><Relationship Id="rId63" Type="http://schemas.openxmlformats.org/officeDocument/2006/relationships/hyperlink" Target="https://www.dcceew.gov.au/science-research/abrs/publications/flora-of-australia/vol45" TargetMode="External"/><Relationship Id="rId68" Type="http://schemas.openxmlformats.org/officeDocument/2006/relationships/hyperlink" Target="https://www.jstor.org/stable/41739105" TargetMode="External"/><Relationship Id="rId84" Type="http://schemas.openxmlformats.org/officeDocument/2006/relationships/hyperlink" Target="https://doi.org/10.58828/nuy00276" TargetMode="External"/><Relationship Id="rId89" Type="http://schemas.openxmlformats.org/officeDocument/2006/relationships/hyperlink" Target="https://florabase.dbca.wa.gov.au/science/key/chamelaucieae/webstart.ink" TargetMode="External"/><Relationship Id="rId112" Type="http://schemas.openxmlformats.org/officeDocument/2006/relationships/hyperlink" Target="https://doi.org/10.58828/nuy00190" TargetMode="External"/><Relationship Id="rId16" Type="http://schemas.openxmlformats.org/officeDocument/2006/relationships/hyperlink" Target="https://biodiversity.org.au/nsl/services/search/taxonomy" TargetMode="External"/><Relationship Id="rId107" Type="http://schemas.openxmlformats.org/officeDocument/2006/relationships/hyperlink" Target="https://www.dcceew.gov.au/science-research/abrs/publications/flora-of-australia/vol16" TargetMode="External"/><Relationship Id="rId11" Type="http://schemas.openxmlformats.org/officeDocument/2006/relationships/webSettings" Target="webSettings.xml"/><Relationship Id="rId32" Type="http://schemas.openxmlformats.org/officeDocument/2006/relationships/hyperlink" Target="https://www.jstor.org/stable/41781984" TargetMode="External"/><Relationship Id="rId37" Type="http://schemas.openxmlformats.org/officeDocument/2006/relationships/hyperlink" Target="https://www.biodiversitylibrary.org/page/34929791" TargetMode="External"/><Relationship Id="rId53" Type="http://schemas.openxmlformats.org/officeDocument/2006/relationships/hyperlink" Target="https://www.biodiversitylibrary.org/part/299670" TargetMode="External"/><Relationship Id="rId58" Type="http://schemas.openxmlformats.org/officeDocument/2006/relationships/hyperlink" Target="https://anpsa.org.au/wp-content/uploads/Australian-Plants/%20Australian-Plants-Vol16-127.pdf" TargetMode="External"/><Relationship Id="rId74" Type="http://schemas.openxmlformats.org/officeDocument/2006/relationships/hyperlink" Target="https://apps.lucidcentral.org/wattle/identify/key.html" TargetMode="External"/><Relationship Id="rId79" Type="http://schemas.openxmlformats.org/officeDocument/2006/relationships/hyperlink" Target="https://www.dcceew.gov.au/science-research/abrs/publications/flora-of-australia/vol29" TargetMode="External"/><Relationship Id="rId102" Type="http://schemas.openxmlformats.org/officeDocument/2006/relationships/hyperlink" Target="https://doi.org/10.58828/nuy00499" TargetMode="External"/><Relationship Id="rId123" Type="http://schemas.openxmlformats.org/officeDocument/2006/relationships/hyperlink" Target="https://florabase.dbca.wa.gov.au/browse/profile/7916" TargetMode="External"/><Relationship Id="rId128" Type="http://schemas.openxmlformats.org/officeDocument/2006/relationships/header" Target="header3.xml"/><Relationship Id="rId5" Type="http://schemas.openxmlformats.org/officeDocument/2006/relationships/customXml" Target="../customXml/item5.xml"/><Relationship Id="rId90" Type="http://schemas.openxmlformats.org/officeDocument/2006/relationships/hyperlink" Target="https://doi.org/10.1071/SB19009" TargetMode="External"/><Relationship Id="rId95" Type="http://schemas.openxmlformats.org/officeDocument/2006/relationships/hyperlink" Target="https://apps.lucidcentral.org/euclid/text/intro/index.html" TargetMode="External"/><Relationship Id="rId22" Type="http://schemas.openxmlformats.org/officeDocument/2006/relationships/hyperlink" Target="https://avh.chah.org.au" TargetMode="External"/><Relationship Id="rId27" Type="http://schemas.openxmlformats.org/officeDocument/2006/relationships/hyperlink" Target="https://www.dcceew.gov.au/science-research/abrs/publications/flora-of-australia/vol17b" TargetMode="External"/><Relationship Id="rId43" Type="http://schemas.openxmlformats.org/officeDocument/2006/relationships/hyperlink" Target="https://doi.org/10.1071/BRU9870001" TargetMode="External"/><Relationship Id="rId48" Type="http://schemas.openxmlformats.org/officeDocument/2006/relationships/hyperlink" Target="https://www.dcceew.gov.au/science-research/abrs/publications/flora-of-australia/vol28" TargetMode="External"/><Relationship Id="rId64" Type="http://schemas.openxmlformats.org/officeDocument/2006/relationships/hyperlink" Target="https://doi.org/10.1071/SB05020" TargetMode="External"/><Relationship Id="rId69" Type="http://schemas.openxmlformats.org/officeDocument/2006/relationships/hyperlink" Target="https://doi.org/10.58828/nuy00388" TargetMode="External"/><Relationship Id="rId113" Type="http://schemas.openxmlformats.org/officeDocument/2006/relationships/hyperlink" Target="https://florabase.dbca.wa.gov.au/signin?redirect=https%3A%2F%2Fflorabase.dbca.wa.gov.au%2Fsearch%2Fspecimen%2F" TargetMode="External"/><Relationship Id="rId118" Type="http://schemas.openxmlformats.org/officeDocument/2006/relationships/image" Target="media/image5.jpeg"/><Relationship Id="rId80" Type="http://schemas.openxmlformats.org/officeDocument/2006/relationships/hyperlink" Target="https://www.dcceew.gov.au/science-research/abrs/publications/flora-of-australia/vol35" TargetMode="External"/><Relationship Id="rId85" Type="http://schemas.openxmlformats.org/officeDocument/2006/relationships/hyperlink" Target="https://doi.org/10.58828/nuy00325" TargetMode="External"/><Relationship Id="rId12" Type="http://schemas.openxmlformats.org/officeDocument/2006/relationships/footnotes" Target="footnotes.xml"/><Relationship Id="rId17" Type="http://schemas.openxmlformats.org/officeDocument/2006/relationships/hyperlink" Target="https://florabase.dbca.wa.gov.au/" TargetMode="External"/><Relationship Id="rId33" Type="http://schemas.openxmlformats.org/officeDocument/2006/relationships/hyperlink" Target="https://www.biodiversitylibrary.org/page/58884385" TargetMode="External"/><Relationship Id="rId38" Type="http://schemas.openxmlformats.org/officeDocument/2006/relationships/hyperlink" Target="https://www.dcceew.gov.au/science-research/abrs/publications/flora-of-australia/vol35" TargetMode="External"/><Relationship Id="rId59" Type="http://schemas.openxmlformats.org/officeDocument/2006/relationships/hyperlink" Target="https://www.dcceew.gov.au/science-research/abrs/publications/flora-of-australia/vol48" TargetMode="External"/><Relationship Id="rId103" Type="http://schemas.openxmlformats.org/officeDocument/2006/relationships/hyperlink" Target="https://www.biodiversitylibrary.org/part/292504" TargetMode="External"/><Relationship Id="rId108" Type="http://schemas.openxmlformats.org/officeDocument/2006/relationships/hyperlink" Target="https://doi.org/10.1071/SB15028" TargetMode="External"/><Relationship Id="rId124" Type="http://schemas.openxmlformats.org/officeDocument/2006/relationships/header" Target="header1.xml"/><Relationship Id="rId129" Type="http://schemas.openxmlformats.org/officeDocument/2006/relationships/footer" Target="footer3.xml"/><Relationship Id="rId54" Type="http://schemas.openxmlformats.org/officeDocument/2006/relationships/hyperlink" Target="https://doi.org/10.58828/nuy00899" TargetMode="External"/><Relationship Id="rId70" Type="http://schemas.openxmlformats.org/officeDocument/2006/relationships/hyperlink" Target="https://www.biodiversitylibrary.org/page/62507580" TargetMode="External"/><Relationship Id="rId75" Type="http://schemas.openxmlformats.org/officeDocument/2006/relationships/hyperlink" Target="https://www.dcceew.gov.au/science-research/abrs/publications/flora-of-australia/vol35" TargetMode="External"/><Relationship Id="rId91" Type="http://schemas.openxmlformats.org/officeDocument/2006/relationships/hyperlink" Target="https://doi.org/10.5962/p.237649" TargetMode="External"/><Relationship Id="rId96" Type="http://schemas.openxmlformats.org/officeDocument/2006/relationships/hyperlink" Target="https://www.dcceew.gov.au/%20science-research/abrs/publications/flora-of-australia/vol46" TargetMode="Externa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yperlink" Target="https://doi.org/10.1046/j.1095-8339.2003.00137.x" TargetMode="External"/><Relationship Id="rId28" Type="http://schemas.openxmlformats.org/officeDocument/2006/relationships/hyperlink" Target="https://www.dcceew.gov.au/science-research/abrs/publications/flora-of-australia/vol22" TargetMode="External"/><Relationship Id="rId49" Type="http://schemas.openxmlformats.org/officeDocument/2006/relationships/hyperlink" Target="https://www.dcceew.gov.au/science-research/abrs/publications/flora-of-australia/vol28" TargetMode="External"/><Relationship Id="rId114" Type="http://schemas.openxmlformats.org/officeDocument/2006/relationships/hyperlink" Target="https://avh.ala.org.au/occurrences/search?q=cl1048%3A%22Geraldton+Sandplains%22+AND+collection_uid%3Aco75+AND+occurrence_date%3A%5B2024-10-21T00%3A00%3A00Z+TO+2024-10-31T00%3A00%3A00Z%5D+AND+%28state%3A%22Western+Australia%22+OR+cl2117%3A%22Western+Australia%22%29" TargetMode="External"/><Relationship Id="rId119" Type="http://schemas.openxmlformats.org/officeDocument/2006/relationships/image" Target="media/image6.jpg"/><Relationship Id="rId44" Type="http://schemas.openxmlformats.org/officeDocument/2006/relationships/hyperlink" Target="https://florabase.dbca.wa.gov.au/science/key/ptilotus/" TargetMode="External"/><Relationship Id="rId60" Type="http://schemas.openxmlformats.org/officeDocument/2006/relationships/hyperlink" Target="https://florabase.dbca.wa.gov.au/science/key/proteaceae/" TargetMode="External"/><Relationship Id="rId65" Type="http://schemas.openxmlformats.org/officeDocument/2006/relationships/hyperlink" Target="https://www.dcceew.gov.au/science-research/abrs/publications/flora-of-australia/vol45" TargetMode="External"/><Relationship Id="rId81" Type="http://schemas.openxmlformats.org/officeDocument/2006/relationships/hyperlink" Target="https://doi.org/10.58828/nuy00133" TargetMode="External"/><Relationship Id="rId86" Type="http://schemas.openxmlformats.org/officeDocument/2006/relationships/hyperlink" Target="https://doi.org/10.58828/nuy00462" TargetMode="External"/><Relationship Id="rId130" Type="http://schemas.openxmlformats.org/officeDocument/2006/relationships/hyperlink" Target="https://sweetgum.nybg.org/science/ih/" TargetMode="External"/><Relationship Id="rId13" Type="http://schemas.openxmlformats.org/officeDocument/2006/relationships/endnotes" Target="endnotes.xml"/><Relationship Id="rId18" Type="http://schemas.openxmlformats.org/officeDocument/2006/relationships/image" Target="media/image2.jpg"/><Relationship Id="rId39" Type="http://schemas.openxmlformats.org/officeDocument/2006/relationships/hyperlink" Target="https://www.dcceew.gov.au/science-research/abrs/publications/flora-of-australia/vol35" TargetMode="External"/><Relationship Id="rId109" Type="http://schemas.openxmlformats.org/officeDocument/2006/relationships/hyperlink" Target="https://doi.org/10.58828/nuy01022" TargetMode="External"/><Relationship Id="rId34" Type="http://schemas.openxmlformats.org/officeDocument/2006/relationships/hyperlink" Target="https://doi.org/10.7751/telopea2012005" TargetMode="External"/><Relationship Id="rId50" Type="http://schemas.openxmlformats.org/officeDocument/2006/relationships/hyperlink" Target="https://doi.org/10.58828/nuy00167" TargetMode="External"/><Relationship Id="rId55" Type="http://schemas.openxmlformats.org/officeDocument/2006/relationships/hyperlink" Target="https://keybase.rbg.vic.gov.au/keys/show/13127" TargetMode="External"/><Relationship Id="rId76" Type="http://schemas.openxmlformats.org/officeDocument/2006/relationships/hyperlink" Target="https://www.jstor.org/stable/pdf/23872348.pdf" TargetMode="External"/><Relationship Id="rId97" Type="http://schemas.openxmlformats.org/officeDocument/2006/relationships/hyperlink" Target="https://doi.org/10.1071/SB18029" TargetMode="External"/><Relationship Id="rId104" Type="http://schemas.openxmlformats.org/officeDocument/2006/relationships/hyperlink" Target="https://florabase.dbca.wa.gov.au/" TargetMode="External"/><Relationship Id="rId120" Type="http://schemas.openxmlformats.org/officeDocument/2006/relationships/hyperlink" Target="https://library.dbca.wa.gov.au/FullTextFiles/063672.pdf" TargetMode="External"/><Relationship Id="rId125" Type="http://schemas.openxmlformats.org/officeDocument/2006/relationships/header" Target="header2.xml"/><Relationship Id="rId7" Type="http://schemas.openxmlformats.org/officeDocument/2006/relationships/customXml" Target="../customXml/item7.xml"/><Relationship Id="rId71" Type="http://schemas.openxmlformats.org/officeDocument/2006/relationships/hyperlink" Target="https://www.dcceew.gov.au/%20science-research/abrs/publications/flora-of-australia/vol45" TargetMode="External"/><Relationship Id="rId92" Type="http://schemas.openxmlformats.org/officeDocument/2006/relationships/hyperlink" Target="https://www.biodiversitylibrary.org/part/184052" TargetMode="External"/><Relationship Id="rId2" Type="http://schemas.openxmlformats.org/officeDocument/2006/relationships/customXml" Target="../customXml/item2.xml"/><Relationship Id="rId29" Type="http://schemas.openxmlformats.org/officeDocument/2006/relationships/hyperlink" Target="https://doi.org/10.7751/telopea14693" TargetMode="External"/><Relationship Id="rId24" Type="http://schemas.openxmlformats.org/officeDocument/2006/relationships/hyperlink" Target="https://doi.org/10.58828/nuy00366" TargetMode="External"/><Relationship Id="rId40" Type="http://schemas.openxmlformats.org/officeDocument/2006/relationships/hyperlink" Target="https://doi.org/10.1071/SB06047" TargetMode="External"/><Relationship Id="rId45" Type="http://schemas.openxmlformats.org/officeDocument/2006/relationships/hyperlink" Target="https://www.dcceew.gov.au/science-research/abrs/publications/flora-of-australia/vol46" TargetMode="External"/><Relationship Id="rId66" Type="http://schemas.openxmlformats.org/officeDocument/2006/relationships/hyperlink" Target="https://www.biodiversitylibrary.org/page/59608976" TargetMode="External"/><Relationship Id="rId87" Type="http://schemas.openxmlformats.org/officeDocument/2006/relationships/hyperlink" Target="https://doi.org/10.58828/nuy00582" TargetMode="External"/><Relationship Id="rId110" Type="http://schemas.openxmlformats.org/officeDocument/2006/relationships/hyperlink" Target="https://www.dcceew.gov.au/science-research/abrs/publications/flora-of-australia/vol04" TargetMode="External"/><Relationship Id="rId115" Type="http://schemas.openxmlformats.org/officeDocument/2006/relationships/hyperlink" Target="https://herbarium.dbca.wa.gov.au/PERTH%2009737588.jpg" TargetMode="External"/><Relationship Id="rId131" Type="http://schemas.openxmlformats.org/officeDocument/2006/relationships/fontTable" Target="fontTable.xml"/><Relationship Id="rId61" Type="http://schemas.openxmlformats.org/officeDocument/2006/relationships/hyperlink" Target="https://florabase.dbca.wa.gov.au/science/key/proteaceae/" TargetMode="External"/><Relationship Id="rId82" Type="http://schemas.openxmlformats.org/officeDocument/2006/relationships/hyperlink" Target="https://doi.org/10.58828/nuy00233" TargetMode="External"/><Relationship Id="rId19" Type="http://schemas.openxmlformats.org/officeDocument/2006/relationships/hyperlink" Target="https://herbarium.dbca.wa.gov.au/How%20to%20collect%20herbarium%20specimens.pdf" TargetMode="External"/><Relationship Id="rId14" Type="http://schemas.openxmlformats.org/officeDocument/2006/relationships/image" Target="media/image1.jpeg"/><Relationship Id="rId30" Type="http://schemas.openxmlformats.org/officeDocument/2006/relationships/hyperlink" Target="https://doi.org/10.1071/SB11037" TargetMode="External"/><Relationship Id="rId35" Type="http://schemas.openxmlformats.org/officeDocument/2006/relationships/hyperlink" Target="https://www.dcceew.gov.au/science-research/abrs/publications/flora-of-australia/vol45" TargetMode="External"/><Relationship Id="rId56" Type="http://schemas.openxmlformats.org/officeDocument/2006/relationships/hyperlink" Target="https://doi.org/10.1071/SB04051" TargetMode="External"/><Relationship Id="rId77" Type="http://schemas.openxmlformats.org/officeDocument/2006/relationships/hyperlink" Target="https://www.dcceew.gov.au/science-research/abrs/publications/flora-of-australia/vol37" TargetMode="External"/><Relationship Id="rId100" Type="http://schemas.openxmlformats.org/officeDocument/2006/relationships/hyperlink" Target="https://doi.org/10.58828/nuy00297" TargetMode="External"/><Relationship Id="rId105" Type="http://schemas.openxmlformats.org/officeDocument/2006/relationships/hyperlink" Target="https://www.jstor.org/stable/23872351" TargetMode="External"/><Relationship Id="rId126" Type="http://schemas.openxmlformats.org/officeDocument/2006/relationships/footer" Target="footer1.xml"/><Relationship Id="rId8" Type="http://schemas.openxmlformats.org/officeDocument/2006/relationships/numbering" Target="numbering.xml"/><Relationship Id="rId51" Type="http://schemas.openxmlformats.org/officeDocument/2006/relationships/hyperlink" Target="https://www.dcceew.gov.au/science-research/abrs/publications/flora-of-australia/vol16" TargetMode="External"/><Relationship Id="rId72" Type="http://schemas.openxmlformats.org/officeDocument/2006/relationships/hyperlink" Target="https://www.dcceew.gov.au/science-research/abrs/publications/flora-of-australia/vol45" TargetMode="External"/><Relationship Id="rId93" Type="http://schemas.openxmlformats.org/officeDocument/2006/relationships/hyperlink" Target="https://www.biodiversitylibrary.org/part/370080" TargetMode="External"/><Relationship Id="rId98" Type="http://schemas.openxmlformats.org/officeDocument/2006/relationships/hyperlink" Target="https://www.dcceew.gov.au/science-research/abrs/publications/flora-of-australia/vol37" TargetMode="External"/><Relationship Id="rId121" Type="http://schemas.openxmlformats.org/officeDocument/2006/relationships/hyperlink" Target="http://www.bom.gov.au/climate/averages/tables/cw_008251.shtml" TargetMode="External"/><Relationship Id="rId3" Type="http://schemas.openxmlformats.org/officeDocument/2006/relationships/customXml" Target="../customXml/item3.xml"/><Relationship Id="rId25" Type="http://schemas.openxmlformats.org/officeDocument/2006/relationships/hyperlink" Target="https://doi.org/10.1071/SB23010" TargetMode="External"/><Relationship Id="rId46" Type="http://schemas.openxmlformats.org/officeDocument/2006/relationships/hyperlink" Target="https://profiles.ala.org.au/opus/foa" TargetMode="External"/><Relationship Id="rId67" Type="http://schemas.openxmlformats.org/officeDocument/2006/relationships/hyperlink" Target="https://doi.org/10.1093/botlinnean/boab081" TargetMode="External"/><Relationship Id="rId116" Type="http://schemas.openxmlformats.org/officeDocument/2006/relationships/image" Target="media/image3.jpeg"/><Relationship Id="rId20" Type="http://schemas.openxmlformats.org/officeDocument/2006/relationships/hyperlink" Target="https://inaturalist.ala.org.au/" TargetMode="External"/><Relationship Id="rId41" Type="http://schemas.openxmlformats.org/officeDocument/2006/relationships/hyperlink" Target="https://doi.org/10.1071/SB10039" TargetMode="External"/><Relationship Id="rId62" Type="http://schemas.openxmlformats.org/officeDocument/2006/relationships/hyperlink" Target="https://doi.org/10.1071/SB17017" TargetMode="External"/><Relationship Id="rId83" Type="http://schemas.openxmlformats.org/officeDocument/2006/relationships/hyperlink" Target="https://doi.org/10.58828/nuy00255" TargetMode="External"/><Relationship Id="rId88" Type="http://schemas.openxmlformats.org/officeDocument/2006/relationships/hyperlink" Target="https://doi.org/10.58828/nuy00903" TargetMode="External"/><Relationship Id="rId111" Type="http://schemas.openxmlformats.org/officeDocument/2006/relationships/hyperlink" Target="https://doi.org/10.58828/nuy00153" TargetMode="External"/><Relationship Id="rId132" Type="http://schemas.openxmlformats.org/officeDocument/2006/relationships/theme" Target="theme/theme1.xml"/><Relationship Id="rId15" Type="http://schemas.openxmlformats.org/officeDocument/2006/relationships/hyperlink" Target="https://biodiversity.org.au/nsl/services/search/names" TargetMode="External"/><Relationship Id="rId36" Type="http://schemas.openxmlformats.org/officeDocument/2006/relationships/hyperlink" Target="https://doi.org/10.58828/nuy00779" TargetMode="External"/><Relationship Id="rId57" Type="http://schemas.openxmlformats.org/officeDocument/2006/relationships/hyperlink" Target="https://doi.org/10.58828/nuy00132" TargetMode="External"/><Relationship Id="rId106" Type="http://schemas.openxmlformats.org/officeDocument/2006/relationships/hyperlink" Target="https://www.biodiversitylibrary.org/page/57837525" TargetMode="External"/><Relationship Id="rId127" Type="http://schemas.openxmlformats.org/officeDocument/2006/relationships/footer" Target="footer2.xml"/><Relationship Id="rId10" Type="http://schemas.openxmlformats.org/officeDocument/2006/relationships/settings" Target="settings.xml"/><Relationship Id="rId31" Type="http://schemas.openxmlformats.org/officeDocument/2006/relationships/hyperlink" Target="https://www.dcceew.gov.au/science-research/abrs/publications/flora-of-australia/vol37" TargetMode="External"/><Relationship Id="rId52" Type="http://schemas.openxmlformats.org/officeDocument/2006/relationships/hyperlink" Target="https://doi.org/10.58828/nuy00587" TargetMode="External"/><Relationship Id="rId73" Type="http://schemas.openxmlformats.org/officeDocument/2006/relationships/hyperlink" Target="https://www.dcceew.gov.au/science-research/abrs/publications/flora-of-australia/vol17a" TargetMode="External"/><Relationship Id="rId78" Type="http://schemas.openxmlformats.org/officeDocument/2006/relationships/hyperlink" Target="https://www.dcceew.gov.au/science-research/abrs/publications/flora-of-australia/vol04" TargetMode="External"/><Relationship Id="rId94" Type="http://schemas.openxmlformats.org/officeDocument/2006/relationships/hyperlink" Target="http://ausgrass2.myspecies.info/" TargetMode="External"/><Relationship Id="rId99" Type="http://schemas.openxmlformats.org/officeDocument/2006/relationships/hyperlink" Target="https://doi.org/10.3417/2007181" TargetMode="External"/><Relationship Id="rId101" Type="http://schemas.openxmlformats.org/officeDocument/2006/relationships/hyperlink" Target="https://doi.org/10.7751/telopea19864701" TargetMode="External"/><Relationship Id="rId122" Type="http://schemas.openxmlformats.org/officeDocument/2006/relationships/hyperlink" Target="http://www.bom.gov.au/jsp/ncc/cdio/cvg/av" TargetMode="External"/><Relationship Id="rId4" Type="http://schemas.openxmlformats.org/officeDocument/2006/relationships/customXml" Target="../customXml/item4.xml"/><Relationship Id="rId9" Type="http://schemas.openxmlformats.org/officeDocument/2006/relationships/styles" Target="styles.xml"/><Relationship Id="rId26" Type="http://schemas.openxmlformats.org/officeDocument/2006/relationships/hyperlink" Target="https://doi.org/10.5962/p.237647"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
  <cached>True</cached>
  <openByDefault>False</openByDefault>
  <xsnScope>http://150320.spire.environment.gov.au</xsnScope>
</customXsn>
</file>

<file path=customXml/item2.xml><?xml version="1.0" encoding="utf-8"?>
<p:properties xmlns:p="http://schemas.microsoft.com/office/2006/metadata/properties" xmlns:xsi="http://www.w3.org/2001/XMLSchema-instance">
  <documentManagement>
    <Approval xmlns="93cc3ca4-c67b-4ca4-a4dc-1d5e058702b3" xsi:nil="true"/>
    <DocumentDescription xmlns="93cc3ca4-c67b-4ca4-a4dc-1d5e058702b3">Updated report provided by Shelley 7 April 2025</DocumentDescription>
    <RecordNumber xmlns="93cc3ca4-c67b-4ca4-a4dc-1d5e058702b3" xsi:nil="true"/>
    <Function xmlns="93cc3ca4-c67b-4ca4-a4dc-1d5e058702b3" xsi:nil="true"/>
  </documentManagement>
</p:properties>
</file>

<file path=customXml/item3.xml><?xml version="1.0" encoding="utf-8"?>
<?mso-contentType ?>
<spe:Receivers xmlns:spe="http://schemas.microsoft.com/sharepoint/events">
  <Receiver>
    <Name/>
    <Synchronization>Asynchronous</Synchronization>
    <Type>10003</Type>
    <SequenceNumber>10000</SequenceNumber>
    <Assembly>RecordPoint.Active.UI, Version=1.0.0.0, Culture=neutral, PublicKeyToken=d49476ae5b650bf3</Assembly>
    <Class>RecordPoint.Active.UI.Events.WorkflowItemEventReceiver</Class>
    <Data/>
    <Filter/>
  </Receiver>
  <Receiver>
    <Name/>
    <Synchronization>Synchronous</Synchronization>
    <Type>3</Type>
    <SequenceNumber>10000</SequenceNumber>
    <Assembly>RecordPoint.Active.UI, Version=1.0.0.0, Culture=neutral, PublicKeyToken=d49476ae5b650bf3</Assembly>
    <Class>RecordPoint.Active.UI.Events.WorkflowItemEventReceiver</Class>
    <Data/>
    <Filter/>
  </Receiver>
  <Receiver>
    <Name/>
    <Synchronization>Asynchronous</Synchronization>
    <Type>10009</Type>
    <SequenceNumber>10000</SequenceNumber>
    <Assembly>RecordPoint.Active.UI, Version=1.0.0.0, Culture=neutral, PublicKeyToken=d49476ae5b650bf3</Assembly>
    <Class>RecordPoint.Active.UI.Events.WorkflowItemEventReceiver</Class>
    <Data/>
    <Filter/>
  </Receiver>
  <Receiver>
    <Name/>
    <Synchronization>Synchronous</Synchronization>
    <Type>9</Type>
    <SequenceNumber>10000</SequenceNumber>
    <Assembly>RecordPoint.Active.UI, Version=1.0.0.0, Culture=neutral, PublicKeyToken=d49476ae5b650bf3</Assembly>
    <Class>RecordPoint.Active.UI.Events.WorkflowItemEventReceiver</Class>
    <Data/>
    <Filter/>
  </Receiver>
  <Receiver>
    <Name/>
    <Synchronization>Asynchronous</Synchronization>
    <Type>10103</Type>
    <SequenceNumber>10000</SequenceNumber>
    <Assembly>RecordPoint.Active.UI, Version=1.0.0.0, Culture=neutral, PublicKeyToken=d49476ae5b650bf3</Assembly>
    <Class>RecordPoint.Active.UI.Events.WorkflowListEventReceiver</Class>
    <Data/>
    <Filter/>
  </Receiver>
  <Receiver>
    <Name/>
    <Synchronization>Synchronous</Synchronization>
    <Type>102</Type>
    <SequenceNumber>10000</SequenceNumber>
    <Assembly>RecordPoint.Active.UI, Version=1.0.0.0, Culture=neutral, PublicKeyToken=d49476ae5b650bf3</Assembly>
    <Class>RecordPoint.Active.UI.Events.WorkflowListEventReceiver</Class>
    <Data/>
    <Filter/>
  </Receiver>
  <Receiver>
    <Name/>
    <Synchronization>Asynchronous</Synchronization>
    <Type>10105</Type>
    <SequenceNumber>10000</SequenceNumber>
    <Assembly>RecordPoint.Active.UI, Version=1.0.0.0, Culture=neutral, PublicKeyToken=d49476ae5b650bf3</Assembly>
    <Class>RecordPoint.Active.UI.Events.WorkflowListEventReceiver</Class>
    <Data/>
    <Filter/>
  </Receiver>
  <Receiver>
    <Name/>
    <Synchronization>Synchronous</Synchronization>
    <Type>105</Type>
    <SequenceNumber>10000</SequenceNumber>
    <Assembly>RecordPoint.Active.UI, Version=1.0.0.0, Culture=neutral, PublicKeyToken=d49476ae5b650bf3</Assembly>
    <Class>RecordPoint.Active.UI.Events.WorkflowListEventReceiver</Class>
    <Data/>
    <Filter/>
  </Receiver>
  <Receiver>
    <Name/>
    <Synchronization>Asynchronous</Synchronization>
    <Type>10002</Type>
    <SequenceNumber>10000</SequenceNumber>
    <Assembly>RecordPoint.Active.UI, Version=1.0.0.0, Culture=neutral, PublicKeyToken=d49476ae5b650bf3</Assembly>
    <Class>RecordPoint.Active.UI.Events.WorkflowItemEventReceiver</Class>
    <Data/>
    <Filter/>
  </Receiver>
  <Receiver>
    <Name/>
    <Synchronization>Synchronous</Synchronization>
    <Type>2</Type>
    <SequenceNumber>10000</SequenceNumber>
    <Assembly>RecordPoint.Active.UI, Version=1.0.0.0, Culture=neutral, PublicKeyToken=d49476ae5b650bf3</Assembly>
    <Class>RecordPoint.Active.UI.Events.WorkflowItemEventReceiver</Class>
    <Data/>
    <Filter/>
  </Receiver>
</spe:Receiver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LongProperties xmlns="http://schemas.microsoft.com/office/2006/metadata/long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SPIRE Word Document" ma:contentTypeID="0x0101007C0004DA9EDBA64DAB573F3C63F0454701004D182F5EF30A48488CB44570B5B041A1" ma:contentTypeVersion="20" ma:contentTypeDescription="Create a new Word Document" ma:contentTypeScope="" ma:versionID="d8981eb4980da72eb93f7ca60f9333d1">
  <xsd:schema xmlns:xsd="http://www.w3.org/2001/XMLSchema" xmlns:xs="http://www.w3.org/2001/XMLSchema" xmlns:p="http://schemas.microsoft.com/office/2006/metadata/properties" xmlns:ns2="93cc3ca4-c67b-4ca4-a4dc-1d5e058702b3" targetNamespace="http://schemas.microsoft.com/office/2006/metadata/properties" ma:root="true" ma:fieldsID="60d690108f4fc4300675de818a2ed5f2" ns2:_="">
    <xsd:import namespace="93cc3ca4-c67b-4ca4-a4dc-1d5e058702b3"/>
    <xsd:element name="properties">
      <xsd:complexType>
        <xsd:sequence>
          <xsd:element name="documentManagement">
            <xsd:complexType>
              <xsd:all>
                <xsd:element ref="ns2:DocumentDescription" minOccurs="0"/>
                <xsd:element ref="ns2:Approval" minOccurs="0"/>
                <xsd:element ref="ns2:RecordNumber" minOccurs="0"/>
                <xsd:element ref="ns2:Fun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cc3ca4-c67b-4ca4-a4dc-1d5e058702b3" elementFormDefault="qualified">
    <xsd:import namespace="http://schemas.microsoft.com/office/2006/documentManagement/types"/>
    <xsd:import namespace="http://schemas.microsoft.com/office/infopath/2007/PartnerControls"/>
    <xsd:element name="DocumentDescription" ma:index="8" nillable="true" ma:displayName="Document Description" ma:description="Document Description. Max 255 characters" ma:internalName="DocumentDescription">
      <xsd:simpleType>
        <xsd:restriction base="dms:Note">
          <xsd:maxLength value="255"/>
        </xsd:restriction>
      </xsd:simpleType>
    </xsd:element>
    <xsd:element name="Approval" ma:index="9" nillable="true" ma:displayName="Approval" ma:default="" ma:description="Select the approval status of the document" ma:format="Dropdown" ma:internalName="Approval">
      <xsd:simpleType>
        <xsd:restriction base="dms:Choice">
          <xsd:enumeration value="For Review"/>
          <xsd:enumeration value="Approved"/>
          <xsd:enumeration value="Superseded"/>
          <xsd:enumeration value="Cancelled"/>
        </xsd:restriction>
      </xsd:simpleType>
    </xsd:element>
    <xsd:element name="RecordNumber" ma:index="10" nillable="true" ma:displayName="Record Number" ma:description="RecordPoint Record Number" ma:internalName="RecordNumber">
      <xsd:simpleType>
        <xsd:restriction base="dms:Text"/>
      </xsd:simpleType>
    </xsd:element>
    <xsd:element name="Function" ma:index="11" nillable="true" ma:displayName="Function" ma:description="Select the relevance function" ma:format="Dropdown" ma:hidden="true" ma:internalName="Function" ma:readOnly="false">
      <xsd:simpleType>
        <xsd:restriction base="dms:Choice">
          <xsd:enumeration value="Administration"/>
          <xsd:enumeration value="International"/>
          <xsd:enumeration value="OHS"/>
          <xsd:enumeration value="Legal"/>
          <xsd:enumeration value="Parks"/>
          <xsd:enumeration value="Personnel"/>
          <xsd:enumeration value="Program Admin"/>
          <xsd:enumeration value="Project"/>
          <xsd:enumeration value="Property"/>
          <xsd:enumeration value="Regulation"/>
          <xsd:enumeration value="Technology"/>
          <xsd:enumeration value="Climate Chang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49341EA-904E-4E95-8B46-32FB64860D91}">
  <ds:schemaRefs>
    <ds:schemaRef ds:uri="http://schemas.microsoft.com/office/2006/metadata/customXsn"/>
  </ds:schemaRefs>
</ds:datastoreItem>
</file>

<file path=customXml/itemProps2.xml><?xml version="1.0" encoding="utf-8"?>
<ds:datastoreItem xmlns:ds="http://schemas.openxmlformats.org/officeDocument/2006/customXml" ds:itemID="{684B0DAF-98F1-44FA-9F62-E84A196A30E1}">
  <ds:schemaRefs>
    <ds:schemaRef ds:uri="http://schemas.microsoft.com/office/2006/metadata/properties"/>
    <ds:schemaRef ds:uri="93cc3ca4-c67b-4ca4-a4dc-1d5e058702b3"/>
  </ds:schemaRefs>
</ds:datastoreItem>
</file>

<file path=customXml/itemProps3.xml><?xml version="1.0" encoding="utf-8"?>
<ds:datastoreItem xmlns:ds="http://schemas.openxmlformats.org/officeDocument/2006/customXml" ds:itemID="{778F9ECF-D819-464C-B594-1AE56037FC47}">
  <ds:schemaRefs>
    <ds:schemaRef ds:uri="http://schemas.microsoft.com/sharepoint/events"/>
  </ds:schemaRefs>
</ds:datastoreItem>
</file>

<file path=customXml/itemProps4.xml><?xml version="1.0" encoding="utf-8"?>
<ds:datastoreItem xmlns:ds="http://schemas.openxmlformats.org/officeDocument/2006/customXml" ds:itemID="{3F25F098-623C-4830-88EA-38CEE4D3F827}">
  <ds:schemaRefs>
    <ds:schemaRef ds:uri="http://schemas.openxmlformats.org/officeDocument/2006/bibliography"/>
  </ds:schemaRefs>
</ds:datastoreItem>
</file>

<file path=customXml/itemProps5.xml><?xml version="1.0" encoding="utf-8"?>
<ds:datastoreItem xmlns:ds="http://schemas.openxmlformats.org/officeDocument/2006/customXml" ds:itemID="{E7E20850-7A3A-4E9E-8248-162F2D6E7ACD}">
  <ds:schemaRefs>
    <ds:schemaRef ds:uri="http://schemas.microsoft.com/office/2006/metadata/longProperties"/>
  </ds:schemaRefs>
</ds:datastoreItem>
</file>

<file path=customXml/itemProps6.xml><?xml version="1.0" encoding="utf-8"?>
<ds:datastoreItem xmlns:ds="http://schemas.openxmlformats.org/officeDocument/2006/customXml" ds:itemID="{18E15B6C-E954-49EE-8D96-68E7DA25F469}">
  <ds:schemaRefs>
    <ds:schemaRef ds:uri="http://schemas.microsoft.com/sharepoint/v3/contenttype/forms"/>
  </ds:schemaRefs>
</ds:datastoreItem>
</file>

<file path=customXml/itemProps7.xml><?xml version="1.0" encoding="utf-8"?>
<ds:datastoreItem xmlns:ds="http://schemas.openxmlformats.org/officeDocument/2006/customXml" ds:itemID="{9638708F-ABBE-45AC-9592-6D745B9E2C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cc3ca4-c67b-4ca4-a4dc-1d5e058702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2e6ba7ff-9897-4e65-9803-3be34fd9cf5a}" enabled="1" method="Privileged" siteId="{8c3c81bc-2b3c-44af-b3f7-6f620b3910ee}" removed="0"/>
</clbl:labelList>
</file>

<file path=docProps/app.xml><?xml version="1.0" encoding="utf-8"?>
<Properties xmlns="http://schemas.openxmlformats.org/officeDocument/2006/extended-properties" xmlns:vt="http://schemas.openxmlformats.org/officeDocument/2006/docPropsVTypes">
  <Template>Normal</Template>
  <TotalTime>3</TotalTime>
  <Pages>42</Pages>
  <Words>11907</Words>
  <Characters>67875</Characters>
  <Application>Microsoft Office Word</Application>
  <DocSecurity>8</DocSecurity>
  <Lines>565</Lines>
  <Paragraphs>159</Paragraphs>
  <ScaleCrop>false</ScaleCrop>
  <Company>Department of the Environment and Heritage</Company>
  <LinksUpToDate>false</LinksUpToDate>
  <CharactersWithSpaces>79623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Reports_Flora</dc:title>
  <dc:subject/>
  <dc:creator>Jambrecina, Mim</dc:creator>
  <cp:keywords/>
  <cp:lastModifiedBy>Paula BANKS</cp:lastModifiedBy>
  <cp:revision>7</cp:revision>
  <cp:lastPrinted>2026-05-14T23:00:00Z</cp:lastPrinted>
  <dcterms:created xsi:type="dcterms:W3CDTF">2026-05-14T22:58:00Z</dcterms:created>
  <dcterms:modified xsi:type="dcterms:W3CDTF">2026-05-19T01:34:00Z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0x0101007C0004DA9EDBA64DAB573F3C63F0454701004D182F5EF30A48488CB44570B5B041A1</vt:lpwstr>
  </property>
  <property fmtid="{D5CDD505-2E9C-101B-9397-08002B2CF9AE}" pid="3" name="RecordPoint_WorkflowType">
    <vt:lpwstr>ActiveSubmitStub</vt:lpwstr>
  </property>
  <property fmtid="{D5CDD505-2E9C-101B-9397-08002B2CF9AE}" pid="4" name="RecordPoint_ActiveItemSiteId">
    <vt:lpwstr>{816c799e-9604-4c19-885c-90faa75a3875}</vt:lpwstr>
  </property>
  <property fmtid="{D5CDD505-2E9C-101B-9397-08002B2CF9AE}" pid="5" name="RecordPoint_ActiveItemListId">
    <vt:lpwstr>{05cc21ff-5fc5-474b-b058-030eb6213a85}</vt:lpwstr>
  </property>
  <property fmtid="{D5CDD505-2E9C-101B-9397-08002B2CF9AE}" pid="6" name="RecordPoint_ActiveItemUniqueId">
    <vt:lpwstr>{4213fa10-6563-4b1f-bab9-318faed0b783}</vt:lpwstr>
  </property>
  <property fmtid="{D5CDD505-2E9C-101B-9397-08002B2CF9AE}" pid="7" name="RecordPoint_ActiveItemWebId">
    <vt:lpwstr>{93cc3ca4-c67b-4ca4-a4dc-1d5e058702b3}</vt:lpwstr>
  </property>
  <property fmtid="{D5CDD505-2E9C-101B-9397-08002B2CF9AE}" pid="8" name="RecordPoint_SubmissionCompleted">
    <vt:lpwstr/>
  </property>
  <property fmtid="{D5CDD505-2E9C-101B-9397-08002B2CF9AE}" pid="9" name="RecordPoint_RecordNumberSubmitted">
    <vt:lpwstr/>
  </property>
  <property fmtid="{D5CDD505-2E9C-101B-9397-08002B2CF9AE}" pid="10" name="RecordPoint_SubmissionDate">
    <vt:lpwstr/>
  </property>
  <property fmtid="{D5CDD505-2E9C-101B-9397-08002B2CF9AE}" pid="11" name="RecordPoint_RecordFormat">
    <vt:lpwstr/>
  </property>
  <property fmtid="{D5CDD505-2E9C-101B-9397-08002B2CF9AE}" pid="12" name="RecordPoint_ActiveItemMoved">
    <vt:lpwstr/>
  </property>
  <property fmtid="{D5CDD505-2E9C-101B-9397-08002B2CF9AE}" pid="13" name="MSIP_Label_5f94d288-962f-4e59-8c13-85df3f432bba_Enabled">
    <vt:lpwstr>true</vt:lpwstr>
  </property>
  <property fmtid="{D5CDD505-2E9C-101B-9397-08002B2CF9AE}" pid="14" name="MSIP_Label_5f94d288-962f-4e59-8c13-85df3f432bba_SetDate">
    <vt:lpwstr>2025-01-21T06:37:14Z</vt:lpwstr>
  </property>
  <property fmtid="{D5CDD505-2E9C-101B-9397-08002B2CF9AE}" pid="15" name="MSIP_Label_5f94d288-962f-4e59-8c13-85df3f432bba_Method">
    <vt:lpwstr>Standard</vt:lpwstr>
  </property>
  <property fmtid="{D5CDD505-2E9C-101B-9397-08002B2CF9AE}" pid="16" name="MSIP_Label_5f94d288-962f-4e59-8c13-85df3f432bba_Name">
    <vt:lpwstr>OFFICIAL</vt:lpwstr>
  </property>
  <property fmtid="{D5CDD505-2E9C-101B-9397-08002B2CF9AE}" pid="17" name="MSIP_Label_5f94d288-962f-4e59-8c13-85df3f432bba_SiteId">
    <vt:lpwstr>7b934664-cdcf-4e28-a3ee-1a5bcca0a1b6</vt:lpwstr>
  </property>
  <property fmtid="{D5CDD505-2E9C-101B-9397-08002B2CF9AE}" pid="18" name="MSIP_Label_5f94d288-962f-4e59-8c13-85df3f432bba_ActionId">
    <vt:lpwstr>2efd553e-5890-4543-872e-0d1a94b84281</vt:lpwstr>
  </property>
  <property fmtid="{D5CDD505-2E9C-101B-9397-08002B2CF9AE}" pid="19" name="MSIP_Label_5f94d288-962f-4e59-8c13-85df3f432bba_ContentBits">
    <vt:lpwstr>1</vt:lpwstr>
  </property>
  <property fmtid="{D5CDD505-2E9C-101B-9397-08002B2CF9AE}" pid="20" name="MSIP_Label_5f94d288-962f-4e59-8c13-85df3f432bba_Tag">
    <vt:lpwstr>10, 3, 0, 2</vt:lpwstr>
  </property>
  <property fmtid="{D5CDD505-2E9C-101B-9397-08002B2CF9AE}" pid="21" name="MediaServiceImageTags">
    <vt:lpwstr/>
  </property>
  <property fmtid="{D5CDD505-2E9C-101B-9397-08002B2CF9AE}" pid="22" name="ClassificationContentMarkingHeaderShapeIds">
    <vt:lpwstr>7c27798b,d1a65a0,1f9bb8</vt:lpwstr>
  </property>
  <property fmtid="{D5CDD505-2E9C-101B-9397-08002B2CF9AE}" pid="23" name="ClassificationContentMarkingHeaderFontProps">
    <vt:lpwstr>#ff0000,12,Calibri</vt:lpwstr>
  </property>
  <property fmtid="{D5CDD505-2E9C-101B-9397-08002B2CF9AE}" pid="24" name="ClassificationContentMarkingHeaderText">
    <vt:lpwstr>OFFICIAL</vt:lpwstr>
  </property>
  <property fmtid="{D5CDD505-2E9C-101B-9397-08002B2CF9AE}" pid="25" name="ClassificationContentMarkingFooterShapeIds">
    <vt:lpwstr>575945db,334fdfd0,5043dbcb</vt:lpwstr>
  </property>
  <property fmtid="{D5CDD505-2E9C-101B-9397-08002B2CF9AE}" pid="26" name="ClassificationContentMarkingFooterFontProps">
    <vt:lpwstr>#ff0000,12,Calibri</vt:lpwstr>
  </property>
  <property fmtid="{D5CDD505-2E9C-101B-9397-08002B2CF9AE}" pid="27" name="ClassificationContentMarkingFooterText">
    <vt:lpwstr>OFFICIAL</vt:lpwstr>
  </property>
</Properties>
</file>